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 id="2147483850" r:id="rId2"/>
    <p:sldMasterId id="2147483873" r:id="rId3"/>
    <p:sldMasterId id="2147483898" r:id="rId4"/>
  </p:sldMasterIdLst>
  <p:notesMasterIdLst>
    <p:notesMasterId r:id="rId148"/>
  </p:notesMasterIdLst>
  <p:sldIdLst>
    <p:sldId id="256" r:id="rId5"/>
    <p:sldId id="476" r:id="rId6"/>
    <p:sldId id="482" r:id="rId7"/>
    <p:sldId id="483" r:id="rId8"/>
    <p:sldId id="484" r:id="rId9"/>
    <p:sldId id="500" r:id="rId10"/>
    <p:sldId id="485" r:id="rId11"/>
    <p:sldId id="498" r:id="rId12"/>
    <p:sldId id="499" r:id="rId13"/>
    <p:sldId id="492" r:id="rId14"/>
    <p:sldId id="494" r:id="rId15"/>
    <p:sldId id="487" r:id="rId16"/>
    <p:sldId id="493" r:id="rId17"/>
    <p:sldId id="488" r:id="rId18"/>
    <p:sldId id="489" r:id="rId19"/>
    <p:sldId id="495" r:id="rId20"/>
    <p:sldId id="497" r:id="rId21"/>
    <p:sldId id="496" r:id="rId22"/>
    <p:sldId id="490" r:id="rId23"/>
    <p:sldId id="491" r:id="rId24"/>
    <p:sldId id="481" r:id="rId25"/>
    <p:sldId id="477" r:id="rId26"/>
    <p:sldId id="478" r:id="rId27"/>
    <p:sldId id="479" r:id="rId28"/>
    <p:sldId id="480" r:id="rId29"/>
    <p:sldId id="282" r:id="rId30"/>
    <p:sldId id="257" r:id="rId31"/>
    <p:sldId id="283" r:id="rId32"/>
    <p:sldId id="366" r:id="rId33"/>
    <p:sldId id="367" r:id="rId34"/>
    <p:sldId id="368" r:id="rId35"/>
    <p:sldId id="298" r:id="rId36"/>
    <p:sldId id="293" r:id="rId37"/>
    <p:sldId id="294" r:id="rId38"/>
    <p:sldId id="295" r:id="rId39"/>
    <p:sldId id="432" r:id="rId40"/>
    <p:sldId id="435" r:id="rId41"/>
    <p:sldId id="433" r:id="rId42"/>
    <p:sldId id="436" r:id="rId43"/>
    <p:sldId id="437" r:id="rId44"/>
    <p:sldId id="438" r:id="rId45"/>
    <p:sldId id="439" r:id="rId46"/>
    <p:sldId id="434" r:id="rId47"/>
    <p:sldId id="300" r:id="rId48"/>
    <p:sldId id="470" r:id="rId49"/>
    <p:sldId id="290" r:id="rId50"/>
    <p:sldId id="291" r:id="rId51"/>
    <p:sldId id="469" r:id="rId52"/>
    <p:sldId id="299" r:id="rId53"/>
    <p:sldId id="332" r:id="rId54"/>
    <p:sldId id="369" r:id="rId55"/>
    <p:sldId id="398" r:id="rId56"/>
    <p:sldId id="399" r:id="rId57"/>
    <p:sldId id="400" r:id="rId58"/>
    <p:sldId id="402" r:id="rId59"/>
    <p:sldId id="454" r:id="rId60"/>
    <p:sldId id="403" r:id="rId61"/>
    <p:sldId id="404" r:id="rId62"/>
    <p:sldId id="405" r:id="rId63"/>
    <p:sldId id="406" r:id="rId64"/>
    <p:sldId id="407" r:id="rId65"/>
    <p:sldId id="408" r:id="rId66"/>
    <p:sldId id="440" r:id="rId67"/>
    <p:sldId id="409" r:id="rId68"/>
    <p:sldId id="410" r:id="rId69"/>
    <p:sldId id="411" r:id="rId70"/>
    <p:sldId id="464" r:id="rId71"/>
    <p:sldId id="456" r:id="rId72"/>
    <p:sldId id="430" r:id="rId73"/>
    <p:sldId id="471" r:id="rId74"/>
    <p:sldId id="472" r:id="rId75"/>
    <p:sldId id="473" r:id="rId76"/>
    <p:sldId id="474" r:id="rId77"/>
    <p:sldId id="445" r:id="rId78"/>
    <p:sldId id="446" r:id="rId79"/>
    <p:sldId id="441" r:id="rId80"/>
    <p:sldId id="442" r:id="rId81"/>
    <p:sldId id="443" r:id="rId82"/>
    <p:sldId id="444" r:id="rId83"/>
    <p:sldId id="475" r:id="rId84"/>
    <p:sldId id="461" r:id="rId85"/>
    <p:sldId id="457" r:id="rId86"/>
    <p:sldId id="460" r:id="rId87"/>
    <p:sldId id="431" r:id="rId88"/>
    <p:sldId id="453" r:id="rId89"/>
    <p:sldId id="448" r:id="rId90"/>
    <p:sldId id="450" r:id="rId91"/>
    <p:sldId id="451" r:id="rId92"/>
    <p:sldId id="452" r:id="rId93"/>
    <p:sldId id="447" r:id="rId94"/>
    <p:sldId id="455" r:id="rId95"/>
    <p:sldId id="449" r:id="rId96"/>
    <p:sldId id="412" r:id="rId97"/>
    <p:sldId id="413" r:id="rId98"/>
    <p:sldId id="414" r:id="rId99"/>
    <p:sldId id="415" r:id="rId100"/>
    <p:sldId id="416" r:id="rId101"/>
    <p:sldId id="417" r:id="rId102"/>
    <p:sldId id="418" r:id="rId103"/>
    <p:sldId id="419" r:id="rId104"/>
    <p:sldId id="421" r:id="rId105"/>
    <p:sldId id="422" r:id="rId106"/>
    <p:sldId id="423" r:id="rId107"/>
    <p:sldId id="458" r:id="rId108"/>
    <p:sldId id="280" r:id="rId109"/>
    <p:sldId id="459" r:id="rId110"/>
    <p:sldId id="463" r:id="rId111"/>
    <p:sldId id="466" r:id="rId112"/>
    <p:sldId id="465" r:id="rId113"/>
    <p:sldId id="281" r:id="rId114"/>
    <p:sldId id="428" r:id="rId115"/>
    <p:sldId id="370" r:id="rId116"/>
    <p:sldId id="371" r:id="rId117"/>
    <p:sldId id="372" r:id="rId118"/>
    <p:sldId id="373" r:id="rId119"/>
    <p:sldId id="374" r:id="rId120"/>
    <p:sldId id="375"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65" r:id="rId143"/>
    <p:sldId id="335" r:id="rId144"/>
    <p:sldId id="336" r:id="rId145"/>
    <p:sldId id="337" r:id="rId146"/>
    <p:sldId id="429" r:id="rId1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53045BD7-A09A-4B8A-9F96-D663B29FC976}">
          <p14:sldIdLst>
            <p14:sldId id="256"/>
            <p14:sldId id="476"/>
          </p14:sldIdLst>
        </p14:section>
        <p14:section name="Our Problem..." id="{ABEEDFD4-C2B6-4ACB-AA33-0EDA48C9659B}">
          <p14:sldIdLst>
            <p14:sldId id="482"/>
            <p14:sldId id="483"/>
            <p14:sldId id="484"/>
            <p14:sldId id="500"/>
            <p14:sldId id="485"/>
            <p14:sldId id="498"/>
            <p14:sldId id="499"/>
            <p14:sldId id="492"/>
            <p14:sldId id="494"/>
            <p14:sldId id="487"/>
            <p14:sldId id="493"/>
            <p14:sldId id="488"/>
            <p14:sldId id="489"/>
            <p14:sldId id="495"/>
            <p14:sldId id="497"/>
            <p14:sldId id="496"/>
            <p14:sldId id="490"/>
            <p14:sldId id="491"/>
          </p14:sldIdLst>
        </p14:section>
        <p14:section name="Notes: HDD" id="{D3576A97-BE46-47B5-B680-EF69A93E9C59}">
          <p14:sldIdLst>
            <p14:sldId id="481"/>
            <p14:sldId id="477"/>
            <p14:sldId id="478"/>
            <p14:sldId id="479"/>
            <p14:sldId id="480"/>
            <p14:sldId id="282"/>
            <p14:sldId id="257"/>
            <p14:sldId id="283"/>
          </p14:sldIdLst>
        </p14:section>
        <p14:section name="#0, Overview" id="{C6F49121-6AF8-4399-BA48-C4BF40A2AB76}">
          <p14:sldIdLst>
            <p14:sldId id="366"/>
            <p14:sldId id="367"/>
            <p14:sldId id="368"/>
            <p14:sldId id="298"/>
            <p14:sldId id="293"/>
            <p14:sldId id="294"/>
            <p14:sldId id="295"/>
            <p14:sldId id="432"/>
            <p14:sldId id="435"/>
            <p14:sldId id="433"/>
            <p14:sldId id="436"/>
            <p14:sldId id="437"/>
            <p14:sldId id="438"/>
            <p14:sldId id="439"/>
            <p14:sldId id="434"/>
            <p14:sldId id="300"/>
            <p14:sldId id="470"/>
            <p14:sldId id="290"/>
            <p14:sldId id="291"/>
            <p14:sldId id="469"/>
          </p14:sldIdLst>
        </p14:section>
        <p14:section name="#1, Infrastructure" id="{4DDAF103-90D4-461F-A665-1FCAAB8770E2}">
          <p14:sldIdLst>
            <p14:sldId id="299"/>
            <p14:sldId id="332"/>
            <p14:sldId id="369"/>
            <p14:sldId id="398"/>
            <p14:sldId id="399"/>
            <p14:sldId id="400"/>
            <p14:sldId id="402"/>
          </p14:sldIdLst>
        </p14:section>
        <p14:section name="#3, Windows Container" id="{46852DB6-A904-4507-B76B-BAECE5E00849}">
          <p14:sldIdLst>
            <p14:sldId id="454"/>
            <p14:sldId id="403"/>
            <p14:sldId id="404"/>
            <p14:sldId id="405"/>
            <p14:sldId id="406"/>
            <p14:sldId id="407"/>
            <p14:sldId id="408"/>
            <p14:sldId id="440"/>
            <p14:sldId id="409"/>
            <p14:sldId id="410"/>
            <p14:sldId id="411"/>
            <p14:sldId id="464"/>
            <p14:sldId id="456"/>
          </p14:sldIdLst>
        </p14:section>
        <p14:section name="#2 Immutable Server" id="{FAE86991-590D-4B34-A118-817603CFFED6}">
          <p14:sldIdLst>
            <p14:sldId id="430"/>
            <p14:sldId id="471"/>
            <p14:sldId id="472"/>
            <p14:sldId id="473"/>
            <p14:sldId id="474"/>
            <p14:sldId id="445"/>
            <p14:sldId id="446"/>
            <p14:sldId id="441"/>
            <p14:sldId id="442"/>
            <p14:sldId id="443"/>
            <p14:sldId id="444"/>
            <p14:sldId id="475"/>
            <p14:sldId id="461"/>
            <p14:sldId id="457"/>
            <p14:sldId id="460"/>
          </p14:sldIdLst>
        </p14:section>
        <p14:section name="#3 Security Of Microservices" id="{E46E0123-D099-46B2-AF95-A97E4844114C}">
          <p14:sldIdLst/>
        </p14:section>
        <p14:section name="#4 Develop Process" id="{8D0E85AF-F664-4EC9-A8AD-2BD41A7AA3AB}">
          <p14:sldIdLst>
            <p14:sldId id="431"/>
            <p14:sldId id="453"/>
            <p14:sldId id="448"/>
            <p14:sldId id="450"/>
            <p14:sldId id="451"/>
            <p14:sldId id="452"/>
            <p14:sldId id="447"/>
            <p14:sldId id="455"/>
            <p14:sldId id="449"/>
          </p14:sldIdLst>
        </p14:section>
        <p14:section name="#5 Case Study" id="{84DFABEB-89BB-4D96-ACF8-C407EC4B932E}">
          <p14:sldIdLst>
            <p14:sldId id="412"/>
            <p14:sldId id="413"/>
            <p14:sldId id="414"/>
            <p14:sldId id="415"/>
            <p14:sldId id="416"/>
            <p14:sldId id="417"/>
            <p14:sldId id="418"/>
            <p14:sldId id="419"/>
            <p14:sldId id="421"/>
            <p14:sldId id="422"/>
            <p14:sldId id="423"/>
            <p14:sldId id="458"/>
          </p14:sldIdLst>
        </p14:section>
        <p14:section name="#6, Summary" id="{CD8CD1C7-59E5-44E1-889A-3BDFEBB48799}">
          <p14:sldIdLst>
            <p14:sldId id="280"/>
            <p14:sldId id="459"/>
            <p14:sldId id="463"/>
            <p14:sldId id="466"/>
            <p14:sldId id="465"/>
            <p14:sldId id="281"/>
          </p14:sldIdLst>
        </p14:section>
        <p14:section name="補充資訊" id="{B297BF22-A34C-4879-A243-1C684739AAEB}">
          <p14:sldIdLst/>
        </p14:section>
        <p14:section name="#3, Azure Service Fabric (OPT)" id="{740E369E-ED12-4F28-9FFF-D8CCDEE8D8C3}">
          <p14:sldIdLst>
            <p14:sldId id="428"/>
            <p14:sldId id="370"/>
            <p14:sldId id="371"/>
            <p14:sldId id="372"/>
            <p14:sldId id="373"/>
            <p14:sldId id="374"/>
            <p14:sldId id="375"/>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65"/>
            <p14:sldId id="335"/>
            <p14:sldId id="336"/>
            <p14:sldId id="337"/>
            <p14:sldId id="4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086" autoAdjust="0"/>
  </p:normalViewPr>
  <p:slideViewPr>
    <p:cSldViewPr snapToGrid="0">
      <p:cViewPr varScale="1">
        <p:scale>
          <a:sx n="101" d="100"/>
          <a:sy n="101" d="100"/>
        </p:scale>
        <p:origin x="9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presProps" Target="presProps.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4229F0-6F9D-41CD-A6D8-76BCCF047171}" type="datetimeFigureOut">
              <a:rPr lang="zh-TW" altLang="en-US" smtClean="0"/>
              <a:t>2017/2/16</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1ABE5-D858-48A3-BD52-D48ED13BE262}" type="slidenum">
              <a:rPr lang="zh-TW" altLang="en-US" smtClean="0"/>
              <a:t>‹#›</a:t>
            </a:fld>
            <a:endParaRPr lang="zh-TW" altLang="en-US"/>
          </a:p>
        </p:txBody>
      </p:sp>
    </p:spTree>
    <p:extLst>
      <p:ext uri="{BB962C8B-B14F-4D97-AF65-F5344CB8AC3E}">
        <p14:creationId xmlns:p14="http://schemas.microsoft.com/office/powerpoint/2010/main" val="1368406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a:t>
            </a:fld>
            <a:endParaRPr lang="zh-TW" altLang="en-US"/>
          </a:p>
        </p:txBody>
      </p:sp>
    </p:spTree>
    <p:extLst>
      <p:ext uri="{BB962C8B-B14F-4D97-AF65-F5344CB8AC3E}">
        <p14:creationId xmlns:p14="http://schemas.microsoft.com/office/powerpoint/2010/main" val="3442208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26</a:t>
            </a:fld>
            <a:endParaRPr lang="zh-TW" altLang="en-US"/>
          </a:p>
        </p:txBody>
      </p:sp>
    </p:spTree>
    <p:extLst>
      <p:ext uri="{BB962C8B-B14F-4D97-AF65-F5344CB8AC3E}">
        <p14:creationId xmlns:p14="http://schemas.microsoft.com/office/powerpoint/2010/main" val="6503301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816137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117</a:t>
            </a:fld>
            <a:endParaRPr lang="zh-TW" altLang="en-US"/>
          </a:p>
        </p:txBody>
      </p:sp>
    </p:spTree>
    <p:extLst>
      <p:ext uri="{BB962C8B-B14F-4D97-AF65-F5344CB8AC3E}">
        <p14:creationId xmlns:p14="http://schemas.microsoft.com/office/powerpoint/2010/main" val="229322426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118</a:t>
            </a:fld>
            <a:endParaRPr lang="zh-TW" altLang="en-US"/>
          </a:p>
        </p:txBody>
      </p:sp>
    </p:spTree>
    <p:extLst>
      <p:ext uri="{BB962C8B-B14F-4D97-AF65-F5344CB8AC3E}">
        <p14:creationId xmlns:p14="http://schemas.microsoft.com/office/powerpoint/2010/main" val="200123272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119</a:t>
            </a:fld>
            <a:endParaRPr lang="zh-TW" altLang="en-US"/>
          </a:p>
        </p:txBody>
      </p:sp>
    </p:spTree>
    <p:extLst>
      <p:ext uri="{BB962C8B-B14F-4D97-AF65-F5344CB8AC3E}">
        <p14:creationId xmlns:p14="http://schemas.microsoft.com/office/powerpoint/2010/main" val="34523636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120</a:t>
            </a:fld>
            <a:endParaRPr lang="zh-TW" altLang="en-US"/>
          </a:p>
        </p:txBody>
      </p:sp>
    </p:spTree>
    <p:extLst>
      <p:ext uri="{BB962C8B-B14F-4D97-AF65-F5344CB8AC3E}">
        <p14:creationId xmlns:p14="http://schemas.microsoft.com/office/powerpoint/2010/main" val="199220037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121</a:t>
            </a:fld>
            <a:endParaRPr lang="zh-TW" altLang="en-US"/>
          </a:p>
        </p:txBody>
      </p:sp>
    </p:spTree>
    <p:extLst>
      <p:ext uri="{BB962C8B-B14F-4D97-AF65-F5344CB8AC3E}">
        <p14:creationId xmlns:p14="http://schemas.microsoft.com/office/powerpoint/2010/main" val="27890141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122</a:t>
            </a:fld>
            <a:endParaRPr lang="zh-TW" altLang="en-US"/>
          </a:p>
        </p:txBody>
      </p:sp>
    </p:spTree>
    <p:extLst>
      <p:ext uri="{BB962C8B-B14F-4D97-AF65-F5344CB8AC3E}">
        <p14:creationId xmlns:p14="http://schemas.microsoft.com/office/powerpoint/2010/main" val="42767726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123</a:t>
            </a:fld>
            <a:endParaRPr lang="zh-TW" altLang="en-US"/>
          </a:p>
        </p:txBody>
      </p:sp>
    </p:spTree>
    <p:extLst>
      <p:ext uri="{BB962C8B-B14F-4D97-AF65-F5344CB8AC3E}">
        <p14:creationId xmlns:p14="http://schemas.microsoft.com/office/powerpoint/2010/main" val="39996469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124</a:t>
            </a:fld>
            <a:endParaRPr lang="zh-TW" altLang="en-US"/>
          </a:p>
        </p:txBody>
      </p:sp>
    </p:spTree>
    <p:extLst>
      <p:ext uri="{BB962C8B-B14F-4D97-AF65-F5344CB8AC3E}">
        <p14:creationId xmlns:p14="http://schemas.microsoft.com/office/powerpoint/2010/main" val="43470778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125</a:t>
            </a:fld>
            <a:endParaRPr lang="zh-TW" altLang="en-US"/>
          </a:p>
        </p:txBody>
      </p:sp>
    </p:spTree>
    <p:extLst>
      <p:ext uri="{BB962C8B-B14F-4D97-AF65-F5344CB8AC3E}">
        <p14:creationId xmlns:p14="http://schemas.microsoft.com/office/powerpoint/2010/main" val="996747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Objective:</a:t>
            </a:r>
          </a:p>
          <a:p>
            <a:endParaRPr lang="en-US" altLang="zh-TW" dirty="0" smtClean="0"/>
          </a:p>
          <a:p>
            <a:r>
              <a:rPr lang="en-US" altLang="zh-TW" dirty="0" smtClean="0"/>
              <a:t>- Global</a:t>
            </a:r>
            <a:r>
              <a:rPr lang="en-US" altLang="zh-TW" baseline="0" dirty="0" smtClean="0"/>
              <a:t> view of </a:t>
            </a:r>
            <a:r>
              <a:rPr lang="en-US" altLang="zh-TW" baseline="0" dirty="0" err="1" smtClean="0"/>
              <a:t>Microservices</a:t>
            </a:r>
            <a:r>
              <a:rPr lang="en-US" altLang="zh-TW" baseline="0" dirty="0" smtClean="0"/>
              <a:t>, Why &amp; How (concept)</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27</a:t>
            </a:fld>
            <a:endParaRPr lang="zh-TW" altLang="en-US"/>
          </a:p>
        </p:txBody>
      </p:sp>
    </p:spTree>
    <p:extLst>
      <p:ext uri="{BB962C8B-B14F-4D97-AF65-F5344CB8AC3E}">
        <p14:creationId xmlns:p14="http://schemas.microsoft.com/office/powerpoint/2010/main" val="256765114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126</a:t>
            </a:fld>
            <a:endParaRPr lang="zh-TW" altLang="en-US"/>
          </a:p>
        </p:txBody>
      </p:sp>
    </p:spTree>
    <p:extLst>
      <p:ext uri="{BB962C8B-B14F-4D97-AF65-F5344CB8AC3E}">
        <p14:creationId xmlns:p14="http://schemas.microsoft.com/office/powerpoint/2010/main" val="74420684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2/16/2017 12:04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53710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128</a:t>
            </a:fld>
            <a:endParaRPr lang="zh-TW" altLang="en-US"/>
          </a:p>
        </p:txBody>
      </p:sp>
    </p:spTree>
    <p:extLst>
      <p:ext uri="{BB962C8B-B14F-4D97-AF65-F5344CB8AC3E}">
        <p14:creationId xmlns:p14="http://schemas.microsoft.com/office/powerpoint/2010/main" val="35336841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129</a:t>
            </a:fld>
            <a:endParaRPr lang="zh-TW" altLang="en-US"/>
          </a:p>
        </p:txBody>
      </p:sp>
    </p:spTree>
    <p:extLst>
      <p:ext uri="{BB962C8B-B14F-4D97-AF65-F5344CB8AC3E}">
        <p14:creationId xmlns:p14="http://schemas.microsoft.com/office/powerpoint/2010/main" val="123076917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46437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131</a:t>
            </a:fld>
            <a:endParaRPr lang="zh-TW" altLang="en-US"/>
          </a:p>
        </p:txBody>
      </p:sp>
    </p:spTree>
    <p:extLst>
      <p:ext uri="{BB962C8B-B14F-4D97-AF65-F5344CB8AC3E}">
        <p14:creationId xmlns:p14="http://schemas.microsoft.com/office/powerpoint/2010/main" val="21151306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132</a:t>
            </a:fld>
            <a:endParaRPr lang="zh-TW" altLang="en-US"/>
          </a:p>
        </p:txBody>
      </p:sp>
    </p:spTree>
    <p:extLst>
      <p:ext uri="{BB962C8B-B14F-4D97-AF65-F5344CB8AC3E}">
        <p14:creationId xmlns:p14="http://schemas.microsoft.com/office/powerpoint/2010/main" val="241332392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133</a:t>
            </a:fld>
            <a:endParaRPr lang="zh-TW" altLang="en-US"/>
          </a:p>
        </p:txBody>
      </p:sp>
    </p:spTree>
    <p:extLst>
      <p:ext uri="{BB962C8B-B14F-4D97-AF65-F5344CB8AC3E}">
        <p14:creationId xmlns:p14="http://schemas.microsoft.com/office/powerpoint/2010/main" val="125714630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134</a:t>
            </a:fld>
            <a:endParaRPr lang="zh-TW" altLang="en-US"/>
          </a:p>
        </p:txBody>
      </p:sp>
    </p:spTree>
    <p:extLst>
      <p:ext uri="{BB962C8B-B14F-4D97-AF65-F5344CB8AC3E}">
        <p14:creationId xmlns:p14="http://schemas.microsoft.com/office/powerpoint/2010/main" val="144141861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135</a:t>
            </a:fld>
            <a:endParaRPr lang="zh-TW" altLang="en-US"/>
          </a:p>
        </p:txBody>
      </p:sp>
    </p:spTree>
    <p:extLst>
      <p:ext uri="{BB962C8B-B14F-4D97-AF65-F5344CB8AC3E}">
        <p14:creationId xmlns:p14="http://schemas.microsoft.com/office/powerpoint/2010/main" val="1432406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28</a:t>
            </a:fld>
            <a:endParaRPr lang="zh-TW" altLang="en-US"/>
          </a:p>
        </p:txBody>
      </p:sp>
    </p:spTree>
    <p:extLst>
      <p:ext uri="{BB962C8B-B14F-4D97-AF65-F5344CB8AC3E}">
        <p14:creationId xmlns:p14="http://schemas.microsoft.com/office/powerpoint/2010/main" val="325596868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136</a:t>
            </a:fld>
            <a:endParaRPr lang="zh-TW" altLang="en-US"/>
          </a:p>
        </p:txBody>
      </p:sp>
    </p:spTree>
    <p:extLst>
      <p:ext uri="{BB962C8B-B14F-4D97-AF65-F5344CB8AC3E}">
        <p14:creationId xmlns:p14="http://schemas.microsoft.com/office/powerpoint/2010/main" val="86251326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137</a:t>
            </a:fld>
            <a:endParaRPr lang="zh-TW" altLang="en-US"/>
          </a:p>
        </p:txBody>
      </p:sp>
    </p:spTree>
    <p:extLst>
      <p:ext uri="{BB962C8B-B14F-4D97-AF65-F5344CB8AC3E}">
        <p14:creationId xmlns:p14="http://schemas.microsoft.com/office/powerpoint/2010/main" val="14601403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2/16/2017 12:04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28856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139</a:t>
            </a:fld>
            <a:endParaRPr lang="zh-TW" altLang="en-US"/>
          </a:p>
        </p:txBody>
      </p:sp>
    </p:spTree>
    <p:extLst>
      <p:ext uri="{BB962C8B-B14F-4D97-AF65-F5344CB8AC3E}">
        <p14:creationId xmlns:p14="http://schemas.microsoft.com/office/powerpoint/2010/main" val="348656351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140</a:t>
            </a:fld>
            <a:endParaRPr lang="zh-TW" altLang="en-US"/>
          </a:p>
        </p:txBody>
      </p:sp>
    </p:spTree>
    <p:extLst>
      <p:ext uri="{BB962C8B-B14F-4D97-AF65-F5344CB8AC3E}">
        <p14:creationId xmlns:p14="http://schemas.microsoft.com/office/powerpoint/2010/main" val="51613137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141</a:t>
            </a:fld>
            <a:endParaRPr lang="zh-TW" altLang="en-US"/>
          </a:p>
        </p:txBody>
      </p:sp>
    </p:spTree>
    <p:extLst>
      <p:ext uri="{BB962C8B-B14F-4D97-AF65-F5344CB8AC3E}">
        <p14:creationId xmlns:p14="http://schemas.microsoft.com/office/powerpoint/2010/main" val="226139529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142</a:t>
            </a:fld>
            <a:endParaRPr lang="zh-TW" altLang="en-US"/>
          </a:p>
        </p:txBody>
      </p:sp>
    </p:spTree>
    <p:extLst>
      <p:ext uri="{BB962C8B-B14F-4D97-AF65-F5344CB8AC3E}">
        <p14:creationId xmlns:p14="http://schemas.microsoft.com/office/powerpoint/2010/main" val="314870402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143</a:t>
            </a:fld>
            <a:endParaRPr lang="zh-TW" altLang="en-US"/>
          </a:p>
        </p:txBody>
      </p:sp>
    </p:spTree>
    <p:extLst>
      <p:ext uri="{BB962C8B-B14F-4D97-AF65-F5344CB8AC3E}">
        <p14:creationId xmlns:p14="http://schemas.microsoft.com/office/powerpoint/2010/main" val="3292354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29</a:t>
            </a:fld>
            <a:endParaRPr lang="zh-TW" altLang="en-US"/>
          </a:p>
        </p:txBody>
      </p:sp>
    </p:spTree>
    <p:extLst>
      <p:ext uri="{BB962C8B-B14F-4D97-AF65-F5344CB8AC3E}">
        <p14:creationId xmlns:p14="http://schemas.microsoft.com/office/powerpoint/2010/main" val="3458053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30</a:t>
            </a:fld>
            <a:endParaRPr lang="zh-TW" altLang="en-US"/>
          </a:p>
        </p:txBody>
      </p:sp>
    </p:spTree>
    <p:extLst>
      <p:ext uri="{BB962C8B-B14F-4D97-AF65-F5344CB8AC3E}">
        <p14:creationId xmlns:p14="http://schemas.microsoft.com/office/powerpoint/2010/main" val="909604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31</a:t>
            </a:fld>
            <a:endParaRPr lang="zh-TW" altLang="en-US"/>
          </a:p>
        </p:txBody>
      </p:sp>
    </p:spTree>
    <p:extLst>
      <p:ext uri="{BB962C8B-B14F-4D97-AF65-F5344CB8AC3E}">
        <p14:creationId xmlns:p14="http://schemas.microsoft.com/office/powerpoint/2010/main" val="261774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32</a:t>
            </a:fld>
            <a:endParaRPr lang="zh-TW" altLang="en-US"/>
          </a:p>
        </p:txBody>
      </p:sp>
    </p:spTree>
    <p:extLst>
      <p:ext uri="{BB962C8B-B14F-4D97-AF65-F5344CB8AC3E}">
        <p14:creationId xmlns:p14="http://schemas.microsoft.com/office/powerpoint/2010/main" val="1272245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8443469-77C9-4C80-A5AC-FF04A05E7E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2/16/2017 12:04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4205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34</a:t>
            </a:fld>
            <a:endParaRPr lang="zh-TW" altLang="en-US"/>
          </a:p>
        </p:txBody>
      </p:sp>
    </p:spTree>
    <p:extLst>
      <p:ext uri="{BB962C8B-B14F-4D97-AF65-F5344CB8AC3E}">
        <p14:creationId xmlns:p14="http://schemas.microsoft.com/office/powerpoint/2010/main" val="4198706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Autonomous service: </a:t>
            </a:r>
            <a:r>
              <a:rPr lang="zh-TW" altLang="en-US" dirty="0" smtClean="0"/>
              <a:t>自治的服務</a:t>
            </a:r>
            <a:r>
              <a:rPr lang="en-US" altLang="zh-TW" dirty="0" smtClean="0"/>
              <a:t/>
            </a:r>
            <a:br>
              <a:rPr lang="en-US" altLang="zh-TW" dirty="0" smtClean="0"/>
            </a:br>
            <a:r>
              <a:rPr lang="en-US" altLang="zh-TW" dirty="0" smtClean="0"/>
              <a:t>Case: Course Store</a:t>
            </a:r>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35</a:t>
            </a:fld>
            <a:endParaRPr lang="zh-TW" altLang="en-US"/>
          </a:p>
        </p:txBody>
      </p:sp>
    </p:spTree>
    <p:extLst>
      <p:ext uri="{BB962C8B-B14F-4D97-AF65-F5344CB8AC3E}">
        <p14:creationId xmlns:p14="http://schemas.microsoft.com/office/powerpoint/2010/main" val="2865644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a:t>
            </a:fld>
            <a:endParaRPr lang="zh-TW" altLang="en-US"/>
          </a:p>
        </p:txBody>
      </p:sp>
    </p:spTree>
    <p:extLst>
      <p:ext uri="{BB962C8B-B14F-4D97-AF65-F5344CB8AC3E}">
        <p14:creationId xmlns:p14="http://schemas.microsoft.com/office/powerpoint/2010/main" val="2042181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36</a:t>
            </a:fld>
            <a:endParaRPr lang="zh-TW" altLang="en-US"/>
          </a:p>
        </p:txBody>
      </p:sp>
    </p:spTree>
    <p:extLst>
      <p:ext uri="{BB962C8B-B14F-4D97-AF65-F5344CB8AC3E}">
        <p14:creationId xmlns:p14="http://schemas.microsoft.com/office/powerpoint/2010/main" val="3038708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37</a:t>
            </a:fld>
            <a:endParaRPr lang="zh-TW" altLang="en-US"/>
          </a:p>
        </p:txBody>
      </p:sp>
    </p:spTree>
    <p:extLst>
      <p:ext uri="{BB962C8B-B14F-4D97-AF65-F5344CB8AC3E}">
        <p14:creationId xmlns:p14="http://schemas.microsoft.com/office/powerpoint/2010/main" val="1300267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Container: </a:t>
            </a:r>
            <a:r>
              <a:rPr lang="zh-TW" altLang="en-US" dirty="0" smtClean="0"/>
              <a:t>把 </a:t>
            </a:r>
            <a:r>
              <a:rPr lang="en-US" altLang="zh-TW" dirty="0" smtClean="0"/>
              <a:t>cloud native </a:t>
            </a:r>
            <a:r>
              <a:rPr lang="zh-TW" altLang="en-US" dirty="0" smtClean="0"/>
              <a:t>架構簡化到 </a:t>
            </a:r>
            <a:r>
              <a:rPr lang="en-US" altLang="zh-TW" dirty="0" smtClean="0"/>
              <a:t>local</a:t>
            </a:r>
            <a:r>
              <a:rPr lang="zh-TW" altLang="en-US" dirty="0" smtClean="0"/>
              <a:t> 就能簡單佈署</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38</a:t>
            </a:fld>
            <a:endParaRPr lang="zh-TW" altLang="en-US"/>
          </a:p>
        </p:txBody>
      </p:sp>
    </p:spTree>
    <p:extLst>
      <p:ext uri="{BB962C8B-B14F-4D97-AF65-F5344CB8AC3E}">
        <p14:creationId xmlns:p14="http://schemas.microsoft.com/office/powerpoint/2010/main" val="4259108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39</a:t>
            </a:fld>
            <a:endParaRPr lang="zh-TW" altLang="en-US"/>
          </a:p>
        </p:txBody>
      </p:sp>
    </p:spTree>
    <p:extLst>
      <p:ext uri="{BB962C8B-B14F-4D97-AF65-F5344CB8AC3E}">
        <p14:creationId xmlns:p14="http://schemas.microsoft.com/office/powerpoint/2010/main" val="283566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40</a:t>
            </a:fld>
            <a:endParaRPr lang="zh-TW" altLang="en-US"/>
          </a:p>
        </p:txBody>
      </p:sp>
    </p:spTree>
    <p:extLst>
      <p:ext uri="{BB962C8B-B14F-4D97-AF65-F5344CB8AC3E}">
        <p14:creationId xmlns:p14="http://schemas.microsoft.com/office/powerpoint/2010/main" val="1877376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41</a:t>
            </a:fld>
            <a:endParaRPr lang="zh-TW" altLang="en-US"/>
          </a:p>
        </p:txBody>
      </p:sp>
    </p:spTree>
    <p:extLst>
      <p:ext uri="{BB962C8B-B14F-4D97-AF65-F5344CB8AC3E}">
        <p14:creationId xmlns:p14="http://schemas.microsoft.com/office/powerpoint/2010/main" val="1820686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42</a:t>
            </a:fld>
            <a:endParaRPr lang="zh-TW" altLang="en-US"/>
          </a:p>
        </p:txBody>
      </p:sp>
    </p:spTree>
    <p:extLst>
      <p:ext uri="{BB962C8B-B14F-4D97-AF65-F5344CB8AC3E}">
        <p14:creationId xmlns:p14="http://schemas.microsoft.com/office/powerpoint/2010/main" val="36026560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43</a:t>
            </a:fld>
            <a:endParaRPr lang="zh-TW" altLang="en-US"/>
          </a:p>
        </p:txBody>
      </p:sp>
    </p:spTree>
    <p:extLst>
      <p:ext uri="{BB962C8B-B14F-4D97-AF65-F5344CB8AC3E}">
        <p14:creationId xmlns:p14="http://schemas.microsoft.com/office/powerpoint/2010/main" val="25936266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44</a:t>
            </a:fld>
            <a:endParaRPr lang="zh-TW" altLang="en-US"/>
          </a:p>
        </p:txBody>
      </p:sp>
    </p:spTree>
    <p:extLst>
      <p:ext uri="{BB962C8B-B14F-4D97-AF65-F5344CB8AC3E}">
        <p14:creationId xmlns:p14="http://schemas.microsoft.com/office/powerpoint/2010/main" val="1654883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3-tiers:</a:t>
            </a:r>
            <a:r>
              <a:rPr lang="en-US" altLang="zh-TW" baseline="0" dirty="0" smtClean="0"/>
              <a:t> </a:t>
            </a:r>
            <a:r>
              <a:rPr lang="zh-TW" altLang="en-US" baseline="0" dirty="0" smtClean="0"/>
              <a:t>關鍵任務都落在 </a:t>
            </a:r>
            <a:r>
              <a:rPr lang="en-US" altLang="zh-TW" baseline="0" dirty="0" smtClean="0"/>
              <a:t>developer</a:t>
            </a:r>
            <a:r>
              <a:rPr lang="zh-TW" altLang="en-US" baseline="0" dirty="0" smtClean="0"/>
              <a:t> 身上。</a:t>
            </a:r>
            <a:r>
              <a:rPr lang="en-US" altLang="zh-TW" baseline="0" dirty="0" smtClean="0"/>
              <a:t>Developer </a:t>
            </a:r>
            <a:r>
              <a:rPr lang="zh-TW" altLang="en-US" baseline="0" dirty="0" smtClean="0"/>
              <a:t>的成敗影響整個系統的成敗。</a:t>
            </a:r>
            <a:endParaRPr lang="en-US" altLang="zh-TW" baseline="0" dirty="0" smtClean="0"/>
          </a:p>
          <a:p>
            <a:r>
              <a:rPr lang="zh-TW" altLang="en-US" baseline="0" dirty="0" smtClean="0"/>
              <a:t>包含穩定、效能、可靠、維護、擴充性等等，全部都依賴 </a:t>
            </a:r>
            <a:r>
              <a:rPr lang="en-US" altLang="zh-TW" baseline="0" dirty="0" smtClean="0"/>
              <a:t>developer</a:t>
            </a:r>
            <a:r>
              <a:rPr lang="zh-TW" altLang="en-US" baseline="0" dirty="0" smtClean="0"/>
              <a:t> 的實作是否符合水準。</a:t>
            </a:r>
            <a:endParaRPr lang="en-US" altLang="zh-TW" baseline="0" dirty="0" smtClean="0"/>
          </a:p>
          <a:p>
            <a:r>
              <a:rPr lang="zh-TW" altLang="en-US" dirty="0" smtClean="0"/>
              <a:t>擴展的複雜度也是 </a:t>
            </a:r>
            <a:r>
              <a:rPr lang="en-US" altLang="zh-TW" dirty="0" smtClean="0"/>
              <a:t>developer</a:t>
            </a:r>
            <a:r>
              <a:rPr lang="zh-TW" altLang="en-US" dirty="0" smtClean="0"/>
              <a:t> 在承擔。</a:t>
            </a:r>
            <a:endParaRPr lang="en-US" altLang="zh-TW" dirty="0" smtClean="0"/>
          </a:p>
          <a:p>
            <a:endParaRPr lang="en-US" altLang="zh-TW" dirty="0" smtClean="0"/>
          </a:p>
          <a:p>
            <a:r>
              <a:rPr lang="en-US" altLang="zh-TW" dirty="0" err="1" smtClean="0"/>
              <a:t>Microservices</a:t>
            </a:r>
            <a:r>
              <a:rPr lang="en-US" altLang="zh-TW" dirty="0" smtClean="0"/>
              <a:t>: </a:t>
            </a:r>
            <a:r>
              <a:rPr lang="zh-TW" altLang="en-US" dirty="0" smtClean="0"/>
              <a:t>高度有效的 </a:t>
            </a:r>
            <a:r>
              <a:rPr lang="en-US" altLang="zh-TW" dirty="0" smtClean="0"/>
              <a:t>decoupling,</a:t>
            </a:r>
            <a:r>
              <a:rPr lang="zh-TW" altLang="en-US" dirty="0" smtClean="0"/>
              <a:t> 關鍵任務也平均分散到不同腳色身上。包括</a:t>
            </a:r>
            <a:r>
              <a:rPr lang="en-US" altLang="zh-TW" dirty="0" smtClean="0"/>
              <a:t>:</a:t>
            </a:r>
          </a:p>
          <a:p>
            <a:pPr marL="228600" indent="-228600">
              <a:buAutoNum type="arabicPeriod"/>
            </a:pPr>
            <a:r>
              <a:rPr lang="zh-TW" altLang="en-US" dirty="0" smtClean="0"/>
              <a:t>單一服務規模降低，</a:t>
            </a:r>
            <a:r>
              <a:rPr lang="en-US" altLang="zh-TW" dirty="0" smtClean="0"/>
              <a:t>developer</a:t>
            </a:r>
            <a:r>
              <a:rPr lang="zh-TW" altLang="en-US" dirty="0" smtClean="0"/>
              <a:t> 能專注開發可靠高校的 </a:t>
            </a:r>
            <a:r>
              <a:rPr lang="en-US" altLang="zh-TW" dirty="0" smtClean="0"/>
              <a:t>services</a:t>
            </a:r>
          </a:p>
          <a:p>
            <a:pPr marL="228600" indent="-228600">
              <a:buAutoNum type="arabicPeriod"/>
            </a:pPr>
            <a:r>
              <a:rPr lang="zh-TW" altLang="en-US" dirty="0" smtClean="0"/>
              <a:t>高度複雜的架構問題，由 </a:t>
            </a:r>
            <a:r>
              <a:rPr lang="en-US" altLang="zh-TW" dirty="0" smtClean="0"/>
              <a:t>service</a:t>
            </a:r>
            <a:r>
              <a:rPr lang="en-US" altLang="zh-TW" baseline="0" dirty="0" smtClean="0"/>
              <a:t> </a:t>
            </a:r>
            <a:r>
              <a:rPr lang="zh-TW" altLang="en-US" baseline="0" dirty="0" smtClean="0"/>
              <a:t>內搬到 </a:t>
            </a:r>
            <a:r>
              <a:rPr lang="en-US" altLang="zh-TW" baseline="0" dirty="0" smtClean="0"/>
              <a:t>service</a:t>
            </a:r>
            <a:r>
              <a:rPr lang="zh-TW" altLang="en-US" baseline="0" dirty="0" smtClean="0"/>
              <a:t> 之間，由 </a:t>
            </a:r>
            <a:r>
              <a:rPr lang="en-US" altLang="zh-TW" baseline="0" dirty="0" smtClean="0"/>
              <a:t>architect</a:t>
            </a:r>
            <a:r>
              <a:rPr lang="zh-TW" altLang="en-US" baseline="0" dirty="0" smtClean="0"/>
              <a:t> 規劃控制</a:t>
            </a:r>
            <a:endParaRPr lang="en-US" altLang="zh-TW" baseline="0" dirty="0" smtClean="0"/>
          </a:p>
          <a:p>
            <a:pPr marL="228600" indent="-228600">
              <a:buAutoNum type="arabicPeriod"/>
            </a:pPr>
            <a:r>
              <a:rPr lang="zh-TW" altLang="en-US" baseline="0" dirty="0" smtClean="0"/>
              <a:t>高度擴張的維運問題，由 </a:t>
            </a:r>
            <a:r>
              <a:rPr lang="en-US" altLang="zh-TW" baseline="0" dirty="0" smtClean="0"/>
              <a:t>service </a:t>
            </a:r>
            <a:r>
              <a:rPr lang="zh-TW" altLang="en-US" baseline="0" dirty="0" smtClean="0"/>
              <a:t>內轉移到支援 </a:t>
            </a:r>
            <a:r>
              <a:rPr lang="en-US" altLang="zh-TW" baseline="0" dirty="0" err="1" smtClean="0"/>
              <a:t>microservice</a:t>
            </a:r>
            <a:r>
              <a:rPr lang="en-US" altLang="zh-TW" baseline="0" dirty="0" smtClean="0"/>
              <a:t> </a:t>
            </a:r>
            <a:r>
              <a:rPr lang="zh-TW" altLang="en-US" baseline="0" dirty="0" smtClean="0"/>
              <a:t>的基礎建設，如 </a:t>
            </a:r>
            <a:r>
              <a:rPr lang="en-US" altLang="zh-TW" baseline="0" dirty="0" smtClean="0"/>
              <a:t>service</a:t>
            </a:r>
            <a:r>
              <a:rPr lang="zh-TW" altLang="en-US" baseline="0" dirty="0" smtClean="0"/>
              <a:t> </a:t>
            </a:r>
            <a:r>
              <a:rPr lang="en-US" altLang="zh-TW" baseline="0" dirty="0" smtClean="0"/>
              <a:t>fabric,</a:t>
            </a:r>
            <a:r>
              <a:rPr lang="zh-TW" altLang="en-US" baseline="0" dirty="0" smtClean="0"/>
              <a:t> </a:t>
            </a:r>
            <a:r>
              <a:rPr lang="en-US" altLang="zh-TW" baseline="0" dirty="0" err="1" smtClean="0"/>
              <a:t>docker</a:t>
            </a:r>
            <a:r>
              <a:rPr lang="zh-TW" altLang="en-US" baseline="0" dirty="0" smtClean="0"/>
              <a:t> </a:t>
            </a:r>
            <a:r>
              <a:rPr lang="en-US" altLang="zh-TW" baseline="0" dirty="0" smtClean="0"/>
              <a:t>orchestration </a:t>
            </a:r>
            <a:r>
              <a:rPr lang="zh-TW" altLang="en-US" baseline="0" dirty="0" smtClean="0"/>
              <a:t>等等。</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45</a:t>
            </a:fld>
            <a:endParaRPr lang="zh-TW" altLang="en-US"/>
          </a:p>
        </p:txBody>
      </p:sp>
    </p:spTree>
    <p:extLst>
      <p:ext uri="{BB962C8B-B14F-4D97-AF65-F5344CB8AC3E}">
        <p14:creationId xmlns:p14="http://schemas.microsoft.com/office/powerpoint/2010/main" val="259237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1200" dirty="0" smtClean="0"/>
              <a:t>將教材相關的服務，切割成 </a:t>
            </a:r>
            <a:r>
              <a:rPr lang="en-US" altLang="zh-TW" sz="1200" dirty="0" smtClean="0"/>
              <a:t>Course</a:t>
            </a:r>
            <a:r>
              <a:rPr lang="zh-TW" altLang="en-US" sz="1200" dirty="0" smtClean="0"/>
              <a:t> </a:t>
            </a:r>
            <a:r>
              <a:rPr lang="en-US" altLang="zh-TW" sz="1200" dirty="0" smtClean="0"/>
              <a:t>Server</a:t>
            </a:r>
          </a:p>
          <a:p>
            <a:r>
              <a:rPr lang="zh-TW" altLang="en-US" sz="1200" dirty="0" smtClean="0"/>
              <a:t>將大型後端作業的處理，切割成 </a:t>
            </a:r>
            <a:r>
              <a:rPr lang="en-US" altLang="zh-TW" sz="1200" dirty="0" smtClean="0"/>
              <a:t>JOB</a:t>
            </a:r>
            <a:r>
              <a:rPr lang="zh-TW" altLang="en-US" sz="1200" dirty="0" smtClean="0"/>
              <a:t> </a:t>
            </a:r>
            <a:r>
              <a:rPr lang="en-US" altLang="zh-TW" sz="1200" dirty="0" smtClean="0"/>
              <a:t>Server</a:t>
            </a:r>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862663-50AD-42F7-965A-0B8115C7D3E1}"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486086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46</a:t>
            </a:fld>
            <a:endParaRPr lang="zh-TW" altLang="en-US"/>
          </a:p>
        </p:txBody>
      </p:sp>
    </p:spTree>
    <p:extLst>
      <p:ext uri="{BB962C8B-B14F-4D97-AF65-F5344CB8AC3E}">
        <p14:creationId xmlns:p14="http://schemas.microsoft.com/office/powerpoint/2010/main" val="20758822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47</a:t>
            </a:fld>
            <a:endParaRPr lang="zh-TW" altLang="en-US"/>
          </a:p>
        </p:txBody>
      </p:sp>
    </p:spTree>
    <p:extLst>
      <p:ext uri="{BB962C8B-B14F-4D97-AF65-F5344CB8AC3E}">
        <p14:creationId xmlns:p14="http://schemas.microsoft.com/office/powerpoint/2010/main" val="3987807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48</a:t>
            </a:fld>
            <a:endParaRPr lang="zh-TW" altLang="en-US"/>
          </a:p>
        </p:txBody>
      </p:sp>
    </p:spTree>
    <p:extLst>
      <p:ext uri="{BB962C8B-B14F-4D97-AF65-F5344CB8AC3E}">
        <p14:creationId xmlns:p14="http://schemas.microsoft.com/office/powerpoint/2010/main" val="27071435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49</a:t>
            </a:fld>
            <a:endParaRPr lang="zh-TW" altLang="en-US"/>
          </a:p>
        </p:txBody>
      </p:sp>
    </p:spTree>
    <p:extLst>
      <p:ext uri="{BB962C8B-B14F-4D97-AF65-F5344CB8AC3E}">
        <p14:creationId xmlns:p14="http://schemas.microsoft.com/office/powerpoint/2010/main" val="14845649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NOT</a:t>
            </a:r>
            <a:r>
              <a:rPr lang="en-US" altLang="zh-TW" baseline="0" dirty="0" smtClean="0"/>
              <a:t> pure </a:t>
            </a:r>
            <a:r>
              <a:rPr lang="en-US" altLang="zh-TW" baseline="0" dirty="0" err="1" smtClean="0"/>
              <a:t>mciroservices</a:t>
            </a:r>
            <a:endParaRPr lang="en-US" altLang="zh-TW" baseline="0" dirty="0" smtClean="0"/>
          </a:p>
          <a:p>
            <a:endParaRPr lang="en-US" altLang="zh-TW" baseline="0" dirty="0" smtClean="0"/>
          </a:p>
          <a:p>
            <a:r>
              <a:rPr lang="en-US" altLang="zh-TW" baseline="0" dirty="0" smtClean="0"/>
              <a:t>-&gt; “</a:t>
            </a:r>
            <a:r>
              <a:rPr lang="en-US" altLang="zh-TW" baseline="0" dirty="0" err="1" smtClean="0"/>
              <a:t>Microservices</a:t>
            </a:r>
            <a:r>
              <a:rPr lang="en-US" altLang="zh-TW" baseline="0" dirty="0" smtClean="0"/>
              <a:t> Ready” architecture</a:t>
            </a:r>
          </a:p>
          <a:p>
            <a:endParaRPr lang="en-US" altLang="zh-TW" baseline="0" dirty="0" smtClean="0"/>
          </a:p>
          <a:p>
            <a:r>
              <a:rPr lang="zh-TW" altLang="en-US" dirty="0" smtClean="0"/>
              <a:t>硬體資源使用率還可以加強</a:t>
            </a:r>
            <a:endParaRPr lang="en-US" altLang="zh-TW" dirty="0" smtClean="0"/>
          </a:p>
          <a:p>
            <a:r>
              <a:rPr lang="zh-TW" altLang="en-US" dirty="0" smtClean="0"/>
              <a:t>看不出來部屬是否夠容易 </a:t>
            </a:r>
            <a:r>
              <a:rPr lang="en-US" altLang="zh-TW" dirty="0" smtClean="0"/>
              <a:t>(</a:t>
            </a:r>
            <a:r>
              <a:rPr lang="zh-TW" altLang="en-US" dirty="0" smtClean="0"/>
              <a:t>沒有看到佈署管理</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50</a:t>
            </a:fld>
            <a:endParaRPr lang="zh-TW" altLang="en-US"/>
          </a:p>
        </p:txBody>
      </p:sp>
    </p:spTree>
    <p:extLst>
      <p:ext uri="{BB962C8B-B14F-4D97-AF65-F5344CB8AC3E}">
        <p14:creationId xmlns:p14="http://schemas.microsoft.com/office/powerpoint/2010/main" val="1967941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2/16/2017 12:04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58034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Autonomous Service</a:t>
            </a:r>
            <a:r>
              <a:rPr lang="zh-TW" altLang="en-US" dirty="0" smtClean="0"/>
              <a:t> </a:t>
            </a:r>
            <a:r>
              <a:rPr lang="en-US" altLang="zh-TW" dirty="0" smtClean="0"/>
              <a:t>/</a:t>
            </a:r>
            <a:r>
              <a:rPr lang="zh-TW" altLang="en-US" dirty="0" smtClean="0"/>
              <a:t> 符合單一責任原則 </a:t>
            </a:r>
            <a:r>
              <a:rPr lang="en-US" altLang="zh-TW" dirty="0" smtClean="0"/>
              <a:t>(single</a:t>
            </a:r>
            <a:r>
              <a:rPr lang="zh-TW" altLang="en-US" dirty="0" smtClean="0"/>
              <a:t> </a:t>
            </a:r>
            <a:r>
              <a:rPr lang="en-US" altLang="zh-TW" dirty="0" smtClean="0"/>
              <a:t>responsibility</a:t>
            </a:r>
            <a:r>
              <a:rPr lang="zh-TW" altLang="en-US" dirty="0" smtClean="0"/>
              <a:t> </a:t>
            </a:r>
            <a:r>
              <a:rPr lang="en-US" altLang="zh-TW" dirty="0" smtClean="0"/>
              <a:t>principal)</a:t>
            </a:r>
          </a:p>
          <a:p>
            <a:r>
              <a:rPr lang="zh-TW" altLang="en-US" dirty="0" smtClean="0"/>
              <a:t>微服務要多 </a:t>
            </a:r>
            <a:r>
              <a:rPr lang="en-US" altLang="zh-TW" dirty="0" smtClean="0"/>
              <a:t>“</a:t>
            </a:r>
            <a:r>
              <a:rPr lang="zh-TW" altLang="en-US" dirty="0" smtClean="0"/>
              <a:t>小</a:t>
            </a:r>
            <a:r>
              <a:rPr lang="en-US" altLang="zh-TW" dirty="0" smtClean="0"/>
              <a:t>”</a:t>
            </a:r>
            <a:r>
              <a:rPr lang="zh-TW" altLang="en-US" dirty="0" smtClean="0"/>
              <a:t> 才夠小</a:t>
            </a:r>
            <a:r>
              <a:rPr lang="en-US" altLang="zh-TW" dirty="0" smtClean="0"/>
              <a:t>?</a:t>
            </a:r>
          </a:p>
          <a:p>
            <a:pPr marL="171450" indent="-171450">
              <a:buFont typeface="Wingdings" panose="05000000000000000000" pitchFamily="2" charset="2"/>
              <a:buChar char="Ø"/>
            </a:pPr>
            <a:r>
              <a:rPr lang="zh-TW" altLang="en-US" dirty="0" smtClean="0"/>
              <a:t>夠小，而無法再小</a:t>
            </a:r>
            <a:endParaRPr lang="en-US" altLang="zh-TW" dirty="0" smtClean="0"/>
          </a:p>
          <a:p>
            <a:pPr marL="171450" indent="-171450">
              <a:buFont typeface="Wingdings" panose="05000000000000000000" pitchFamily="2" charset="2"/>
              <a:buChar char="Ø"/>
            </a:pPr>
            <a:r>
              <a:rPr lang="zh-TW" altLang="en-US" dirty="0" smtClean="0"/>
              <a:t>服務與團隊是否能夠搭配</a:t>
            </a:r>
            <a:r>
              <a:rPr lang="en-US" altLang="zh-TW" dirty="0" smtClean="0"/>
              <a:t>?</a:t>
            </a:r>
            <a:r>
              <a:rPr lang="zh-TW" altLang="en-US" dirty="0" smtClean="0"/>
              <a:t> </a:t>
            </a:r>
            <a:r>
              <a:rPr lang="en-US" altLang="zh-TW" dirty="0" smtClean="0"/>
              <a:t>EX:</a:t>
            </a:r>
            <a:r>
              <a:rPr lang="zh-TW" altLang="en-US" dirty="0" smtClean="0"/>
              <a:t> </a:t>
            </a:r>
            <a:r>
              <a:rPr lang="en-US" altLang="zh-TW" dirty="0" smtClean="0"/>
              <a:t>codebase</a:t>
            </a:r>
            <a:r>
              <a:rPr lang="zh-TW" altLang="en-US" dirty="0" smtClean="0"/>
              <a:t> 過大，無法由多數個小團隊管理，就需要分解他</a:t>
            </a:r>
            <a:endParaRPr lang="en-US" altLang="zh-TW" dirty="0" smtClean="0"/>
          </a:p>
          <a:p>
            <a:pPr marL="171450" indent="-171450">
              <a:buFont typeface="Wingdings" panose="05000000000000000000" pitchFamily="2" charset="2"/>
              <a:buChar char="Ø"/>
            </a:pPr>
            <a:r>
              <a:rPr lang="zh-TW" altLang="en-US" dirty="0" smtClean="0"/>
              <a:t>服務越小，微服務的優點與缺點都會被放大</a:t>
            </a:r>
            <a:endParaRPr lang="en-US" altLang="zh-TW" dirty="0" smtClean="0"/>
          </a:p>
          <a:p>
            <a:pPr marL="628650" lvl="1" indent="-171450">
              <a:buFont typeface="Wingdings" panose="05000000000000000000" pitchFamily="2" charset="2"/>
              <a:buChar char="Ø"/>
            </a:pPr>
            <a:r>
              <a:rPr lang="zh-TW" altLang="en-US" dirty="0" smtClean="0"/>
              <a:t>優點</a:t>
            </a:r>
            <a:r>
              <a:rPr lang="en-US" altLang="zh-TW" dirty="0" smtClean="0"/>
              <a:t>:</a:t>
            </a:r>
            <a:r>
              <a:rPr lang="zh-TW" altLang="en-US" dirty="0" smtClean="0"/>
              <a:t> </a:t>
            </a:r>
            <a:r>
              <a:rPr lang="en-US" altLang="zh-TW" dirty="0" smtClean="0"/>
              <a:t>(</a:t>
            </a:r>
            <a:r>
              <a:rPr lang="zh-TW" altLang="en-US" dirty="0" smtClean="0"/>
              <a:t>同上</a:t>
            </a:r>
            <a:r>
              <a:rPr lang="en-US" altLang="zh-TW" dirty="0" smtClean="0"/>
              <a:t>)</a:t>
            </a:r>
          </a:p>
          <a:p>
            <a:pPr marL="628650" lvl="1" indent="-171450">
              <a:buFont typeface="Wingdings" panose="05000000000000000000" pitchFamily="2" charset="2"/>
              <a:buChar char="Ø"/>
            </a:pPr>
            <a:r>
              <a:rPr lang="zh-TW" altLang="en-US" dirty="0" smtClean="0"/>
              <a:t>缺點</a:t>
            </a:r>
            <a:r>
              <a:rPr lang="en-US" altLang="zh-TW" dirty="0" smtClean="0"/>
              <a:t>:</a:t>
            </a:r>
            <a:r>
              <a:rPr lang="zh-TW" altLang="en-US" dirty="0" smtClean="0"/>
              <a:t> 部屬上的困難，追蹤除厝的困難 </a:t>
            </a:r>
            <a:r>
              <a:rPr lang="en-US" altLang="zh-TW" dirty="0" smtClean="0"/>
              <a:t>&gt;</a:t>
            </a:r>
            <a:r>
              <a:rPr lang="zh-TW" altLang="en-US" dirty="0" smtClean="0"/>
              <a:t> 要借重基礎建設自動化，來簡化管理任務 </a:t>
            </a:r>
            <a:r>
              <a:rPr lang="en-US" altLang="zh-TW" dirty="0" smtClean="0"/>
              <a:t>(container)</a:t>
            </a:r>
          </a:p>
          <a:p>
            <a:endParaRPr lang="en-US" altLang="zh-TW" dirty="0" smtClean="0"/>
          </a:p>
          <a:p>
            <a:r>
              <a:rPr lang="en-US" altLang="zh-TW" dirty="0" smtClean="0"/>
              <a:t>Contain code plus “state”</a:t>
            </a:r>
          </a:p>
          <a:p>
            <a:endParaRPr lang="en-US" altLang="zh-TW" dirty="0" smtClean="0"/>
          </a:p>
          <a:p>
            <a:r>
              <a:rPr lang="en-US" altLang="zh-TW" dirty="0" smtClean="0"/>
              <a:t>Interact with other </a:t>
            </a:r>
            <a:r>
              <a:rPr lang="en-US" altLang="zh-TW" dirty="0" err="1" smtClean="0"/>
              <a:t>microservices</a:t>
            </a:r>
            <a:r>
              <a:rPr lang="en-US" altLang="zh-TW" dirty="0" smtClean="0"/>
              <a:t> over well defined interfaces</a:t>
            </a:r>
          </a:p>
          <a:p>
            <a:endParaRPr lang="en-US" altLang="zh-TW" dirty="0" smtClean="0"/>
          </a:p>
          <a:p>
            <a:r>
              <a:rPr lang="en-US" altLang="zh-TW" dirty="0" smtClean="0"/>
              <a:t>Remains consistent and available in the presence of failures</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72060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Build and operate a service at scale</a:t>
            </a:r>
          </a:p>
          <a:p>
            <a:r>
              <a:rPr lang="en-US" altLang="zh-TW" dirty="0" smtClean="0"/>
              <a:t>Improved resource utilization to reduce cost</a:t>
            </a:r>
          </a:p>
          <a:p>
            <a:r>
              <a:rPr lang="en-US" altLang="zh-TW" dirty="0" smtClean="0"/>
              <a:t>Fault Isolation</a:t>
            </a:r>
          </a:p>
          <a:p>
            <a:r>
              <a:rPr lang="en-US" altLang="zh-TW" dirty="0" smtClean="0"/>
              <a:t>Small Focused Teams</a:t>
            </a:r>
          </a:p>
          <a:p>
            <a:r>
              <a:rPr lang="en-US" altLang="zh-TW" dirty="0" smtClean="0"/>
              <a:t>Continuous Innovation</a:t>
            </a:r>
          </a:p>
          <a:p>
            <a:r>
              <a:rPr lang="en-US" altLang="zh-TW" dirty="0" smtClean="0"/>
              <a:t>Can be written in any language and framework (and platform / OS)</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801596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Split to several independent services</a:t>
            </a:r>
          </a:p>
          <a:p>
            <a:pPr lvl="1"/>
            <a:r>
              <a:rPr lang="en-US" altLang="zh-TW" dirty="0" smtClean="0"/>
              <a:t>Define interfaces (API) and libraries (SDK) with backward compatibility</a:t>
            </a:r>
          </a:p>
          <a:p>
            <a:r>
              <a:rPr lang="en-US" altLang="zh-TW" dirty="0" smtClean="0"/>
              <a:t>Scale application in 3-dimations:</a:t>
            </a:r>
          </a:p>
          <a:p>
            <a:pPr lvl="1"/>
            <a:r>
              <a:rPr lang="en-US" altLang="zh-TW" dirty="0" smtClean="0"/>
              <a:t>Functional decomposition</a:t>
            </a:r>
          </a:p>
          <a:p>
            <a:pPr lvl="1"/>
            <a:r>
              <a:rPr lang="en-US" altLang="zh-TW" dirty="0" smtClean="0"/>
              <a:t>Scale by cloning</a:t>
            </a:r>
          </a:p>
          <a:p>
            <a:pPr lvl="1"/>
            <a:r>
              <a:rPr lang="en-US" altLang="zh-TW" dirty="0" smtClean="0"/>
              <a:t>Scale by splitting similar things</a:t>
            </a:r>
          </a:p>
          <a:p>
            <a:r>
              <a:rPr lang="en-US" altLang="zh-TW" dirty="0" smtClean="0"/>
              <a:t>Deploy service(s) in Containers</a:t>
            </a:r>
          </a:p>
          <a:p>
            <a:pPr lvl="1"/>
            <a:r>
              <a:rPr lang="en-US" altLang="zh-TW" dirty="0" smtClean="0"/>
              <a:t>Using Immutable Servers (No OS configuration, updating, remote administration was needed)</a:t>
            </a:r>
          </a:p>
          <a:p>
            <a:pPr lvl="1"/>
            <a:r>
              <a:rPr lang="en-US" altLang="zh-TW" dirty="0" smtClean="0"/>
              <a:t>Using Orchestration to management containers (networking, load balance and upgrade for each micro-services)</a:t>
            </a:r>
          </a:p>
          <a:p>
            <a:pPr lvl="1"/>
            <a:r>
              <a:rPr lang="en-US" altLang="zh-TW" dirty="0" smtClean="0"/>
              <a:t>Like “</a:t>
            </a:r>
            <a:r>
              <a:rPr lang="zh-TW" altLang="en-US" dirty="0" smtClean="0"/>
              <a:t>貨櫃</a:t>
            </a:r>
            <a:r>
              <a:rPr lang="en-US" altLang="zh-TW" dirty="0" smtClean="0"/>
              <a:t>“, </a:t>
            </a:r>
            <a:r>
              <a:rPr lang="zh-TW" altLang="en-US" dirty="0" smtClean="0"/>
              <a:t>所有貨物出廠就早就裝好，貨運公司只負責貨櫃的搬運，追蹤，管理。運送過程完全不會更動任何貨櫃內的東西。開發者 </a:t>
            </a:r>
            <a:r>
              <a:rPr lang="en-US" altLang="zh-TW" dirty="0" smtClean="0"/>
              <a:t>=</a:t>
            </a:r>
            <a:r>
              <a:rPr lang="zh-TW" altLang="en-US" dirty="0" smtClean="0"/>
              <a:t> 工廠，</a:t>
            </a:r>
            <a:r>
              <a:rPr lang="en-US" altLang="zh-TW" dirty="0" smtClean="0"/>
              <a:t>IT</a:t>
            </a:r>
            <a:r>
              <a:rPr lang="zh-TW" altLang="en-US" dirty="0" smtClean="0"/>
              <a:t>就像貨運公司，把服務送達 </a:t>
            </a:r>
            <a:r>
              <a:rPr lang="en-US" altLang="zh-TW" dirty="0" smtClean="0"/>
              <a:t>User</a:t>
            </a:r>
            <a:r>
              <a:rPr lang="zh-TW" altLang="en-US" dirty="0" smtClean="0"/>
              <a:t> 身上。</a:t>
            </a:r>
            <a:endParaRPr lang="en-US" altLang="zh-TW" dirty="0" smtClean="0"/>
          </a:p>
          <a:p>
            <a:endParaRPr lang="en-US" altLang="zh-TW" dirty="0" smtClean="0"/>
          </a:p>
          <a:p>
            <a:r>
              <a:rPr lang="en-US" altLang="zh-TW" dirty="0" smtClean="0"/>
              <a:t>Ex: </a:t>
            </a:r>
            <a:r>
              <a:rPr lang="zh-TW" altLang="en-US" dirty="0" smtClean="0"/>
              <a:t>手機的 </a:t>
            </a:r>
            <a:r>
              <a:rPr lang="en-US" altLang="zh-TW" dirty="0" smtClean="0"/>
              <a:t>OS / APP </a:t>
            </a:r>
            <a:r>
              <a:rPr lang="zh-TW" altLang="en-US" dirty="0" smtClean="0"/>
              <a:t>有升級，不需要更新軟體，只要丟掉舊手機，換台新的</a:t>
            </a:r>
            <a:r>
              <a:rPr lang="en-US" altLang="zh-TW" dirty="0" smtClean="0"/>
              <a:t>(</a:t>
            </a:r>
            <a:r>
              <a:rPr lang="zh-TW" altLang="en-US" dirty="0" smtClean="0"/>
              <a:t>已安裝新軟體</a:t>
            </a:r>
            <a:r>
              <a:rPr lang="en-US" altLang="zh-TW" dirty="0" smtClean="0"/>
              <a:t>)</a:t>
            </a:r>
            <a:r>
              <a:rPr lang="zh-TW" altLang="en-US" dirty="0" smtClean="0"/>
              <a:t>打開就可以用了。</a:t>
            </a:r>
            <a:r>
              <a:rPr lang="en-US" altLang="zh-TW" dirty="0" smtClean="0"/>
              <a:t/>
            </a:r>
            <a:br>
              <a:rPr lang="en-US" altLang="zh-TW" dirty="0" smtClean="0"/>
            </a:br>
            <a:r>
              <a:rPr lang="en-US" altLang="zh-TW" dirty="0" smtClean="0"/>
              <a:t>&gt;</a:t>
            </a:r>
            <a:r>
              <a:rPr lang="zh-TW" altLang="en-US" dirty="0" smtClean="0"/>
              <a:t> 當然沒人這麼笨，因為更新 </a:t>
            </a:r>
            <a:r>
              <a:rPr lang="en-US" altLang="zh-TW" dirty="0" smtClean="0"/>
              <a:t>APP</a:t>
            </a:r>
            <a:r>
              <a:rPr lang="zh-TW" altLang="en-US" dirty="0" smtClean="0"/>
              <a:t> </a:t>
            </a:r>
            <a:r>
              <a:rPr lang="en-US" altLang="zh-TW" dirty="0" smtClean="0"/>
              <a:t>/</a:t>
            </a:r>
            <a:r>
              <a:rPr lang="zh-TW" altLang="en-US" dirty="0" smtClean="0"/>
              <a:t> </a:t>
            </a:r>
            <a:r>
              <a:rPr lang="en-US" altLang="zh-TW" dirty="0" smtClean="0"/>
              <a:t>OS</a:t>
            </a:r>
            <a:r>
              <a:rPr lang="zh-TW" altLang="en-US" dirty="0" smtClean="0"/>
              <a:t> 比較便宜。</a:t>
            </a:r>
            <a:endParaRPr lang="en-US" altLang="zh-TW" dirty="0" smtClean="0"/>
          </a:p>
          <a:p>
            <a:r>
              <a:rPr lang="en-US" altLang="zh-TW" dirty="0" smtClean="0"/>
              <a:t>&gt;</a:t>
            </a:r>
            <a:r>
              <a:rPr lang="zh-TW" altLang="en-US" dirty="0" smtClean="0"/>
              <a:t> 但是，如果你一次有上百台 </a:t>
            </a:r>
            <a:r>
              <a:rPr lang="en-US" altLang="zh-TW" dirty="0" smtClean="0"/>
              <a:t>SERVER</a:t>
            </a:r>
            <a:r>
              <a:rPr lang="zh-TW" altLang="en-US" dirty="0" smtClean="0"/>
              <a:t> 要更新 </a:t>
            </a:r>
            <a:r>
              <a:rPr lang="en-US" altLang="zh-TW" dirty="0" smtClean="0"/>
              <a:t>(</a:t>
            </a:r>
            <a:r>
              <a:rPr lang="zh-TW" altLang="en-US" dirty="0" smtClean="0"/>
              <a:t>更新很麻煩，又很慢</a:t>
            </a:r>
            <a:r>
              <a:rPr lang="en-US" altLang="zh-TW" dirty="0" smtClean="0"/>
              <a:t>)</a:t>
            </a:r>
            <a:r>
              <a:rPr lang="zh-TW" altLang="en-US" dirty="0" smtClean="0"/>
              <a:t>，同時替換機器又很便宜 </a:t>
            </a:r>
            <a:r>
              <a:rPr lang="en-US" altLang="zh-TW" dirty="0" smtClean="0"/>
              <a:t>(</a:t>
            </a:r>
            <a:r>
              <a:rPr lang="zh-TW" altLang="en-US" dirty="0" smtClean="0"/>
              <a:t>虛擬的嘛</a:t>
            </a:r>
            <a:r>
              <a:rPr lang="en-US" altLang="zh-TW" dirty="0" smtClean="0"/>
              <a:t>!</a:t>
            </a:r>
            <a:r>
              <a:rPr lang="zh-TW" altLang="en-US" dirty="0" smtClean="0"/>
              <a:t> 下幾行指令就好</a:t>
            </a:r>
            <a:r>
              <a:rPr lang="en-US" altLang="zh-TW" dirty="0" smtClean="0"/>
              <a:t>)</a:t>
            </a:r>
            <a:r>
              <a:rPr lang="zh-TW" altLang="en-US" dirty="0" smtClean="0"/>
              <a:t>，更換速度又快又簡單</a:t>
            </a:r>
            <a:r>
              <a:rPr lang="en-US" altLang="zh-TW" dirty="0" smtClean="0"/>
              <a:t>(</a:t>
            </a:r>
            <a:r>
              <a:rPr lang="zh-TW" altLang="en-US" dirty="0" smtClean="0"/>
              <a:t>如果只要幾秒鐘</a:t>
            </a:r>
            <a:r>
              <a:rPr lang="en-US" altLang="zh-TW" dirty="0" smtClean="0"/>
              <a:t>)</a:t>
            </a:r>
            <a:r>
              <a:rPr lang="zh-TW" altLang="en-US" dirty="0" smtClean="0"/>
              <a:t> 的話</a:t>
            </a:r>
            <a:r>
              <a:rPr lang="en-US" altLang="zh-TW" dirty="0" smtClean="0"/>
              <a:t/>
            </a:r>
            <a:br>
              <a:rPr lang="en-US" altLang="zh-TW" dirty="0" smtClean="0"/>
            </a:br>
            <a:r>
              <a:rPr lang="en-US" altLang="zh-TW" dirty="0" smtClean="0"/>
              <a:t>&gt;</a:t>
            </a:r>
            <a:r>
              <a:rPr lang="zh-TW" altLang="en-US" dirty="0" smtClean="0"/>
              <a:t> 而且所有 </a:t>
            </a:r>
            <a:r>
              <a:rPr lang="en-US" altLang="zh-TW" dirty="0" smtClean="0"/>
              <a:t>OS</a:t>
            </a:r>
            <a:r>
              <a:rPr lang="zh-TW" altLang="en-US" dirty="0" smtClean="0"/>
              <a:t> </a:t>
            </a:r>
            <a:r>
              <a:rPr lang="en-US" altLang="zh-TW" dirty="0" smtClean="0"/>
              <a:t>/</a:t>
            </a:r>
            <a:r>
              <a:rPr lang="zh-TW" altLang="en-US" dirty="0" smtClean="0"/>
              <a:t> </a:t>
            </a:r>
            <a:r>
              <a:rPr lang="en-US" altLang="zh-TW" dirty="0" smtClean="0"/>
              <a:t>APP</a:t>
            </a:r>
            <a:r>
              <a:rPr lang="zh-TW" altLang="en-US" dirty="0" smtClean="0"/>
              <a:t> 的替換程序通通一樣，則丟掉換新的會是更好的做法</a:t>
            </a:r>
            <a:endParaRPr lang="en-US" altLang="zh-TW" dirty="0" smtClean="0"/>
          </a:p>
          <a:p>
            <a:r>
              <a:rPr lang="en-US" altLang="zh-TW" dirty="0" smtClean="0"/>
              <a:t>&gt;</a:t>
            </a:r>
            <a:r>
              <a:rPr lang="zh-TW" altLang="en-US" dirty="0" smtClean="0"/>
              <a:t> 因此，找一套合適的管理工具，來管理這樣的 </a:t>
            </a:r>
            <a:r>
              <a:rPr lang="en-US" altLang="zh-TW" dirty="0" smtClean="0"/>
              <a:t>VM</a:t>
            </a:r>
            <a:r>
              <a:rPr lang="zh-TW" altLang="en-US" dirty="0" smtClean="0"/>
              <a:t> </a:t>
            </a:r>
            <a:r>
              <a:rPr lang="en-US" altLang="zh-TW" dirty="0" smtClean="0"/>
              <a:t>/</a:t>
            </a:r>
            <a:r>
              <a:rPr lang="zh-TW" altLang="en-US" dirty="0" smtClean="0"/>
              <a:t> </a:t>
            </a:r>
            <a:r>
              <a:rPr lang="en-US" altLang="zh-TW" dirty="0" smtClean="0"/>
              <a:t>CONTAINER</a:t>
            </a:r>
            <a:r>
              <a:rPr lang="zh-TW" altLang="en-US" dirty="0" smtClean="0"/>
              <a:t> 是理想的做法</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28337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55</a:t>
            </a:fld>
            <a:endParaRPr lang="zh-TW" altLang="en-US"/>
          </a:p>
        </p:txBody>
      </p:sp>
    </p:spTree>
    <p:extLst>
      <p:ext uri="{BB962C8B-B14F-4D97-AF65-F5344CB8AC3E}">
        <p14:creationId xmlns:p14="http://schemas.microsoft.com/office/powerpoint/2010/main" val="192926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a:t>
            </a:fld>
            <a:endParaRPr lang="zh-TW" altLang="en-US"/>
          </a:p>
        </p:txBody>
      </p:sp>
    </p:spTree>
    <p:extLst>
      <p:ext uri="{BB962C8B-B14F-4D97-AF65-F5344CB8AC3E}">
        <p14:creationId xmlns:p14="http://schemas.microsoft.com/office/powerpoint/2010/main" val="41586877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56</a:t>
            </a:fld>
            <a:endParaRPr lang="zh-TW" altLang="en-US"/>
          </a:p>
        </p:txBody>
      </p:sp>
    </p:spTree>
    <p:extLst>
      <p:ext uri="{BB962C8B-B14F-4D97-AF65-F5344CB8AC3E}">
        <p14:creationId xmlns:p14="http://schemas.microsoft.com/office/powerpoint/2010/main" val="18239841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57</a:t>
            </a:fld>
            <a:endParaRPr lang="zh-TW" altLang="en-US"/>
          </a:p>
        </p:txBody>
      </p:sp>
    </p:spTree>
    <p:extLst>
      <p:ext uri="{BB962C8B-B14F-4D97-AF65-F5344CB8AC3E}">
        <p14:creationId xmlns:p14="http://schemas.microsoft.com/office/powerpoint/2010/main" val="4545105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zh-TW" altLang="en-US" dirty="0" smtClean="0"/>
              <a:t>趨勢</a:t>
            </a:r>
            <a:r>
              <a:rPr lang="en-US" altLang="zh-TW" dirty="0" smtClean="0"/>
              <a:t>:</a:t>
            </a:r>
          </a:p>
          <a:p>
            <a:r>
              <a:rPr lang="zh-TW" altLang="en-US" dirty="0" smtClean="0"/>
              <a:t>不可更改的 </a:t>
            </a:r>
            <a:r>
              <a:rPr lang="en-US" altLang="zh-TW" dirty="0" smtClean="0"/>
              <a:t>OS</a:t>
            </a:r>
          </a:p>
          <a:p>
            <a:r>
              <a:rPr lang="zh-TW" altLang="en-US" dirty="0" smtClean="0"/>
              <a:t>單一功能的 </a:t>
            </a:r>
            <a:r>
              <a:rPr lang="en-US" altLang="zh-TW" dirty="0" smtClean="0"/>
              <a:t>OS</a:t>
            </a:r>
          </a:p>
          <a:p>
            <a:r>
              <a:rPr lang="en-US" altLang="zh-TW" dirty="0" err="1" smtClean="0"/>
              <a:t>UniKernel</a:t>
            </a:r>
            <a:endParaRPr lang="en-US" altLang="zh-TW" dirty="0" smtClean="0"/>
          </a:p>
          <a:p>
            <a:r>
              <a:rPr lang="en-US" altLang="zh-TW" dirty="0" smtClean="0"/>
              <a:t>OS</a:t>
            </a:r>
            <a:r>
              <a:rPr lang="zh-TW" altLang="en-US" dirty="0" smtClean="0"/>
              <a:t> 只是為了執行 </a:t>
            </a:r>
            <a:r>
              <a:rPr lang="en-US" altLang="zh-TW" dirty="0" smtClean="0"/>
              <a:t>Container Engine</a:t>
            </a:r>
          </a:p>
          <a:p>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BD193C-AFAD-4D5E-AADA-7492B6BCCC6C}"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057556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容器被視為黑盒子，內部不需要也不允許變動 </a:t>
            </a:r>
            <a:r>
              <a:rPr lang="en-US" altLang="zh-TW" sz="1200" dirty="0" smtClean="0"/>
              <a:t>(immutable</a:t>
            </a:r>
            <a:r>
              <a:rPr lang="zh-TW" altLang="en-US" sz="1200" dirty="0" smtClean="0"/>
              <a:t> </a:t>
            </a:r>
            <a:r>
              <a:rPr lang="en-US" altLang="zh-TW" sz="1200" dirty="0" smtClean="0"/>
              <a:t>server), </a:t>
            </a:r>
            <a:r>
              <a:rPr lang="zh-TW" altLang="en-US" sz="1200" dirty="0" smtClean="0"/>
              <a:t>有任何異動應該重新 </a:t>
            </a:r>
            <a:r>
              <a:rPr lang="en-US" altLang="zh-TW" sz="1200" dirty="0" smtClean="0"/>
              <a:t>BUILD</a:t>
            </a:r>
            <a:r>
              <a:rPr lang="zh-TW" altLang="en-US" sz="1200" dirty="0" smtClean="0"/>
              <a:t> </a:t>
            </a:r>
            <a:r>
              <a:rPr lang="en-US" altLang="zh-TW" sz="1200" dirty="0" smtClean="0"/>
              <a:t>&gt;</a:t>
            </a:r>
            <a:r>
              <a:rPr lang="zh-TW" altLang="en-US" sz="1200" dirty="0" smtClean="0"/>
              <a:t> </a:t>
            </a:r>
            <a:r>
              <a:rPr lang="en-US" altLang="zh-TW" sz="1200" dirty="0" smtClean="0"/>
              <a:t>SHIP</a:t>
            </a:r>
            <a:r>
              <a:rPr lang="zh-TW" altLang="en-US" sz="1200" dirty="0" smtClean="0"/>
              <a:t> </a:t>
            </a:r>
            <a:r>
              <a:rPr lang="en-US" altLang="zh-TW" sz="1200" dirty="0" smtClean="0"/>
              <a:t>&gt;</a:t>
            </a:r>
            <a:r>
              <a:rPr lang="zh-TW" altLang="en-US" sz="1200" dirty="0" smtClean="0"/>
              <a:t> </a:t>
            </a:r>
            <a:r>
              <a:rPr lang="en-US" altLang="zh-TW" sz="1200" dirty="0" smtClean="0"/>
              <a:t>RUN</a:t>
            </a:r>
            <a:r>
              <a:rPr lang="zh-TW" altLang="en-US" sz="1200" dirty="0" smtClean="0"/>
              <a:t>，因此可以大幅簡化管理成本。</a:t>
            </a: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395122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60</a:t>
            </a:fld>
            <a:endParaRPr lang="zh-TW" altLang="en-US"/>
          </a:p>
        </p:txBody>
      </p:sp>
    </p:spTree>
    <p:extLst>
      <p:ext uri="{BB962C8B-B14F-4D97-AF65-F5344CB8AC3E}">
        <p14:creationId xmlns:p14="http://schemas.microsoft.com/office/powerpoint/2010/main" val="9962343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61</a:t>
            </a:fld>
            <a:endParaRPr lang="zh-TW" altLang="en-US"/>
          </a:p>
        </p:txBody>
      </p:sp>
    </p:spTree>
    <p:extLst>
      <p:ext uri="{BB962C8B-B14F-4D97-AF65-F5344CB8AC3E}">
        <p14:creationId xmlns:p14="http://schemas.microsoft.com/office/powerpoint/2010/main" val="42146856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62</a:t>
            </a:fld>
            <a:endParaRPr lang="zh-TW" altLang="en-US"/>
          </a:p>
        </p:txBody>
      </p:sp>
    </p:spTree>
    <p:extLst>
      <p:ext uri="{BB962C8B-B14F-4D97-AF65-F5344CB8AC3E}">
        <p14:creationId xmlns:p14="http://schemas.microsoft.com/office/powerpoint/2010/main" val="32194671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Security: immutable</a:t>
            </a:r>
            <a:r>
              <a:rPr lang="en-US" altLang="zh-TW" baseline="0" dirty="0" smtClean="0"/>
              <a:t> server, just enough OS</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63</a:t>
            </a:fld>
            <a:endParaRPr lang="zh-TW" altLang="en-US"/>
          </a:p>
        </p:txBody>
      </p:sp>
    </p:spTree>
    <p:extLst>
      <p:ext uri="{BB962C8B-B14F-4D97-AF65-F5344CB8AC3E}">
        <p14:creationId xmlns:p14="http://schemas.microsoft.com/office/powerpoint/2010/main" val="37602046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BUILD &gt; (SHIP)</a:t>
            </a:r>
            <a:r>
              <a:rPr lang="zh-TW" altLang="en-US" dirty="0" smtClean="0"/>
              <a:t> </a:t>
            </a:r>
            <a:r>
              <a:rPr lang="en-US" altLang="zh-TW" dirty="0" smtClean="0"/>
              <a:t>&gt;</a:t>
            </a:r>
            <a:r>
              <a:rPr lang="zh-TW" altLang="en-US" dirty="0" smtClean="0"/>
              <a:t> </a:t>
            </a:r>
            <a:r>
              <a:rPr lang="en-US" altLang="zh-TW" dirty="0" smtClean="0"/>
              <a:t>RUN</a:t>
            </a:r>
            <a:r>
              <a:rPr lang="zh-TW" altLang="en-US" dirty="0" smtClean="0"/>
              <a:t> </a:t>
            </a:r>
            <a:r>
              <a:rPr lang="en-US" altLang="zh-TW" dirty="0" smtClean="0"/>
              <a:t>process</a:t>
            </a:r>
          </a:p>
          <a:p>
            <a:endParaRPr lang="en-US" altLang="zh-TW" dirty="0" smtClean="0"/>
          </a:p>
          <a:p>
            <a:r>
              <a:rPr lang="en-US" altLang="zh-TW" dirty="0" smtClean="0"/>
              <a:t>ASP.NET &gt; Publish</a:t>
            </a:r>
            <a:r>
              <a:rPr lang="en-US" altLang="zh-TW" baseline="0" dirty="0" smtClean="0"/>
              <a:t> &gt; Build Docker Image &gt; RUN</a:t>
            </a:r>
          </a:p>
          <a:p>
            <a:endParaRPr lang="en-US" altLang="zh-TW" baseline="0" dirty="0" smtClean="0"/>
          </a:p>
          <a:p>
            <a:r>
              <a:rPr lang="en-US" altLang="zh-TW" baseline="0" dirty="0" smtClean="0"/>
              <a:t>RUN 2 instances, Show volume (change logo), show result</a:t>
            </a:r>
          </a:p>
          <a:p>
            <a:r>
              <a:rPr lang="en-US" altLang="zh-TW" baseline="0" dirty="0" smtClean="0"/>
              <a:t>BUILD new version, re-deploy &amp; keep volume</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85876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65</a:t>
            </a:fld>
            <a:endParaRPr lang="zh-TW" altLang="en-US"/>
          </a:p>
        </p:txBody>
      </p:sp>
    </p:spTree>
    <p:extLst>
      <p:ext uri="{BB962C8B-B14F-4D97-AF65-F5344CB8AC3E}">
        <p14:creationId xmlns:p14="http://schemas.microsoft.com/office/powerpoint/2010/main" val="2642726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12</a:t>
            </a:fld>
            <a:endParaRPr lang="zh-TW" altLang="en-US"/>
          </a:p>
        </p:txBody>
      </p:sp>
    </p:spTree>
    <p:extLst>
      <p:ext uri="{BB962C8B-B14F-4D97-AF65-F5344CB8AC3E}">
        <p14:creationId xmlns:p14="http://schemas.microsoft.com/office/powerpoint/2010/main" val="37742685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66</a:t>
            </a:fld>
            <a:endParaRPr lang="zh-TW" altLang="en-US"/>
          </a:p>
        </p:txBody>
      </p:sp>
    </p:spTree>
    <p:extLst>
      <p:ext uri="{BB962C8B-B14F-4D97-AF65-F5344CB8AC3E}">
        <p14:creationId xmlns:p14="http://schemas.microsoft.com/office/powerpoint/2010/main" val="37322302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BUILD &gt; (SHIP)</a:t>
            </a:r>
            <a:r>
              <a:rPr lang="zh-TW" altLang="en-US" dirty="0" smtClean="0"/>
              <a:t> </a:t>
            </a:r>
            <a:r>
              <a:rPr lang="en-US" altLang="zh-TW" dirty="0" smtClean="0"/>
              <a:t>&gt;</a:t>
            </a:r>
            <a:r>
              <a:rPr lang="zh-TW" altLang="en-US" dirty="0" smtClean="0"/>
              <a:t> </a:t>
            </a:r>
            <a:r>
              <a:rPr lang="en-US" altLang="zh-TW" dirty="0" smtClean="0"/>
              <a:t>RUN</a:t>
            </a:r>
            <a:r>
              <a:rPr lang="zh-TW" altLang="en-US" dirty="0" smtClean="0"/>
              <a:t> </a:t>
            </a:r>
            <a:r>
              <a:rPr lang="en-US" altLang="zh-TW" dirty="0" smtClean="0"/>
              <a:t>process</a:t>
            </a:r>
          </a:p>
          <a:p>
            <a:endParaRPr lang="en-US" altLang="zh-TW" dirty="0" smtClean="0"/>
          </a:p>
          <a:p>
            <a:r>
              <a:rPr lang="en-US" altLang="zh-TW" dirty="0" smtClean="0"/>
              <a:t>ASP.NET &gt; Publish</a:t>
            </a:r>
            <a:r>
              <a:rPr lang="en-US" altLang="zh-TW" baseline="0" dirty="0" smtClean="0"/>
              <a:t> &gt; Build Docker Image &gt; RUN</a:t>
            </a:r>
          </a:p>
          <a:p>
            <a:endParaRPr lang="en-US" altLang="zh-TW" baseline="0" dirty="0" smtClean="0"/>
          </a:p>
          <a:p>
            <a:r>
              <a:rPr lang="en-US" altLang="zh-TW" baseline="0" dirty="0" smtClean="0"/>
              <a:t>RUN 2 instances, Show volume (change logo), show result</a:t>
            </a:r>
          </a:p>
          <a:p>
            <a:r>
              <a:rPr lang="en-US" altLang="zh-TW" baseline="0" dirty="0" smtClean="0"/>
              <a:t>BUILD new version, re-deploy &amp; keep volume</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945169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68</a:t>
            </a:fld>
            <a:endParaRPr lang="zh-TW" altLang="en-US"/>
          </a:p>
        </p:txBody>
      </p:sp>
    </p:spTree>
    <p:extLst>
      <p:ext uri="{BB962C8B-B14F-4D97-AF65-F5344CB8AC3E}">
        <p14:creationId xmlns:p14="http://schemas.microsoft.com/office/powerpoint/2010/main" val="3940360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69</a:t>
            </a:fld>
            <a:endParaRPr lang="zh-TW" altLang="en-US"/>
          </a:p>
        </p:txBody>
      </p:sp>
    </p:spTree>
    <p:extLst>
      <p:ext uri="{BB962C8B-B14F-4D97-AF65-F5344CB8AC3E}">
        <p14:creationId xmlns:p14="http://schemas.microsoft.com/office/powerpoint/2010/main" val="244490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70</a:t>
            </a:fld>
            <a:endParaRPr lang="zh-TW" altLang="en-US"/>
          </a:p>
        </p:txBody>
      </p:sp>
    </p:spTree>
    <p:extLst>
      <p:ext uri="{BB962C8B-B14F-4D97-AF65-F5344CB8AC3E}">
        <p14:creationId xmlns:p14="http://schemas.microsoft.com/office/powerpoint/2010/main" val="16588092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71</a:t>
            </a:fld>
            <a:endParaRPr lang="zh-TW" altLang="en-US"/>
          </a:p>
        </p:txBody>
      </p:sp>
    </p:spTree>
    <p:extLst>
      <p:ext uri="{BB962C8B-B14F-4D97-AF65-F5344CB8AC3E}">
        <p14:creationId xmlns:p14="http://schemas.microsoft.com/office/powerpoint/2010/main" val="39512115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72</a:t>
            </a:fld>
            <a:endParaRPr lang="zh-TW" altLang="en-US"/>
          </a:p>
        </p:txBody>
      </p:sp>
    </p:spTree>
    <p:extLst>
      <p:ext uri="{BB962C8B-B14F-4D97-AF65-F5344CB8AC3E}">
        <p14:creationId xmlns:p14="http://schemas.microsoft.com/office/powerpoint/2010/main" val="30229982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73</a:t>
            </a:fld>
            <a:endParaRPr lang="zh-TW" altLang="en-US"/>
          </a:p>
        </p:txBody>
      </p:sp>
    </p:spTree>
    <p:extLst>
      <p:ext uri="{BB962C8B-B14F-4D97-AF65-F5344CB8AC3E}">
        <p14:creationId xmlns:p14="http://schemas.microsoft.com/office/powerpoint/2010/main" val="20255871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74</a:t>
            </a:fld>
            <a:endParaRPr lang="zh-TW" altLang="en-US"/>
          </a:p>
        </p:txBody>
      </p:sp>
    </p:spTree>
    <p:extLst>
      <p:ext uri="{BB962C8B-B14F-4D97-AF65-F5344CB8AC3E}">
        <p14:creationId xmlns:p14="http://schemas.microsoft.com/office/powerpoint/2010/main" val="7968165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75</a:t>
            </a:fld>
            <a:endParaRPr lang="zh-TW" altLang="en-US"/>
          </a:p>
        </p:txBody>
      </p:sp>
    </p:spTree>
    <p:extLst>
      <p:ext uri="{BB962C8B-B14F-4D97-AF65-F5344CB8AC3E}">
        <p14:creationId xmlns:p14="http://schemas.microsoft.com/office/powerpoint/2010/main" val="3352559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14</a:t>
            </a:fld>
            <a:endParaRPr lang="zh-TW" altLang="en-US"/>
          </a:p>
        </p:txBody>
      </p:sp>
    </p:spTree>
    <p:extLst>
      <p:ext uri="{BB962C8B-B14F-4D97-AF65-F5344CB8AC3E}">
        <p14:creationId xmlns:p14="http://schemas.microsoft.com/office/powerpoint/2010/main" val="14576368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76</a:t>
            </a:fld>
            <a:endParaRPr lang="zh-TW" altLang="en-US"/>
          </a:p>
        </p:txBody>
      </p:sp>
    </p:spTree>
    <p:extLst>
      <p:ext uri="{BB962C8B-B14F-4D97-AF65-F5344CB8AC3E}">
        <p14:creationId xmlns:p14="http://schemas.microsoft.com/office/powerpoint/2010/main" val="2435256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77</a:t>
            </a:fld>
            <a:endParaRPr lang="zh-TW" altLang="en-US"/>
          </a:p>
        </p:txBody>
      </p:sp>
    </p:spTree>
    <p:extLst>
      <p:ext uri="{BB962C8B-B14F-4D97-AF65-F5344CB8AC3E}">
        <p14:creationId xmlns:p14="http://schemas.microsoft.com/office/powerpoint/2010/main" val="29584241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78</a:t>
            </a:fld>
            <a:endParaRPr lang="zh-TW" altLang="en-US"/>
          </a:p>
        </p:txBody>
      </p:sp>
    </p:spTree>
    <p:extLst>
      <p:ext uri="{BB962C8B-B14F-4D97-AF65-F5344CB8AC3E}">
        <p14:creationId xmlns:p14="http://schemas.microsoft.com/office/powerpoint/2010/main" val="29915699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79</a:t>
            </a:fld>
            <a:endParaRPr lang="zh-TW" altLang="en-US"/>
          </a:p>
        </p:txBody>
      </p:sp>
    </p:spTree>
    <p:extLst>
      <p:ext uri="{BB962C8B-B14F-4D97-AF65-F5344CB8AC3E}">
        <p14:creationId xmlns:p14="http://schemas.microsoft.com/office/powerpoint/2010/main" val="19388331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80</a:t>
            </a:fld>
            <a:endParaRPr lang="zh-TW" altLang="en-US"/>
          </a:p>
        </p:txBody>
      </p:sp>
    </p:spTree>
    <p:extLst>
      <p:ext uri="{BB962C8B-B14F-4D97-AF65-F5344CB8AC3E}">
        <p14:creationId xmlns:p14="http://schemas.microsoft.com/office/powerpoint/2010/main" val="9807444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81</a:t>
            </a:fld>
            <a:endParaRPr lang="zh-TW" altLang="en-US"/>
          </a:p>
        </p:txBody>
      </p:sp>
    </p:spTree>
    <p:extLst>
      <p:ext uri="{BB962C8B-B14F-4D97-AF65-F5344CB8AC3E}">
        <p14:creationId xmlns:p14="http://schemas.microsoft.com/office/powerpoint/2010/main" val="5595039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82</a:t>
            </a:fld>
            <a:endParaRPr lang="zh-TW" altLang="en-US"/>
          </a:p>
        </p:txBody>
      </p:sp>
    </p:spTree>
    <p:extLst>
      <p:ext uri="{BB962C8B-B14F-4D97-AF65-F5344CB8AC3E}">
        <p14:creationId xmlns:p14="http://schemas.microsoft.com/office/powerpoint/2010/main" val="20979266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83</a:t>
            </a:fld>
            <a:endParaRPr lang="zh-TW" altLang="en-US"/>
          </a:p>
        </p:txBody>
      </p:sp>
    </p:spTree>
    <p:extLst>
      <p:ext uri="{BB962C8B-B14F-4D97-AF65-F5344CB8AC3E}">
        <p14:creationId xmlns:p14="http://schemas.microsoft.com/office/powerpoint/2010/main" val="34737207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84</a:t>
            </a:fld>
            <a:endParaRPr lang="zh-TW" altLang="en-US"/>
          </a:p>
        </p:txBody>
      </p:sp>
    </p:spTree>
    <p:extLst>
      <p:ext uri="{BB962C8B-B14F-4D97-AF65-F5344CB8AC3E}">
        <p14:creationId xmlns:p14="http://schemas.microsoft.com/office/powerpoint/2010/main" val="34793209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85</a:t>
            </a:fld>
            <a:endParaRPr lang="zh-TW" altLang="en-US"/>
          </a:p>
        </p:txBody>
      </p:sp>
    </p:spTree>
    <p:extLst>
      <p:ext uri="{BB962C8B-B14F-4D97-AF65-F5344CB8AC3E}">
        <p14:creationId xmlns:p14="http://schemas.microsoft.com/office/powerpoint/2010/main" val="3599939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15</a:t>
            </a:fld>
            <a:endParaRPr lang="zh-TW" altLang="en-US"/>
          </a:p>
        </p:txBody>
      </p:sp>
    </p:spTree>
    <p:extLst>
      <p:ext uri="{BB962C8B-B14F-4D97-AF65-F5344CB8AC3E}">
        <p14:creationId xmlns:p14="http://schemas.microsoft.com/office/powerpoint/2010/main" val="332790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86</a:t>
            </a:fld>
            <a:endParaRPr lang="zh-TW" altLang="en-US"/>
          </a:p>
        </p:txBody>
      </p:sp>
    </p:spTree>
    <p:extLst>
      <p:ext uri="{BB962C8B-B14F-4D97-AF65-F5344CB8AC3E}">
        <p14:creationId xmlns:p14="http://schemas.microsoft.com/office/powerpoint/2010/main" val="24089090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87</a:t>
            </a:fld>
            <a:endParaRPr lang="zh-TW" altLang="en-US"/>
          </a:p>
        </p:txBody>
      </p:sp>
    </p:spTree>
    <p:extLst>
      <p:ext uri="{BB962C8B-B14F-4D97-AF65-F5344CB8AC3E}">
        <p14:creationId xmlns:p14="http://schemas.microsoft.com/office/powerpoint/2010/main" val="4018119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88</a:t>
            </a:fld>
            <a:endParaRPr lang="zh-TW" altLang="en-US"/>
          </a:p>
        </p:txBody>
      </p:sp>
    </p:spTree>
    <p:extLst>
      <p:ext uri="{BB962C8B-B14F-4D97-AF65-F5344CB8AC3E}">
        <p14:creationId xmlns:p14="http://schemas.microsoft.com/office/powerpoint/2010/main" val="16200485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89</a:t>
            </a:fld>
            <a:endParaRPr lang="zh-TW" altLang="en-US"/>
          </a:p>
        </p:txBody>
      </p:sp>
    </p:spTree>
    <p:extLst>
      <p:ext uri="{BB962C8B-B14F-4D97-AF65-F5344CB8AC3E}">
        <p14:creationId xmlns:p14="http://schemas.microsoft.com/office/powerpoint/2010/main" val="39379353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90</a:t>
            </a:fld>
            <a:endParaRPr lang="zh-TW" altLang="en-US"/>
          </a:p>
        </p:txBody>
      </p:sp>
    </p:spTree>
    <p:extLst>
      <p:ext uri="{BB962C8B-B14F-4D97-AF65-F5344CB8AC3E}">
        <p14:creationId xmlns:p14="http://schemas.microsoft.com/office/powerpoint/2010/main" val="23929496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91</a:t>
            </a:fld>
            <a:endParaRPr lang="zh-TW" altLang="en-US"/>
          </a:p>
        </p:txBody>
      </p:sp>
    </p:spTree>
    <p:extLst>
      <p:ext uri="{BB962C8B-B14F-4D97-AF65-F5344CB8AC3E}">
        <p14:creationId xmlns:p14="http://schemas.microsoft.com/office/powerpoint/2010/main" val="21384514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92</a:t>
            </a:fld>
            <a:endParaRPr lang="zh-TW" altLang="en-US"/>
          </a:p>
        </p:txBody>
      </p:sp>
    </p:spTree>
    <p:extLst>
      <p:ext uri="{BB962C8B-B14F-4D97-AF65-F5344CB8AC3E}">
        <p14:creationId xmlns:p14="http://schemas.microsoft.com/office/powerpoint/2010/main" val="8200371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93</a:t>
            </a:fld>
            <a:endParaRPr lang="zh-TW" altLang="en-US"/>
          </a:p>
        </p:txBody>
      </p:sp>
    </p:spTree>
    <p:extLst>
      <p:ext uri="{BB962C8B-B14F-4D97-AF65-F5344CB8AC3E}">
        <p14:creationId xmlns:p14="http://schemas.microsoft.com/office/powerpoint/2010/main" val="5538648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1200" dirty="0" smtClean="0"/>
              <a:t>將教材相關的服務，切割成 </a:t>
            </a:r>
            <a:r>
              <a:rPr lang="en-US" altLang="zh-TW" sz="1200" dirty="0" smtClean="0"/>
              <a:t>Course</a:t>
            </a:r>
            <a:r>
              <a:rPr lang="zh-TW" altLang="en-US" sz="1200" dirty="0" smtClean="0"/>
              <a:t> </a:t>
            </a:r>
            <a:r>
              <a:rPr lang="en-US" altLang="zh-TW" sz="1200" dirty="0" smtClean="0"/>
              <a:t>Server</a:t>
            </a:r>
          </a:p>
          <a:p>
            <a:r>
              <a:rPr lang="zh-TW" altLang="en-US" sz="1200" dirty="0" smtClean="0"/>
              <a:t>將大型後端作業的處理，切割成 </a:t>
            </a:r>
            <a:r>
              <a:rPr lang="en-US" altLang="zh-TW" sz="1200" dirty="0" smtClean="0"/>
              <a:t>JOB</a:t>
            </a:r>
            <a:r>
              <a:rPr lang="zh-TW" altLang="en-US" sz="1200" dirty="0" smtClean="0"/>
              <a:t> </a:t>
            </a:r>
            <a:r>
              <a:rPr lang="en-US" altLang="zh-TW" sz="1200" dirty="0" smtClean="0"/>
              <a:t>Server</a:t>
            </a:r>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862663-50AD-42F7-965A-0B8115C7D3E1}"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847219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95</a:t>
            </a:fld>
            <a:endParaRPr lang="zh-TW" altLang="en-US"/>
          </a:p>
        </p:txBody>
      </p:sp>
    </p:spTree>
    <p:extLst>
      <p:ext uri="{BB962C8B-B14F-4D97-AF65-F5344CB8AC3E}">
        <p14:creationId xmlns:p14="http://schemas.microsoft.com/office/powerpoint/2010/main" val="496247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19</a:t>
            </a:fld>
            <a:endParaRPr lang="zh-TW" altLang="en-US"/>
          </a:p>
        </p:txBody>
      </p:sp>
    </p:spTree>
    <p:extLst>
      <p:ext uri="{BB962C8B-B14F-4D97-AF65-F5344CB8AC3E}">
        <p14:creationId xmlns:p14="http://schemas.microsoft.com/office/powerpoint/2010/main" val="20157833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96</a:t>
            </a:fld>
            <a:endParaRPr lang="zh-TW" altLang="en-US"/>
          </a:p>
        </p:txBody>
      </p:sp>
    </p:spTree>
    <p:extLst>
      <p:ext uri="{BB962C8B-B14F-4D97-AF65-F5344CB8AC3E}">
        <p14:creationId xmlns:p14="http://schemas.microsoft.com/office/powerpoint/2010/main" val="13680688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97</a:t>
            </a:fld>
            <a:endParaRPr lang="zh-TW" altLang="en-US"/>
          </a:p>
        </p:txBody>
      </p:sp>
    </p:spTree>
    <p:extLst>
      <p:ext uri="{BB962C8B-B14F-4D97-AF65-F5344CB8AC3E}">
        <p14:creationId xmlns:p14="http://schemas.microsoft.com/office/powerpoint/2010/main" val="12330939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98</a:t>
            </a:fld>
            <a:endParaRPr lang="zh-TW" altLang="en-US"/>
          </a:p>
        </p:txBody>
      </p:sp>
    </p:spTree>
    <p:extLst>
      <p:ext uri="{BB962C8B-B14F-4D97-AF65-F5344CB8AC3E}">
        <p14:creationId xmlns:p14="http://schemas.microsoft.com/office/powerpoint/2010/main" val="29785796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99</a:t>
            </a:fld>
            <a:endParaRPr lang="zh-TW" altLang="en-US"/>
          </a:p>
        </p:txBody>
      </p:sp>
    </p:spTree>
    <p:extLst>
      <p:ext uri="{BB962C8B-B14F-4D97-AF65-F5344CB8AC3E}">
        <p14:creationId xmlns:p14="http://schemas.microsoft.com/office/powerpoint/2010/main" val="30750615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100</a:t>
            </a:fld>
            <a:endParaRPr lang="zh-TW" altLang="en-US"/>
          </a:p>
        </p:txBody>
      </p:sp>
    </p:spTree>
    <p:extLst>
      <p:ext uri="{BB962C8B-B14F-4D97-AF65-F5344CB8AC3E}">
        <p14:creationId xmlns:p14="http://schemas.microsoft.com/office/powerpoint/2010/main" val="42729162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101</a:t>
            </a:fld>
            <a:endParaRPr lang="zh-TW" altLang="en-US"/>
          </a:p>
        </p:txBody>
      </p:sp>
    </p:spTree>
    <p:extLst>
      <p:ext uri="{BB962C8B-B14F-4D97-AF65-F5344CB8AC3E}">
        <p14:creationId xmlns:p14="http://schemas.microsoft.com/office/powerpoint/2010/main" val="34202329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102</a:t>
            </a:fld>
            <a:endParaRPr lang="zh-TW" altLang="en-US"/>
          </a:p>
        </p:txBody>
      </p:sp>
    </p:spTree>
    <p:extLst>
      <p:ext uri="{BB962C8B-B14F-4D97-AF65-F5344CB8AC3E}">
        <p14:creationId xmlns:p14="http://schemas.microsoft.com/office/powerpoint/2010/main" val="199785190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103</a:t>
            </a:fld>
            <a:endParaRPr lang="zh-TW" altLang="en-US"/>
          </a:p>
        </p:txBody>
      </p:sp>
    </p:spTree>
    <p:extLst>
      <p:ext uri="{BB962C8B-B14F-4D97-AF65-F5344CB8AC3E}">
        <p14:creationId xmlns:p14="http://schemas.microsoft.com/office/powerpoint/2010/main" val="14273091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104</a:t>
            </a:fld>
            <a:endParaRPr lang="zh-TW" altLang="en-US"/>
          </a:p>
        </p:txBody>
      </p:sp>
    </p:spTree>
    <p:extLst>
      <p:ext uri="{BB962C8B-B14F-4D97-AF65-F5344CB8AC3E}">
        <p14:creationId xmlns:p14="http://schemas.microsoft.com/office/powerpoint/2010/main" val="204532050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105</a:t>
            </a:fld>
            <a:endParaRPr lang="zh-TW" altLang="en-US"/>
          </a:p>
        </p:txBody>
      </p:sp>
    </p:spTree>
    <p:extLst>
      <p:ext uri="{BB962C8B-B14F-4D97-AF65-F5344CB8AC3E}">
        <p14:creationId xmlns:p14="http://schemas.microsoft.com/office/powerpoint/2010/main" val="3285391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20</a:t>
            </a:fld>
            <a:endParaRPr lang="zh-TW" altLang="en-US"/>
          </a:p>
        </p:txBody>
      </p:sp>
    </p:spTree>
    <p:extLst>
      <p:ext uri="{BB962C8B-B14F-4D97-AF65-F5344CB8AC3E}">
        <p14:creationId xmlns:p14="http://schemas.microsoft.com/office/powerpoint/2010/main" val="384229914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106</a:t>
            </a:fld>
            <a:endParaRPr lang="zh-TW" altLang="en-US"/>
          </a:p>
        </p:txBody>
      </p:sp>
    </p:spTree>
    <p:extLst>
      <p:ext uri="{BB962C8B-B14F-4D97-AF65-F5344CB8AC3E}">
        <p14:creationId xmlns:p14="http://schemas.microsoft.com/office/powerpoint/2010/main" val="16522642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107</a:t>
            </a:fld>
            <a:endParaRPr lang="zh-TW" altLang="en-US"/>
          </a:p>
        </p:txBody>
      </p:sp>
    </p:spTree>
    <p:extLst>
      <p:ext uri="{BB962C8B-B14F-4D97-AF65-F5344CB8AC3E}">
        <p14:creationId xmlns:p14="http://schemas.microsoft.com/office/powerpoint/2010/main" val="29749370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108</a:t>
            </a:fld>
            <a:endParaRPr lang="zh-TW" altLang="en-US"/>
          </a:p>
        </p:txBody>
      </p:sp>
    </p:spTree>
    <p:extLst>
      <p:ext uri="{BB962C8B-B14F-4D97-AF65-F5344CB8AC3E}">
        <p14:creationId xmlns:p14="http://schemas.microsoft.com/office/powerpoint/2010/main" val="19880834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109</a:t>
            </a:fld>
            <a:endParaRPr lang="zh-TW" altLang="en-US"/>
          </a:p>
        </p:txBody>
      </p:sp>
    </p:spTree>
    <p:extLst>
      <p:ext uri="{BB962C8B-B14F-4D97-AF65-F5344CB8AC3E}">
        <p14:creationId xmlns:p14="http://schemas.microsoft.com/office/powerpoint/2010/main" val="121256720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110</a:t>
            </a:fld>
            <a:endParaRPr lang="zh-TW" altLang="en-US"/>
          </a:p>
        </p:txBody>
      </p:sp>
    </p:spTree>
    <p:extLst>
      <p:ext uri="{BB962C8B-B14F-4D97-AF65-F5344CB8AC3E}">
        <p14:creationId xmlns:p14="http://schemas.microsoft.com/office/powerpoint/2010/main" val="39407325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111</a:t>
            </a:fld>
            <a:endParaRPr lang="zh-TW" altLang="en-US"/>
          </a:p>
        </p:txBody>
      </p:sp>
    </p:spTree>
    <p:extLst>
      <p:ext uri="{BB962C8B-B14F-4D97-AF65-F5344CB8AC3E}">
        <p14:creationId xmlns:p14="http://schemas.microsoft.com/office/powerpoint/2010/main" val="151513651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112</a:t>
            </a:fld>
            <a:endParaRPr lang="zh-TW" altLang="en-US"/>
          </a:p>
        </p:txBody>
      </p:sp>
    </p:spTree>
    <p:extLst>
      <p:ext uri="{BB962C8B-B14F-4D97-AF65-F5344CB8AC3E}">
        <p14:creationId xmlns:p14="http://schemas.microsoft.com/office/powerpoint/2010/main" val="260849605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96344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2/16/2017 12:04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585948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135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2017/2/16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12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2017/2/16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395520733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2017/2/16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44048878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975153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76936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80022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65891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91112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931682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9570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770681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3" name="Content Placeholder 2"/>
          <p:cNvSpPr>
            <a:spLocks noGrp="1"/>
          </p:cNvSpPr>
          <p:nvPr>
            <p:ph idx="1"/>
          </p:nvPr>
        </p:nvSpPr>
        <p:spPr/>
        <p:txBody>
          <a:bodyPr>
            <a:normAutofit/>
          </a:bodyPr>
          <a:lstStyle>
            <a:lvl1pPr>
              <a:defRPr sz="3600">
                <a:latin typeface="微軟正黑體" panose="020B0604030504040204" pitchFamily="34" charset="-120"/>
                <a:ea typeface="微軟正黑體" panose="020B0604030504040204" pitchFamily="34" charset="-120"/>
              </a:defRPr>
            </a:lvl1pPr>
            <a:lvl2pPr>
              <a:defRPr sz="3200">
                <a:latin typeface="微軟正黑體" panose="020B0604030504040204" pitchFamily="34" charset="-120"/>
                <a:ea typeface="微軟正黑體" panose="020B0604030504040204" pitchFamily="34" charset="-120"/>
              </a:defRPr>
            </a:lvl2pPr>
            <a:lvl3pPr>
              <a:defRPr sz="2400">
                <a:latin typeface="微軟正黑體" panose="020B0604030504040204" pitchFamily="34" charset="-120"/>
                <a:ea typeface="微軟正黑體" panose="020B0604030504040204" pitchFamily="34" charset="-120"/>
              </a:defRPr>
            </a:lvl3pPr>
            <a:lvl4pPr>
              <a:defRPr sz="2400">
                <a:latin typeface="微軟正黑體" panose="020B0604030504040204" pitchFamily="34" charset="-120"/>
                <a:ea typeface="微軟正黑體" panose="020B0604030504040204" pitchFamily="34" charset="-120"/>
              </a:defRPr>
            </a:lvl4pPr>
            <a:lvl5pPr>
              <a:defRPr sz="2400">
                <a:latin typeface="微軟正黑體" panose="020B0604030504040204" pitchFamily="34" charset="-120"/>
                <a:ea typeface="微軟正黑體" panose="020B0604030504040204" pitchFamily="34" charset="-120"/>
              </a:defRPr>
            </a:lvl5pPr>
          </a:lstStyle>
          <a:p>
            <a:pPr lvl="0"/>
            <a:r>
              <a:rPr lang="zh-TW" altLang="en-US" dirty="0" smtClean="0"/>
              <a:t>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2017/2/16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6350579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5830051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32641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185382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9503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024029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0995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3202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5549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198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15096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036662CF-C7B0-4E0D-A8EF-6C346E54F2F8}" type="datetimeFigureOut">
              <a:rPr lang="zh-TW" altLang="en-US" smtClean="0"/>
              <a:t>2017/2/16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8200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187829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32007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289011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7913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354974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86054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462692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22064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47668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53323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3" name="Content Placeholder 2"/>
          <p:cNvSpPr>
            <a:spLocks noGrp="1"/>
          </p:cNvSpPr>
          <p:nvPr>
            <p:ph sz="half" idx="1"/>
          </p:nvPr>
        </p:nvSpPr>
        <p:spPr>
          <a:xfrm>
            <a:off x="1097279" y="1845734"/>
            <a:ext cx="4937760" cy="402336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036662CF-C7B0-4E0D-A8EF-6C346E54F2F8}" type="datetimeFigureOut">
              <a:rPr lang="zh-TW" altLang="en-US" smtClean="0"/>
              <a:t>2017/2/16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8624784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931313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07454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744649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59088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44876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8762447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20530204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3654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1592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566691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036662CF-C7B0-4E0D-A8EF-6C346E54F2F8}" type="datetimeFigureOut">
              <a:rPr lang="zh-TW" altLang="en-US" smtClean="0"/>
              <a:t>2017/2/16</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544620223"/>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369416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8946309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714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52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999490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r>
              <a:rPr lang="en-US" sz="686" dirty="0" smtClean="0">
                <a:gradFill>
                  <a:gsLst>
                    <a:gs pos="0">
                      <a:schemeClr val="tx1"/>
                    </a:gs>
                    <a:gs pos="100000">
                      <a:schemeClr val="tx1"/>
                    </a:gs>
                  </a:gsLst>
                  <a:lin ang="5400000" scaled="0"/>
                </a:gradFill>
                <a:cs typeface="Segoe UI" pitchFamily="34" charset="0"/>
              </a:rPr>
              <a:t>2016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3641205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261574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3193493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863667" cy="6858000"/>
          </a:xfrm>
          <a:prstGeom prst="rect">
            <a:avLst/>
          </a:prstGeom>
        </p:spPr>
      </p:pic>
      <p:sp>
        <p:nvSpPr>
          <p:cNvPr id="2" name="Title 1"/>
          <p:cNvSpPr>
            <a:spLocks noGrp="1"/>
          </p:cNvSpPr>
          <p:nvPr>
            <p:ph type="ctrTitle"/>
          </p:nvPr>
        </p:nvSpPr>
        <p:spPr>
          <a:xfrm>
            <a:off x="3658631" y="1964267"/>
            <a:ext cx="7618971" cy="2421464"/>
          </a:xfrm>
        </p:spPr>
        <p:txBody>
          <a:bodyPr anchor="b">
            <a:normAutofit/>
          </a:bodyPr>
          <a:lstStyle>
            <a:lvl1pPr algn="r">
              <a:defRPr sz="4400">
                <a:effectLst/>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3658631" y="4385734"/>
            <a:ext cx="7618971"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9003082" y="5870577"/>
            <a:ext cx="1616231" cy="377825"/>
          </a:xfrm>
        </p:spPr>
        <p:txBody>
          <a:bodyPr/>
          <a:lstStyle/>
          <a:p>
            <a:fld id="{549D0E90-B4AA-4A91-9F5E-A9EAD6716FF0}" type="datetimeFigureOut">
              <a:rPr lang="zh-TW" altLang="en-US" smtClean="0"/>
              <a:t>2017/2/16</a:t>
            </a:fld>
            <a:endParaRPr lang="zh-TW" altLang="en-US"/>
          </a:p>
        </p:txBody>
      </p:sp>
      <p:sp>
        <p:nvSpPr>
          <p:cNvPr id="5" name="Footer Placeholder 4"/>
          <p:cNvSpPr>
            <a:spLocks noGrp="1"/>
          </p:cNvSpPr>
          <p:nvPr>
            <p:ph type="ftr" sz="quarter" idx="11"/>
          </p:nvPr>
        </p:nvSpPr>
        <p:spPr>
          <a:xfrm>
            <a:off x="3658632" y="5870577"/>
            <a:ext cx="5242849" cy="377825"/>
          </a:xfrm>
        </p:spPr>
        <p:txBody>
          <a:bodyPr/>
          <a:lstStyle/>
          <a:p>
            <a:endParaRPr lang="zh-TW" altLang="en-US"/>
          </a:p>
        </p:txBody>
      </p:sp>
      <p:sp>
        <p:nvSpPr>
          <p:cNvPr id="6" name="Slide Number Placeholder 5"/>
          <p:cNvSpPr>
            <a:spLocks noGrp="1"/>
          </p:cNvSpPr>
          <p:nvPr>
            <p:ph type="sldNum" sz="quarter" idx="12"/>
          </p:nvPr>
        </p:nvSpPr>
        <p:spPr>
          <a:xfrm>
            <a:off x="10720913" y="5870577"/>
            <a:ext cx="556688" cy="377825"/>
          </a:xfrm>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4379006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normAutofit/>
          </a:bodyPr>
          <a:lstStyle>
            <a:lvl1pPr>
              <a:defRPr sz="2800"/>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2017/2/16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938486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3" name="Date Placeholder 2"/>
          <p:cNvSpPr>
            <a:spLocks noGrp="1"/>
          </p:cNvSpPr>
          <p:nvPr>
            <p:ph type="dt" sz="half" idx="10"/>
          </p:nvPr>
        </p:nvSpPr>
        <p:spPr/>
        <p:txBody>
          <a:bodyPr/>
          <a:lstStyle/>
          <a:p>
            <a:fld id="{036662CF-C7B0-4E0D-A8EF-6C346E54F2F8}" type="datetimeFigureOut">
              <a:rPr lang="zh-TW" altLang="en-US" smtClean="0"/>
              <a:t>2017/2/16</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4932193"/>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3" y="3308581"/>
            <a:ext cx="10363200" cy="1468800"/>
          </a:xfrm>
        </p:spPr>
        <p:txBody>
          <a:bodyPr anchor="b">
            <a:normAutofit/>
          </a:bodyPr>
          <a:lstStyle>
            <a:lvl1pPr algn="l">
              <a:defRPr sz="3200" b="0" cap="all"/>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1" y="4777381"/>
            <a:ext cx="103632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2017/2/16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416510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09601" y="2142068"/>
            <a:ext cx="5084064" cy="3649134"/>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888737" y="2142069"/>
            <a:ext cx="5084064" cy="3649133"/>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549D0E90-B4AA-4A91-9F5E-A9EAD6716FF0}" type="datetimeFigureOut">
              <a:rPr lang="zh-TW" altLang="en-US" smtClean="0"/>
              <a:t>2017/2/16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3908018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normAutofit/>
          </a:bodyPr>
          <a:lstStyle>
            <a:lvl1pPr>
              <a:defRPr sz="32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991307" y="2218267"/>
            <a:ext cx="4720804"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09600" y="2870201"/>
            <a:ext cx="5084064"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281493" y="2218267"/>
            <a:ext cx="4691307"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5888736" y="2870201"/>
            <a:ext cx="5084064"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549D0E90-B4AA-4A91-9F5E-A9EAD6716FF0}" type="datetimeFigureOut">
              <a:rPr lang="zh-TW" altLang="en-US" smtClean="0"/>
              <a:t>2017/2/16</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4127309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1" y="609602"/>
            <a:ext cx="10363200" cy="1456267"/>
          </a:xfrm>
        </p:spPr>
        <p:txBody>
          <a:bodyPr>
            <a:normAutofit/>
          </a:bodyPr>
          <a:lstStyle>
            <a:lvl1pPr>
              <a:defRPr sz="3200"/>
            </a:lvl1p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549D0E90-B4AA-4A91-9F5E-A9EAD6716FF0}" type="datetimeFigureOut">
              <a:rPr lang="zh-TW" altLang="en-US" smtClean="0"/>
              <a:t>2017/2/16</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6638173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Date Placeholder 1"/>
          <p:cNvSpPr>
            <a:spLocks noGrp="1"/>
          </p:cNvSpPr>
          <p:nvPr>
            <p:ph type="dt" sz="half" idx="10"/>
          </p:nvPr>
        </p:nvSpPr>
        <p:spPr/>
        <p:txBody>
          <a:bodyPr/>
          <a:lstStyle/>
          <a:p>
            <a:fld id="{549D0E90-B4AA-4A91-9F5E-A9EAD6716FF0}" type="datetimeFigureOut">
              <a:rPr lang="zh-TW" altLang="en-US" smtClean="0"/>
              <a:t>2017/2/16</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20615383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5624" y="1557868"/>
            <a:ext cx="3817213" cy="1439332"/>
          </a:xfrm>
        </p:spPr>
        <p:txBody>
          <a:bodyPr anchor="b">
            <a:normAutofit/>
          </a:bodyPr>
          <a:lstStyle>
            <a:lvl1pPr algn="l">
              <a:defRPr sz="24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808193" y="609601"/>
            <a:ext cx="6170633" cy="5181600"/>
          </a:xfrm>
        </p:spPr>
        <p:txBody>
          <a:bodyPr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15624" y="2997201"/>
            <a:ext cx="3817213"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2017/2/16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683383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6171" y="1735672"/>
            <a:ext cx="5462939" cy="1371600"/>
          </a:xfrm>
        </p:spPr>
        <p:txBody>
          <a:bodyPr anchor="b">
            <a:normAutofit/>
          </a:bodyPr>
          <a:lstStyle>
            <a:lvl1pPr algn="l">
              <a:defRPr sz="2400" b="0"/>
            </a:lvl1pPr>
          </a:lstStyle>
          <a:p>
            <a:r>
              <a:rPr lang="zh-TW" altLang="en-US" smtClean="0"/>
              <a:t>按一下以編輯母片標題樣式</a:t>
            </a:r>
            <a:endParaRPr lang="en-US" dirty="0"/>
          </a:p>
        </p:txBody>
      </p:sp>
      <p:sp>
        <p:nvSpPr>
          <p:cNvPr id="14" name="Picture Placeholder 2"/>
          <p:cNvSpPr>
            <a:spLocks noGrp="1" noChangeAspect="1"/>
          </p:cNvSpPr>
          <p:nvPr>
            <p:ph type="pic" idx="1"/>
          </p:nvPr>
        </p:nvSpPr>
        <p:spPr>
          <a:xfrm>
            <a:off x="6705600" y="914400"/>
            <a:ext cx="42672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zh-TW" altLang="en-US" smtClean="0"/>
              <a:t>按一下圖示以新增圖片</a:t>
            </a:r>
            <a:endParaRPr lang="en-US" dirty="0"/>
          </a:p>
        </p:txBody>
      </p:sp>
      <p:sp>
        <p:nvSpPr>
          <p:cNvPr id="4" name="Text Placeholder 3"/>
          <p:cNvSpPr>
            <a:spLocks noGrp="1"/>
          </p:cNvSpPr>
          <p:nvPr>
            <p:ph type="body" sz="half" idx="2"/>
          </p:nvPr>
        </p:nvSpPr>
        <p:spPr>
          <a:xfrm>
            <a:off x="616171" y="3107272"/>
            <a:ext cx="5462939"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2017/2/16</a:t>
            </a:fld>
            <a:endParaRPr lang="zh-TW"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5046732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1" y="4732865"/>
            <a:ext cx="10363200" cy="566738"/>
          </a:xfrm>
        </p:spPr>
        <p:txBody>
          <a:bodyPr anchor="b">
            <a:normAutofit/>
          </a:bodyPr>
          <a:lstStyle>
            <a:lvl1pPr algn="l">
              <a:defRPr sz="20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219201" y="932112"/>
            <a:ext cx="9144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zh-TW" altLang="en-US" smtClean="0"/>
              <a:t>按一下圖示以新增圖片</a:t>
            </a:r>
            <a:endParaRPr lang="en-US" dirty="0"/>
          </a:p>
        </p:txBody>
      </p:sp>
      <p:sp>
        <p:nvSpPr>
          <p:cNvPr id="4" name="Text Placeholder 3"/>
          <p:cNvSpPr>
            <a:spLocks noGrp="1"/>
          </p:cNvSpPr>
          <p:nvPr>
            <p:ph type="body" sz="half" idx="2"/>
          </p:nvPr>
        </p:nvSpPr>
        <p:spPr>
          <a:xfrm>
            <a:off x="609601" y="5299603"/>
            <a:ext cx="103632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2017/2/16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8930394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5" y="609603"/>
            <a:ext cx="10363199" cy="3124199"/>
          </a:xfrm>
        </p:spPr>
        <p:txBody>
          <a:bodyPr anchor="ctr">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3" y="4343400"/>
            <a:ext cx="103631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2017/2/16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85116722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14" name="TextBox 13"/>
          <p:cNvSpPr txBox="1"/>
          <p:nvPr/>
        </p:nvSpPr>
        <p:spPr>
          <a:xfrm>
            <a:off x="562395" y="718114"/>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314401" y="2751671"/>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172154" y="609603"/>
            <a:ext cx="9455063"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1318229" y="3352800"/>
            <a:ext cx="9168177"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616355" y="4343400"/>
            <a:ext cx="103632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2017/2/16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52899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6662CF-C7B0-4E0D-A8EF-6C346E54F2F8}" type="datetimeFigureOut">
              <a:rPr lang="zh-TW" altLang="en-US" smtClean="0"/>
              <a:t>2017/2/16</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49113447"/>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2" y="3291648"/>
            <a:ext cx="10363201" cy="1468800"/>
          </a:xfrm>
        </p:spPr>
        <p:txBody>
          <a:bodyPr anchor="b">
            <a:normAutofit/>
          </a:bodyPr>
          <a:lstStyle>
            <a:lvl1pPr algn="l">
              <a:defRPr sz="28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4760448"/>
            <a:ext cx="10363203"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2017/2/16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1836214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11" name="TextBox 10"/>
          <p:cNvSpPr txBox="1"/>
          <p:nvPr/>
        </p:nvSpPr>
        <p:spPr>
          <a:xfrm>
            <a:off x="562395" y="718114"/>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6" name="TextBox 15"/>
          <p:cNvSpPr txBox="1"/>
          <p:nvPr/>
        </p:nvSpPr>
        <p:spPr>
          <a:xfrm>
            <a:off x="10314401" y="2751671"/>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172154" y="609603"/>
            <a:ext cx="9455063"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609601" y="3886200"/>
            <a:ext cx="103632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09601" y="4775200"/>
            <a:ext cx="103632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2017/2/16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6127044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9254" y="609603"/>
            <a:ext cx="10363201" cy="2743199"/>
          </a:xfrm>
        </p:spPr>
        <p:txBody>
          <a:bodyPr vert="horz" lIns="91440" tIns="45720" rIns="91440" bIns="45720" rtlCol="0" anchor="ctr">
            <a:normAutofit/>
          </a:bodyPr>
          <a:lstStyle>
            <a:lvl1pPr>
              <a:defRPr lang="en-US" sz="2800" b="0" dirty="0"/>
            </a:lvl1pPr>
          </a:lstStyle>
          <a:p>
            <a:pPr marL="0" lvl="0"/>
            <a:r>
              <a:rPr lang="zh-TW" altLang="en-US" smtClean="0"/>
              <a:t>按一下以編輯母片標題樣式</a:t>
            </a:r>
            <a:endParaRPr lang="en-US" dirty="0"/>
          </a:p>
        </p:txBody>
      </p:sp>
      <p:sp>
        <p:nvSpPr>
          <p:cNvPr id="10" name="Text Placeholder 9"/>
          <p:cNvSpPr>
            <a:spLocks noGrp="1"/>
          </p:cNvSpPr>
          <p:nvPr>
            <p:ph type="body" sz="quarter" idx="13"/>
          </p:nvPr>
        </p:nvSpPr>
        <p:spPr>
          <a:xfrm>
            <a:off x="619254" y="3505200"/>
            <a:ext cx="103632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19253" y="4343400"/>
            <a:ext cx="103632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2017/2/16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0149690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8" name="Title 1"/>
          <p:cNvSpPr>
            <a:spLocks noGrp="1"/>
          </p:cNvSpPr>
          <p:nvPr>
            <p:ph type="title"/>
          </p:nvPr>
        </p:nvSpPr>
        <p:spPr>
          <a:xfrm>
            <a:off x="609600" y="609602"/>
            <a:ext cx="10363200" cy="1456267"/>
          </a:xfrm>
        </p:spPr>
        <p:txBody>
          <a:bodyPr>
            <a:normAutofit/>
          </a:bodyPr>
          <a:lstStyle>
            <a:lvl1pPr>
              <a:defRPr sz="2800"/>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2017/2/16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27579632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Vertical Title 1"/>
          <p:cNvSpPr>
            <a:spLocks noGrp="1"/>
          </p:cNvSpPr>
          <p:nvPr>
            <p:ph type="title" orient="vert"/>
          </p:nvPr>
        </p:nvSpPr>
        <p:spPr>
          <a:xfrm>
            <a:off x="8737305" y="609601"/>
            <a:ext cx="2235495" cy="5181601"/>
          </a:xfrm>
        </p:spPr>
        <p:txBody>
          <a:bodyPr vert="eaVert">
            <a:normAutofit/>
          </a:bodyPr>
          <a:lstStyle>
            <a:lvl1pPr>
              <a:defRPr sz="2800"/>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09600" y="609600"/>
            <a:ext cx="7986912" cy="5181600"/>
          </a:xfrm>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2017/2/16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3075730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5" y="2906013"/>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715343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1765"/>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427899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latin typeface="微軟正黑體" panose="020B0604030504040204" pitchFamily="34" charset="-120"/>
                <a:ea typeface="微軟正黑體" panose="020B0604030504040204" pitchFamily="34" charset="-120"/>
              </a:defRPr>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latin typeface="微軟正黑體" panose="020B0604030504040204" pitchFamily="34" charset="-12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2017/2/16</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383568984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latin typeface="微軟正黑體" panose="020B0604030504040204" pitchFamily="34" charset="-120"/>
                <a:ea typeface="微軟正黑體" panose="020B0604030504040204" pitchFamily="34" charset="-120"/>
              </a:defRPr>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latin typeface="微軟正黑體" panose="020B0604030504040204" pitchFamily="34" charset="-120"/>
                <a:ea typeface="微軟正黑體" panose="020B0604030504040204" pitchFamily="34" charset="-12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latin typeface="微軟正黑體" panose="020B0604030504040204" pitchFamily="34" charset="-12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lvl1pPr>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2017/2/16</a:t>
            </a:fld>
            <a:endParaRPr lang="zh-TW" altLang="en-US"/>
          </a:p>
        </p:txBody>
      </p:sp>
      <p:sp>
        <p:nvSpPr>
          <p:cNvPr id="6" name="Footer Placeholder 5"/>
          <p:cNvSpPr>
            <a:spLocks noGrp="1"/>
          </p:cNvSpPr>
          <p:nvPr>
            <p:ph type="ftr" sz="quarter" idx="11"/>
          </p:nvPr>
        </p:nvSpPr>
        <p:spPr/>
        <p:txBody>
          <a:bodyPr/>
          <a:lstStyle>
            <a:lvl1pPr>
              <a:defRPr>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174119061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theme" Target="../theme/theme4.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36662CF-C7B0-4E0D-A8EF-6C346E54F2F8}" type="datetimeFigureOut">
              <a:rPr lang="zh-TW" altLang="en-US" smtClean="0"/>
              <a:t>2017/2/16</a:t>
            </a:fld>
            <a:endParaRPr lang="zh-TW"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TW"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363B49B-A0C9-4CB9-A0F4-4D87265CD80D}" type="slidenum">
              <a:rPr lang="zh-TW" altLang="en-US" smtClean="0"/>
              <a:t>‹#›</a:t>
            </a:fld>
            <a:endParaRPr lang="zh-TW"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583904"/>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2332963913"/>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0 G:120 B:215</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smtClean="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smtClean="0">
                    <a:gradFill>
                      <a:gsLst>
                        <a:gs pos="7965">
                          <a:srgbClr val="000000"/>
                        </a:gs>
                        <a:gs pos="28319">
                          <a:srgbClr val="000000"/>
                        </a:gs>
                      </a:gsLst>
                      <a:lin ang="5400000" scaled="0"/>
                    </a:gradFill>
                    <a:ea typeface="Segoe UI" pitchFamily="34" charset="0"/>
                    <a:cs typeface="Segoe UI" pitchFamily="34" charset="0"/>
                  </a:rPr>
                  <a:t>R:</a:t>
                </a:r>
                <a:r>
                  <a:rPr lang="en-US" sz="490" baseline="0" dirty="0" smtClean="0">
                    <a:gradFill>
                      <a:gsLst>
                        <a:gs pos="7965">
                          <a:srgbClr val="000000"/>
                        </a:gs>
                        <a:gs pos="28319">
                          <a:srgbClr val="000000"/>
                        </a:gs>
                      </a:gsLst>
                      <a:lin ang="5400000" scaled="0"/>
                    </a:gradFill>
                    <a:ea typeface="Segoe UI" pitchFamily="34" charset="0"/>
                    <a:cs typeface="Segoe UI" pitchFamily="34" charset="0"/>
                  </a:rPr>
                  <a:t>0 G:188 B:242</a:t>
                </a:r>
                <a:endParaRPr lang="en-US" sz="490" dirty="0" smtClean="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smtClean="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smtClean="0">
                    <a:gradFill>
                      <a:gsLst>
                        <a:gs pos="92035">
                          <a:srgbClr val="505050"/>
                        </a:gs>
                        <a:gs pos="27000">
                          <a:srgbClr val="505050"/>
                        </a:gs>
                      </a:gsLst>
                      <a:lin ang="5400000" scaled="0"/>
                    </a:gradFill>
                    <a:ea typeface="Segoe UI" pitchFamily="34" charset="0"/>
                    <a:cs typeface="Segoe UI" pitchFamily="34" charset="0"/>
                  </a:rPr>
                  <a:t>R:</a:t>
                </a:r>
                <a:r>
                  <a:rPr lang="en-US" sz="490" baseline="0" dirty="0" smtClean="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smtClean="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smtClean="0">
                    <a:gradFill>
                      <a:gsLst>
                        <a:gs pos="0">
                          <a:srgbClr val="FFFFFF"/>
                        </a:gs>
                        <a:gs pos="100000">
                          <a:srgbClr val="FFFFFF"/>
                        </a:gs>
                      </a:gsLst>
                      <a:lin ang="5400000" scaled="0"/>
                    </a:gradFill>
                    <a:ea typeface="Segoe UI" pitchFamily="34" charset="0"/>
                    <a:cs typeface="Segoe UI" pitchFamily="34" charset="0"/>
                  </a:rPr>
                  <a:t>R:</a:t>
                </a:r>
                <a:r>
                  <a:rPr lang="en-US" sz="490" baseline="0" dirty="0" smtClean="0">
                    <a:gradFill>
                      <a:gsLst>
                        <a:gs pos="0">
                          <a:srgbClr val="FFFFFF"/>
                        </a:gs>
                        <a:gs pos="100000">
                          <a:srgbClr val="FFFFFF"/>
                        </a:gs>
                      </a:gsLst>
                      <a:lin ang="5400000" scaled="0"/>
                    </a:gradFill>
                    <a:ea typeface="Segoe UI" pitchFamily="34" charset="0"/>
                    <a:cs typeface="Segoe UI" pitchFamily="34" charset="0"/>
                  </a:rPr>
                  <a:t>0 G:32 B:80</a:t>
                </a:r>
                <a:endParaRPr lang="en-US" sz="49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80 G:80 B:80</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115 G:115 B:115</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smtClean="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16 G:124 B:16</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smtClean="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smtClean="0">
                  <a:gradFill>
                    <a:gsLst>
                      <a:gs pos="2917">
                        <a:schemeClr val="tx1"/>
                      </a:gs>
                      <a:gs pos="30000">
                        <a:schemeClr val="tx1"/>
                      </a:gs>
                    </a:gsLst>
                    <a:lin ang="5400000" scaled="0"/>
                  </a:gradFill>
                </a:rPr>
                <a:t>Secondary colors (use only when</a:t>
              </a:r>
              <a:r>
                <a:rPr lang="en-US" sz="980" baseline="0" dirty="0" smtClean="0">
                  <a:gradFill>
                    <a:gsLst>
                      <a:gs pos="2917">
                        <a:schemeClr val="tx1"/>
                      </a:gs>
                      <a:gs pos="30000">
                        <a:schemeClr val="tx1"/>
                      </a:gs>
                    </a:gsLst>
                    <a:lin ang="5400000" scaled="0"/>
                  </a:gradFill>
                </a:rPr>
                <a:t> necessary)</a:t>
              </a:r>
              <a:endParaRPr lang="en-US" sz="98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64664445"/>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609602"/>
            <a:ext cx="10363200" cy="1456267"/>
          </a:xfrm>
          <a:prstGeom prst="rect">
            <a:avLst/>
          </a:prstGeom>
          <a:effectLst/>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2142069"/>
            <a:ext cx="10363200" cy="3649133"/>
          </a:xfrm>
          <a:prstGeom prst="rect">
            <a:avLst/>
          </a:prstGeom>
        </p:spPr>
        <p:txBody>
          <a:bodyPr vert="horz" lIns="91440" tIns="45720" rIns="91440" bIns="45720" rtlCol="0"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698283" y="5870577"/>
            <a:ext cx="1616231"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49D0E90-B4AA-4A91-9F5E-A9EAD6716FF0}" type="datetimeFigureOut">
              <a:rPr lang="zh-TW" altLang="en-US" smtClean="0"/>
              <a:t>2017/2/16</a:t>
            </a:fld>
            <a:endParaRPr lang="zh-TW" altLang="en-US"/>
          </a:p>
        </p:txBody>
      </p:sp>
      <p:sp>
        <p:nvSpPr>
          <p:cNvPr id="5" name="Footer Placeholder 4"/>
          <p:cNvSpPr>
            <a:spLocks noGrp="1"/>
          </p:cNvSpPr>
          <p:nvPr>
            <p:ph type="ftr" sz="quarter" idx="3"/>
          </p:nvPr>
        </p:nvSpPr>
        <p:spPr>
          <a:xfrm>
            <a:off x="609601" y="5870577"/>
            <a:ext cx="798708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416113" y="5870577"/>
            <a:ext cx="556688"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4021627491"/>
      </p:ext>
    </p:extLst>
  </p:cSld>
  <p:clrMap bg1="dk1" tx1="lt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4.xml"/><Relationship Id="rId1" Type="http://schemas.openxmlformats.org/officeDocument/2006/relationships/slideLayout" Target="../slideLayouts/slideLayout5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9.xml"/></Relationships>
</file>

<file path=ppt/slides/_rels/slide1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6.xml"/><Relationship Id="rId1" Type="http://schemas.openxmlformats.org/officeDocument/2006/relationships/slideLayout" Target="../slideLayouts/slideLayout59.xml"/><Relationship Id="rId4" Type="http://schemas.openxmlformats.org/officeDocument/2006/relationships/hyperlink" Target="https://channel9.msdn.com/Blogs/containers/Docker-Swarm-Part-2"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87.xml"/><Relationship Id="rId1" Type="http://schemas.openxmlformats.org/officeDocument/2006/relationships/slideLayout" Target="../slideLayouts/slideLayout59.xml"/><Relationship Id="rId4" Type="http://schemas.openxmlformats.org/officeDocument/2006/relationships/hyperlink" Target="http://windowsitpro.com/windows-server-2016/differences-between-windows-containers-and-hyper-v-containers-windows-server-201" TargetMode="Externa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www.facebook.com/andrew.blog.0928" TargetMode="External"/><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hyperlink" Target="http://columns.chicken-house.net/"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8.xml"/><Relationship Id="rId1" Type="http://schemas.openxmlformats.org/officeDocument/2006/relationships/slideLayout" Target="../slideLayouts/slideLayout26.xml"/><Relationship Id="rId5" Type="http://schemas.openxmlformats.org/officeDocument/2006/relationships/image" Target="../media/image19.emf"/><Relationship Id="rId4" Type="http://schemas.openxmlformats.org/officeDocument/2006/relationships/image" Target="../media/image67.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6.xml"/></Relationships>
</file>

<file path=ppt/slides/_rels/slide1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2.xml"/><Relationship Id="rId1" Type="http://schemas.openxmlformats.org/officeDocument/2006/relationships/slideLayout" Target="../slideLayouts/slideLayout16.xml"/><Relationship Id="rId4" Type="http://schemas.openxmlformats.org/officeDocument/2006/relationships/image" Target="../media/image69.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6.xml"/></Relationships>
</file>

<file path=ppt/slides/_rels/slide133.xml.rels><?xml version="1.0" encoding="UTF-8" standalone="yes"?>
<Relationships xmlns="http://schemas.openxmlformats.org/package/2006/relationships"><Relationship Id="rId26" Type="http://schemas.openxmlformats.org/officeDocument/2006/relationships/image" Target="../media/image93.png"/><Relationship Id="rId21" Type="http://schemas.openxmlformats.org/officeDocument/2006/relationships/image" Target="../media/image88.png"/><Relationship Id="rId34" Type="http://schemas.openxmlformats.org/officeDocument/2006/relationships/image" Target="../media/image101.png"/><Relationship Id="rId42" Type="http://schemas.openxmlformats.org/officeDocument/2006/relationships/image" Target="../media/image109.png"/><Relationship Id="rId47" Type="http://schemas.openxmlformats.org/officeDocument/2006/relationships/image" Target="../media/image114.png"/><Relationship Id="rId50" Type="http://schemas.openxmlformats.org/officeDocument/2006/relationships/image" Target="../media/image117.png"/><Relationship Id="rId55" Type="http://schemas.openxmlformats.org/officeDocument/2006/relationships/image" Target="../media/image122.png"/><Relationship Id="rId63" Type="http://schemas.openxmlformats.org/officeDocument/2006/relationships/image" Target="../media/image130.png"/><Relationship Id="rId7" Type="http://schemas.openxmlformats.org/officeDocument/2006/relationships/image" Target="../media/image74.png"/><Relationship Id="rId2" Type="http://schemas.openxmlformats.org/officeDocument/2006/relationships/notesSlide" Target="../notesSlides/notesSlide117.xml"/><Relationship Id="rId16" Type="http://schemas.openxmlformats.org/officeDocument/2006/relationships/image" Target="../media/image83.png"/><Relationship Id="rId29" Type="http://schemas.openxmlformats.org/officeDocument/2006/relationships/image" Target="../media/image96.png"/><Relationship Id="rId11" Type="http://schemas.openxmlformats.org/officeDocument/2006/relationships/image" Target="../media/image78.png"/><Relationship Id="rId24" Type="http://schemas.openxmlformats.org/officeDocument/2006/relationships/image" Target="../media/image91.png"/><Relationship Id="rId32" Type="http://schemas.openxmlformats.org/officeDocument/2006/relationships/image" Target="../media/image99.png"/><Relationship Id="rId37" Type="http://schemas.openxmlformats.org/officeDocument/2006/relationships/image" Target="../media/image104.png"/><Relationship Id="rId40" Type="http://schemas.openxmlformats.org/officeDocument/2006/relationships/image" Target="../media/image107.png"/><Relationship Id="rId45" Type="http://schemas.openxmlformats.org/officeDocument/2006/relationships/image" Target="../media/image112.png"/><Relationship Id="rId53" Type="http://schemas.openxmlformats.org/officeDocument/2006/relationships/image" Target="../media/image120.png"/><Relationship Id="rId58" Type="http://schemas.openxmlformats.org/officeDocument/2006/relationships/image" Target="../media/image125.png"/><Relationship Id="rId66" Type="http://schemas.openxmlformats.org/officeDocument/2006/relationships/image" Target="../media/image133.jpeg"/><Relationship Id="rId5" Type="http://schemas.openxmlformats.org/officeDocument/2006/relationships/image" Target="../media/image72.png"/><Relationship Id="rId61" Type="http://schemas.openxmlformats.org/officeDocument/2006/relationships/image" Target="../media/image128.jpeg"/><Relationship Id="rId19" Type="http://schemas.openxmlformats.org/officeDocument/2006/relationships/image" Target="../media/image86.png"/><Relationship Id="rId14" Type="http://schemas.openxmlformats.org/officeDocument/2006/relationships/image" Target="../media/image81.png"/><Relationship Id="rId22" Type="http://schemas.openxmlformats.org/officeDocument/2006/relationships/image" Target="../media/image89.png"/><Relationship Id="rId27" Type="http://schemas.openxmlformats.org/officeDocument/2006/relationships/image" Target="../media/image94.png"/><Relationship Id="rId30" Type="http://schemas.openxmlformats.org/officeDocument/2006/relationships/image" Target="../media/image97.png"/><Relationship Id="rId35" Type="http://schemas.openxmlformats.org/officeDocument/2006/relationships/image" Target="../media/image102.png"/><Relationship Id="rId43" Type="http://schemas.openxmlformats.org/officeDocument/2006/relationships/image" Target="../media/image110.png"/><Relationship Id="rId48" Type="http://schemas.openxmlformats.org/officeDocument/2006/relationships/image" Target="../media/image115.png"/><Relationship Id="rId56" Type="http://schemas.openxmlformats.org/officeDocument/2006/relationships/image" Target="../media/image123.png"/><Relationship Id="rId64" Type="http://schemas.openxmlformats.org/officeDocument/2006/relationships/image" Target="../media/image131.jpeg"/><Relationship Id="rId8" Type="http://schemas.openxmlformats.org/officeDocument/2006/relationships/image" Target="../media/image75.png"/><Relationship Id="rId51" Type="http://schemas.openxmlformats.org/officeDocument/2006/relationships/image" Target="../media/image118.png"/><Relationship Id="rId3" Type="http://schemas.openxmlformats.org/officeDocument/2006/relationships/image" Target="../media/image70.jpeg"/><Relationship Id="rId12" Type="http://schemas.openxmlformats.org/officeDocument/2006/relationships/image" Target="../media/image79.png"/><Relationship Id="rId17" Type="http://schemas.openxmlformats.org/officeDocument/2006/relationships/image" Target="../media/image84.png"/><Relationship Id="rId25" Type="http://schemas.openxmlformats.org/officeDocument/2006/relationships/image" Target="../media/image92.png"/><Relationship Id="rId33" Type="http://schemas.openxmlformats.org/officeDocument/2006/relationships/image" Target="../media/image100.png"/><Relationship Id="rId38" Type="http://schemas.openxmlformats.org/officeDocument/2006/relationships/image" Target="../media/image105.png"/><Relationship Id="rId46" Type="http://schemas.openxmlformats.org/officeDocument/2006/relationships/image" Target="../media/image113.png"/><Relationship Id="rId59" Type="http://schemas.openxmlformats.org/officeDocument/2006/relationships/image" Target="../media/image126.png"/><Relationship Id="rId20" Type="http://schemas.openxmlformats.org/officeDocument/2006/relationships/image" Target="../media/image87.png"/><Relationship Id="rId41" Type="http://schemas.openxmlformats.org/officeDocument/2006/relationships/image" Target="../media/image108.png"/><Relationship Id="rId54" Type="http://schemas.openxmlformats.org/officeDocument/2006/relationships/image" Target="../media/image121.png"/><Relationship Id="rId62" Type="http://schemas.openxmlformats.org/officeDocument/2006/relationships/image" Target="../media/image129.png"/><Relationship Id="rId1" Type="http://schemas.openxmlformats.org/officeDocument/2006/relationships/slideLayout" Target="../slideLayouts/slideLayout29.xml"/><Relationship Id="rId6" Type="http://schemas.openxmlformats.org/officeDocument/2006/relationships/image" Target="../media/image73.png"/><Relationship Id="rId15" Type="http://schemas.openxmlformats.org/officeDocument/2006/relationships/image" Target="../media/image82.png"/><Relationship Id="rId23" Type="http://schemas.openxmlformats.org/officeDocument/2006/relationships/image" Target="../media/image90.png"/><Relationship Id="rId28" Type="http://schemas.openxmlformats.org/officeDocument/2006/relationships/image" Target="../media/image95.png"/><Relationship Id="rId36" Type="http://schemas.openxmlformats.org/officeDocument/2006/relationships/image" Target="../media/image103.png"/><Relationship Id="rId49" Type="http://schemas.openxmlformats.org/officeDocument/2006/relationships/image" Target="../media/image116.png"/><Relationship Id="rId57" Type="http://schemas.openxmlformats.org/officeDocument/2006/relationships/image" Target="../media/image124.png"/><Relationship Id="rId10" Type="http://schemas.openxmlformats.org/officeDocument/2006/relationships/image" Target="../media/image77.png"/><Relationship Id="rId31" Type="http://schemas.openxmlformats.org/officeDocument/2006/relationships/image" Target="../media/image98.png"/><Relationship Id="rId44" Type="http://schemas.openxmlformats.org/officeDocument/2006/relationships/image" Target="../media/image111.png"/><Relationship Id="rId52" Type="http://schemas.openxmlformats.org/officeDocument/2006/relationships/image" Target="../media/image119.png"/><Relationship Id="rId60" Type="http://schemas.openxmlformats.org/officeDocument/2006/relationships/image" Target="../media/image127.png"/><Relationship Id="rId65" Type="http://schemas.openxmlformats.org/officeDocument/2006/relationships/image" Target="../media/image132.png"/><Relationship Id="rId4" Type="http://schemas.openxmlformats.org/officeDocument/2006/relationships/image" Target="../media/image71.png"/><Relationship Id="rId9" Type="http://schemas.openxmlformats.org/officeDocument/2006/relationships/image" Target="../media/image76.png"/><Relationship Id="rId13" Type="http://schemas.openxmlformats.org/officeDocument/2006/relationships/image" Target="../media/image80.png"/><Relationship Id="rId18" Type="http://schemas.openxmlformats.org/officeDocument/2006/relationships/image" Target="../media/image85.png"/><Relationship Id="rId39" Type="http://schemas.openxmlformats.org/officeDocument/2006/relationships/image" Target="../media/image106.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0.xml"/></Relationships>
</file>

<file path=ppt/slides/_rels/slide137.xml.rels><?xml version="1.0" encoding="UTF-8" standalone="yes"?>
<Relationships xmlns="http://schemas.openxmlformats.org/package/2006/relationships"><Relationship Id="rId3" Type="http://schemas.openxmlformats.org/officeDocument/2006/relationships/hyperlink" Target="http://aka.ms/ServiceFabric" TargetMode="External"/><Relationship Id="rId2" Type="http://schemas.openxmlformats.org/officeDocument/2006/relationships/notesSlide" Target="../notesSlides/notesSlide121.xml"/><Relationship Id="rId1" Type="http://schemas.openxmlformats.org/officeDocument/2006/relationships/slideLayout" Target="../slideLayouts/slideLayout16.xml"/><Relationship Id="rId6" Type="http://schemas.openxmlformats.org/officeDocument/2006/relationships/hyperlink" Target="http://aka.ms/TryServiceFabric" TargetMode="External"/><Relationship Id="rId5" Type="http://schemas.openxmlformats.org/officeDocument/2006/relationships/hyperlink" Target="http://aka.ms/ServiceFabricDocs" TargetMode="External"/><Relationship Id="rId4" Type="http://schemas.openxmlformats.org/officeDocument/2006/relationships/hyperlink" Target="http://github.com/Azure/ServiceFabric-Samples" TargetMode="Externa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0.xml"/></Relationships>
</file>

<file path=ppt/slides/_rels/slide139.xml.rels><?xml version="1.0" encoding="UTF-8" standalone="yes"?>
<Relationships xmlns="http://schemas.openxmlformats.org/package/2006/relationships"><Relationship Id="rId3" Type="http://schemas.openxmlformats.org/officeDocument/2006/relationships/hyperlink" Target="http://www.slideshare.net/PaulAffentranger/microservices-with-aws-lambda-and-azure-service-fabric"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hyperlink" Target="https://docs.microsoft.com/en-us/azure/service-fabric/service-fabric-reliable-actors-get-started" TargetMode="External"/><Relationship Id="rId4" Type="http://schemas.openxmlformats.org/officeDocument/2006/relationships/hyperlink" Target="https://docs.microsoft.com/en-us/azure/service-fabric/service-fabric-reliable-services-quick-star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emf"/><Relationship Id="rId4" Type="http://schemas.openxmlformats.org/officeDocument/2006/relationships/image" Target="../media/image19.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read01.com/7O7eko.html"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www.neucloud.cn/article/weipinhui-take-you-to-understand-the-architect-Native-Cloud-1316.html"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dockone.io/article/394"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8.xml"/><Relationship Id="rId5" Type="http://schemas.openxmlformats.org/officeDocument/2006/relationships/image" Target="../media/image34.png"/><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9.xml"/></Relationships>
</file>

<file path=ppt/slides/_rels/slide5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9.xml"/><Relationship Id="rId1" Type="http://schemas.openxmlformats.org/officeDocument/2006/relationships/slideLayout" Target="../slideLayouts/slideLayout59.xml"/><Relationship Id="rId4" Type="http://schemas.openxmlformats.org/officeDocument/2006/relationships/hyperlink" Target="http://shop.oreilly.com/product/0636920033158.do?sortby=publicationDate"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1.xml"/><Relationship Id="rId1" Type="http://schemas.openxmlformats.org/officeDocument/2006/relationships/slideLayout" Target="../slideLayouts/slideLayout60.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59.xml"/><Relationship Id="rId4" Type="http://schemas.openxmlformats.org/officeDocument/2006/relationships/hyperlink" Target="https://www.docker.com/what-docker"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59.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59.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5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0.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63.xml"/><Relationship Id="rId5" Type="http://schemas.openxmlformats.org/officeDocument/2006/relationships/image" Target="../media/image43.png"/><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60.xml"/><Relationship Id="rId5" Type="http://schemas.openxmlformats.org/officeDocument/2006/relationships/image" Target="../media/image43.png"/><Relationship Id="rId4" Type="http://schemas.openxmlformats.org/officeDocument/2006/relationships/image" Target="../media/image4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45.jpeg"/></Relationships>
</file>

<file path=ppt/slides/_rels/slide7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9.xml"/></Relationships>
</file>

<file path=ppt/slides/_rels/slide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2.xml"/><Relationship Id="rId1" Type="http://schemas.openxmlformats.org/officeDocument/2006/relationships/slideLayout" Target="../slideLayouts/slideLayout63.xml"/><Relationship Id="rId5" Type="http://schemas.openxmlformats.org/officeDocument/2006/relationships/image" Target="../media/image11.png"/><Relationship Id="rId4" Type="http://schemas.openxmlformats.org/officeDocument/2006/relationships/image" Target="../media/image10.png"/></Relationships>
</file>

<file path=ppt/slides/_rels/slide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3.xml"/><Relationship Id="rId1" Type="http://schemas.openxmlformats.org/officeDocument/2006/relationships/slideLayout" Target="../slideLayouts/slideLayout6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pPr algn="r"/>
            <a:r>
              <a:rPr lang="zh-TW" altLang="en-US" sz="5400" b="1" dirty="0">
                <a:latin typeface="微軟正黑體" panose="020B0604030504040204" pitchFamily="34" charset="-120"/>
                <a:ea typeface="微軟正黑體" panose="020B0604030504040204" pitchFamily="34" charset="-120"/>
              </a:rPr>
              <a:t>大型 </a:t>
            </a:r>
            <a:r>
              <a:rPr lang="en-US" altLang="zh-TW" sz="5400" b="1" dirty="0">
                <a:latin typeface="微軟正黑體" panose="020B0604030504040204" pitchFamily="34" charset="-120"/>
                <a:ea typeface="微軟正黑體" panose="020B0604030504040204" pitchFamily="34" charset="-120"/>
              </a:rPr>
              <a:t>Web Application </a:t>
            </a:r>
            <a:r>
              <a:rPr lang="zh-TW" altLang="en-US" sz="5400" b="1" dirty="0">
                <a:latin typeface="微軟正黑體" panose="020B0604030504040204" pitchFamily="34" charset="-120"/>
                <a:ea typeface="微軟正黑體" panose="020B0604030504040204" pitchFamily="34" charset="-120"/>
              </a:rPr>
              <a:t>轉移</a:t>
            </a:r>
            <a:r>
              <a:rPr lang="zh-TW" altLang="en-US" sz="5400" b="1" dirty="0" smtClean="0">
                <a:latin typeface="微軟正黑體" panose="020B0604030504040204" pitchFamily="34" charset="-120"/>
                <a:ea typeface="微軟正黑體" panose="020B0604030504040204" pitchFamily="34" charset="-120"/>
              </a:rPr>
              <a:t>到</a:t>
            </a:r>
            <a:r>
              <a:rPr lang="en-US" altLang="zh-TW" sz="5400" b="1" dirty="0" smtClean="0">
                <a:latin typeface="微軟正黑體" panose="020B0604030504040204" pitchFamily="34" charset="-120"/>
                <a:ea typeface="微軟正黑體" panose="020B0604030504040204" pitchFamily="34" charset="-120"/>
              </a:rPr>
              <a:t/>
            </a:r>
            <a:br>
              <a:rPr lang="en-US" altLang="zh-TW" sz="5400" b="1" dirty="0" smtClean="0">
                <a:latin typeface="微軟正黑體" panose="020B0604030504040204" pitchFamily="34" charset="-120"/>
                <a:ea typeface="微軟正黑體" panose="020B0604030504040204" pitchFamily="34" charset="-120"/>
              </a:rPr>
            </a:br>
            <a:r>
              <a:rPr lang="zh-TW" altLang="en-US" sz="5400" b="1" dirty="0" smtClean="0">
                <a:latin typeface="微軟正黑體" panose="020B0604030504040204" pitchFamily="34" charset="-120"/>
                <a:ea typeface="微軟正黑體" panose="020B0604030504040204" pitchFamily="34" charset="-120"/>
              </a:rPr>
              <a:t>微</a:t>
            </a:r>
            <a:r>
              <a:rPr lang="zh-TW" altLang="en-US" sz="5400" b="1" dirty="0">
                <a:latin typeface="微軟正黑體" panose="020B0604030504040204" pitchFamily="34" charset="-120"/>
                <a:ea typeface="微軟正黑體" panose="020B0604030504040204" pitchFamily="34" charset="-120"/>
              </a:rPr>
              <a:t>服務的經驗分享</a:t>
            </a:r>
          </a:p>
        </p:txBody>
      </p:sp>
      <p:sp>
        <p:nvSpPr>
          <p:cNvPr id="3" name="副標題 2"/>
          <p:cNvSpPr>
            <a:spLocks noGrp="1"/>
          </p:cNvSpPr>
          <p:nvPr>
            <p:ph type="subTitle" idx="1"/>
          </p:nvPr>
        </p:nvSpPr>
        <p:spPr/>
        <p:txBody>
          <a:bodyPr>
            <a:normAutofit/>
          </a:bodyPr>
          <a:lstStyle/>
          <a:p>
            <a:pPr algn="r"/>
            <a:r>
              <a:rPr lang="en-US" altLang="zh-TW" sz="1800" dirty="0" smtClean="0">
                <a:latin typeface="微軟正黑體" panose="020B0604030504040204" pitchFamily="34" charset="-120"/>
                <a:ea typeface="微軟正黑體" panose="020B0604030504040204" pitchFamily="34" charset="-120"/>
              </a:rPr>
              <a:t>Andrew </a:t>
            </a:r>
            <a:r>
              <a:rPr lang="en-US" altLang="zh-TW" sz="1800" dirty="0" err="1" smtClean="0">
                <a:latin typeface="微軟正黑體" panose="020B0604030504040204" pitchFamily="34" charset="-120"/>
                <a:ea typeface="微軟正黑體" panose="020B0604030504040204" pitchFamily="34" charset="-120"/>
              </a:rPr>
              <a:t>wu</a:t>
            </a:r>
            <a:endParaRPr lang="en-US" altLang="zh-TW" sz="1800" dirty="0" smtClean="0">
              <a:latin typeface="微軟正黑體" panose="020B0604030504040204" pitchFamily="34" charset="-120"/>
              <a:ea typeface="微軟正黑體" panose="020B0604030504040204" pitchFamily="34" charset="-120"/>
            </a:endParaRPr>
          </a:p>
          <a:p>
            <a:pPr algn="r"/>
            <a:r>
              <a:rPr lang="en-US" altLang="zh-TW" sz="1800" dirty="0" smtClean="0">
                <a:latin typeface="微軟正黑體" panose="020B0604030504040204" pitchFamily="34" charset="-120"/>
                <a:ea typeface="微軟正黑體" panose="020B0604030504040204" pitchFamily="34" charset="-120"/>
              </a:rPr>
              <a:t>2016/12/15</a:t>
            </a:r>
            <a:endParaRPr lang="zh-TW" altLang="en-US" sz="1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442082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微服務的隱藏成本</a:t>
            </a:r>
            <a:r>
              <a:rPr lang="en-US" altLang="zh-TW" dirty="0" smtClean="0"/>
              <a:t>!</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66657049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88113" y="5420510"/>
            <a:ext cx="8684306" cy="633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Orchestration (Docker Swarm or DC/OS, </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管理 </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Linux / Windows Container)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圓角矩形 12"/>
          <p:cNvSpPr/>
          <p:nvPr/>
        </p:nvSpPr>
        <p:spPr>
          <a:xfrm>
            <a:off x="7530957"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4" name="Picture 8"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8905731" y="4780504"/>
            <a:ext cx="383687" cy="383687"/>
          </a:xfrm>
          <a:prstGeom prst="rect">
            <a:avLst/>
          </a:prstGeom>
          <a:noFill/>
          <a:extLst>
            <a:ext uri="{909E8E84-426E-40DD-AFC4-6F175D3DCCD1}">
              <a14:hiddenFill xmlns:a14="http://schemas.microsoft.com/office/drawing/2010/main">
                <a:solidFill>
                  <a:srgbClr val="FFFFFF"/>
                </a:solidFill>
              </a14:hiddenFill>
            </a:ext>
          </a:extLst>
        </p:spPr>
      </p:pic>
      <p:sp>
        <p:nvSpPr>
          <p:cNvPr id="15" name="圓角矩形 14"/>
          <p:cNvSpPr/>
          <p:nvPr/>
        </p:nvSpPr>
        <p:spPr>
          <a:xfrm>
            <a:off x="5598304"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6" name="Picture 8"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6973078" y="4780504"/>
            <a:ext cx="383687" cy="383687"/>
          </a:xfrm>
          <a:prstGeom prst="rect">
            <a:avLst/>
          </a:prstGeom>
          <a:noFill/>
          <a:extLst>
            <a:ext uri="{909E8E84-426E-40DD-AFC4-6F175D3DCCD1}">
              <a14:hiddenFill xmlns:a14="http://schemas.microsoft.com/office/drawing/2010/main">
                <a:solidFill>
                  <a:srgbClr val="FFFFFF"/>
                </a:solidFill>
              </a14:hiddenFill>
            </a:ext>
          </a:extLst>
        </p:spPr>
      </p:pic>
      <p:sp>
        <p:nvSpPr>
          <p:cNvPr id="24" name="圓角矩形 23"/>
          <p:cNvSpPr/>
          <p:nvPr/>
        </p:nvSpPr>
        <p:spPr>
          <a:xfrm>
            <a:off x="3665651"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42" name="Picture 18" descr="https://upload.wikimedia.org/wikipedia/commons/thumb/3/35/Tux.svg/2000px-Tux.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2111" y="4526041"/>
            <a:ext cx="649569" cy="765517"/>
          </a:xfrm>
          <a:prstGeom prst="rect">
            <a:avLst/>
          </a:prstGeom>
          <a:noFill/>
          <a:extLst>
            <a:ext uri="{909E8E84-426E-40DD-AFC4-6F175D3DCCD1}">
              <a14:hiddenFill xmlns:a14="http://schemas.microsoft.com/office/drawing/2010/main">
                <a:solidFill>
                  <a:srgbClr val="FFFFFF"/>
                </a:solidFill>
              </a14:hiddenFill>
            </a:ext>
          </a:extLst>
        </p:spPr>
      </p:pic>
      <p:sp>
        <p:nvSpPr>
          <p:cNvPr id="25" name="圓角矩形 24"/>
          <p:cNvSpPr/>
          <p:nvPr/>
        </p:nvSpPr>
        <p:spPr>
          <a:xfrm>
            <a:off x="4570811"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圓角矩形 25"/>
          <p:cNvSpPr/>
          <p:nvPr/>
        </p:nvSpPr>
        <p:spPr>
          <a:xfrm>
            <a:off x="3809587"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圓角矩形 26"/>
          <p:cNvSpPr/>
          <p:nvPr/>
        </p:nvSpPr>
        <p:spPr>
          <a:xfrm>
            <a:off x="5729929"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圓角矩形 27"/>
          <p:cNvSpPr/>
          <p:nvPr/>
        </p:nvSpPr>
        <p:spPr>
          <a:xfrm>
            <a:off x="7636371"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圓角矩形 28"/>
          <p:cNvSpPr/>
          <p:nvPr/>
        </p:nvSpPr>
        <p:spPr>
          <a:xfrm>
            <a:off x="8409294"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圓角矩形 30"/>
          <p:cNvSpPr/>
          <p:nvPr/>
        </p:nvSpPr>
        <p:spPr>
          <a:xfrm>
            <a:off x="3809587" y="232869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2" name="圓角矩形 31"/>
          <p:cNvSpPr/>
          <p:nvPr/>
        </p:nvSpPr>
        <p:spPr>
          <a:xfrm>
            <a:off x="5729929" y="232869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圓角矩形 32"/>
          <p:cNvSpPr/>
          <p:nvPr/>
        </p:nvSpPr>
        <p:spPr>
          <a:xfrm>
            <a:off x="6466362" y="232869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7" name="圓角矩形 36"/>
          <p:cNvSpPr/>
          <p:nvPr/>
        </p:nvSpPr>
        <p:spPr>
          <a:xfrm>
            <a:off x="7636371" y="3011832"/>
            <a:ext cx="614218" cy="55418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8" name="圓角矩形 37"/>
          <p:cNvSpPr/>
          <p:nvPr/>
        </p:nvSpPr>
        <p:spPr>
          <a:xfrm>
            <a:off x="4570811" y="3011832"/>
            <a:ext cx="614218" cy="55418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9" name="圓角矩形 38"/>
          <p:cNvSpPr/>
          <p:nvPr/>
        </p:nvSpPr>
        <p:spPr>
          <a:xfrm>
            <a:off x="4570811" y="3694967"/>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圓角矩形 39"/>
          <p:cNvSpPr/>
          <p:nvPr/>
        </p:nvSpPr>
        <p:spPr>
          <a:xfrm>
            <a:off x="3769024" y="3694967"/>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1" name="圓角矩形 40"/>
          <p:cNvSpPr/>
          <p:nvPr/>
        </p:nvSpPr>
        <p:spPr>
          <a:xfrm>
            <a:off x="5729929" y="3682061"/>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6466362" y="3682061"/>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4" name="標題 1"/>
          <p:cNvSpPr>
            <a:spLocks noGrp="1"/>
          </p:cNvSpPr>
          <p:nvPr>
            <p:ph type="title"/>
          </p:nvPr>
        </p:nvSpPr>
        <p:spPr>
          <a:xfrm>
            <a:off x="1981200" y="316527"/>
            <a:ext cx="7772400" cy="1456267"/>
          </a:xfrm>
        </p:spPr>
        <p:txBody>
          <a:bodyPr>
            <a:normAutofit/>
          </a:bodyPr>
          <a:lstStyle/>
          <a:p>
            <a:r>
              <a:rPr lang="zh-TW" altLang="en-US" dirty="0" smtClean="0"/>
              <a:t>同時服務多組客戶的佈署方式 </a:t>
            </a:r>
            <a:r>
              <a:rPr lang="en-US" altLang="zh-TW" dirty="0" smtClean="0"/>
              <a:t>(TBD, 2017)</a:t>
            </a:r>
            <a:br>
              <a:rPr lang="en-US" altLang="zh-TW" dirty="0" smtClean="0"/>
            </a:br>
            <a:r>
              <a:rPr lang="en-US" altLang="zh-TW" dirty="0"/>
              <a:t/>
            </a:r>
            <a:br>
              <a:rPr lang="en-US" altLang="zh-TW" dirty="0"/>
            </a:br>
            <a:endParaRPr lang="zh-TW" altLang="en-US" dirty="0"/>
          </a:p>
        </p:txBody>
      </p:sp>
      <p:pic>
        <p:nvPicPr>
          <p:cNvPr id="45" name="圖片 44"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24890" y="1826857"/>
            <a:ext cx="850225" cy="1018233"/>
          </a:xfrm>
          <a:prstGeom prst="rect">
            <a:avLst/>
          </a:prstGeom>
        </p:spPr>
      </p:pic>
      <p:pic>
        <p:nvPicPr>
          <p:cNvPr id="46" name="圖片 45"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24890" y="3193127"/>
            <a:ext cx="850225" cy="1018233"/>
          </a:xfrm>
          <a:prstGeom prst="rect">
            <a:avLst/>
          </a:prstGeom>
        </p:spPr>
      </p:pic>
      <p:sp>
        <p:nvSpPr>
          <p:cNvPr id="47" name="文字方塊 46"/>
          <p:cNvSpPr txBox="1"/>
          <p:nvPr/>
        </p:nvSpPr>
        <p:spPr>
          <a:xfrm>
            <a:off x="9236997" y="4282742"/>
            <a:ext cx="1503938"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Reverse Proxy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Load Balancer</a:t>
            </a:r>
          </a:p>
        </p:txBody>
      </p:sp>
      <p:sp>
        <p:nvSpPr>
          <p:cNvPr id="48" name="圓角矩形 47"/>
          <p:cNvSpPr/>
          <p:nvPr/>
        </p:nvSpPr>
        <p:spPr>
          <a:xfrm>
            <a:off x="1822916"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46" name="Picture 22" descr="http://blog.lwolf.org/img/2016/06/private-container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8083" y="4634412"/>
            <a:ext cx="1598709" cy="667766"/>
          </a:xfrm>
          <a:prstGeom prst="rect">
            <a:avLst/>
          </a:prstGeom>
          <a:noFill/>
          <a:extLst>
            <a:ext uri="{909E8E84-426E-40DD-AFC4-6F175D3DCCD1}">
              <a14:hiddenFill xmlns:a14="http://schemas.microsoft.com/office/drawing/2010/main">
                <a:solidFill>
                  <a:srgbClr val="FFFFFF"/>
                </a:solidFill>
              </a14:hiddenFill>
            </a:ext>
          </a:extLst>
        </p:spPr>
      </p:pic>
      <p:sp>
        <p:nvSpPr>
          <p:cNvPr id="59" name="圓角矩形 58"/>
          <p:cNvSpPr/>
          <p:nvPr/>
        </p:nvSpPr>
        <p:spPr>
          <a:xfrm>
            <a:off x="2320327" y="1627913"/>
            <a:ext cx="614218" cy="554182"/>
          </a:xfrm>
          <a:prstGeom prst="roundRec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0" name="圓角矩形 59"/>
          <p:cNvSpPr/>
          <p:nvPr/>
        </p:nvSpPr>
        <p:spPr>
          <a:xfrm>
            <a:off x="2341437" y="2328697"/>
            <a:ext cx="614218" cy="554182"/>
          </a:xfrm>
          <a:prstGeom prst="roundRect">
            <a:avLst/>
          </a:prstGeom>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1" name="圓角矩形 60"/>
          <p:cNvSpPr/>
          <p:nvPr/>
        </p:nvSpPr>
        <p:spPr>
          <a:xfrm>
            <a:off x="2341437" y="3011832"/>
            <a:ext cx="614218" cy="554182"/>
          </a:xfrm>
          <a:prstGeom prst="roundRect">
            <a:avLst/>
          </a:prstGeom>
          <a:ln>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2" name="圓角矩形 61"/>
          <p:cNvSpPr/>
          <p:nvPr/>
        </p:nvSpPr>
        <p:spPr>
          <a:xfrm>
            <a:off x="2340432" y="3694967"/>
            <a:ext cx="614218" cy="554182"/>
          </a:xfrm>
          <a:prstGeom prst="roundRect">
            <a:avLst/>
          </a:prstGeom>
          <a:ln>
            <a:prstDash val="dash"/>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7" name="直線單箭頭接點 56"/>
          <p:cNvCxnSpPr>
            <a:endCxn id="26" idx="1"/>
          </p:cNvCxnSpPr>
          <p:nvPr/>
        </p:nvCxnSpPr>
        <p:spPr>
          <a:xfrm>
            <a:off x="2934545" y="1905004"/>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a:off x="2934545" y="2576484"/>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a:endCxn id="38" idx="1"/>
          </p:cNvCxnSpPr>
          <p:nvPr/>
        </p:nvCxnSpPr>
        <p:spPr>
          <a:xfrm>
            <a:off x="2934545" y="3288923"/>
            <a:ext cx="1636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a:off x="2934545" y="3959152"/>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endCxn id="45" idx="1"/>
          </p:cNvCxnSpPr>
          <p:nvPr/>
        </p:nvCxnSpPr>
        <p:spPr>
          <a:xfrm>
            <a:off x="9182217" y="2335973"/>
            <a:ext cx="44267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9182217" y="3751400"/>
            <a:ext cx="44267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p:cNvSpPr txBox="1"/>
          <p:nvPr/>
        </p:nvSpPr>
        <p:spPr>
          <a:xfrm>
            <a:off x="2215875" y="6121294"/>
            <a:ext cx="82565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微服務化之後，同時佈署多套系統時就能充分運用運算資源，也便於隨時擴充。</a:t>
            </a:r>
          </a:p>
        </p:txBody>
      </p:sp>
      <p:sp>
        <p:nvSpPr>
          <p:cNvPr id="2" name="文字方塊 1"/>
          <p:cNvSpPr txBox="1"/>
          <p:nvPr/>
        </p:nvSpPr>
        <p:spPr>
          <a:xfrm>
            <a:off x="1811560" y="1125416"/>
            <a:ext cx="73831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Docker register           Linux Node              Windows Node          Windows Node</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7177209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採用</a:t>
            </a:r>
            <a:r>
              <a:rPr lang="zh-TW" altLang="en-US" b="1" dirty="0"/>
              <a:t> </a:t>
            </a:r>
            <a:r>
              <a:rPr lang="en-US" altLang="zh-TW" b="1" dirty="0" smtClean="0"/>
              <a:t>Windows</a:t>
            </a:r>
            <a:r>
              <a:rPr lang="zh-TW" altLang="en-US" b="1" dirty="0"/>
              <a:t> </a:t>
            </a:r>
            <a:r>
              <a:rPr lang="en-US" altLang="zh-TW" b="1" dirty="0" smtClean="0"/>
              <a:t>container,</a:t>
            </a:r>
            <a:r>
              <a:rPr lang="zh-TW" altLang="en-US" b="1" dirty="0"/>
              <a:t> </a:t>
            </a:r>
            <a:r>
              <a:rPr lang="zh-TW" altLang="en-US" b="1" dirty="0" smtClean="0"/>
              <a:t>簡化佈署的複雜度</a:t>
            </a:r>
            <a:r>
              <a:rPr lang="en-US" altLang="zh-TW" b="1" dirty="0" smtClean="0"/>
              <a:t/>
            </a:r>
            <a:br>
              <a:rPr lang="en-US" altLang="zh-TW" b="1" dirty="0" smtClean="0"/>
            </a:br>
            <a:r>
              <a:rPr lang="en-US" altLang="zh-TW" b="1" dirty="0"/>
              <a:t/>
            </a:r>
            <a:br>
              <a:rPr lang="en-US" altLang="zh-TW" b="1" dirty="0"/>
            </a:br>
            <a:endParaRPr lang="zh-TW" altLang="en-US" b="1" dirty="0"/>
          </a:p>
        </p:txBody>
      </p:sp>
      <p:sp>
        <p:nvSpPr>
          <p:cNvPr id="3" name="內容版面配置區 2"/>
          <p:cNvSpPr>
            <a:spLocks noGrp="1"/>
          </p:cNvSpPr>
          <p:nvPr>
            <p:ph idx="1"/>
          </p:nvPr>
        </p:nvSpPr>
        <p:spPr>
          <a:xfrm>
            <a:off x="1981200" y="1579361"/>
            <a:ext cx="7772400" cy="4774548"/>
          </a:xfrm>
        </p:spPr>
        <p:txBody>
          <a:bodyPr>
            <a:normAutofit/>
          </a:bodyPr>
          <a:lstStyle/>
          <a:p>
            <a:r>
              <a:rPr lang="en-US" altLang="zh-TW" sz="2400" b="1" dirty="0">
                <a:solidFill>
                  <a:srgbClr val="FFFF00"/>
                </a:solidFill>
              </a:rPr>
              <a:t>Windows Container </a:t>
            </a:r>
            <a:r>
              <a:rPr lang="zh-TW" altLang="en-US" sz="2400" b="1" dirty="0">
                <a:solidFill>
                  <a:srgbClr val="FFFF00"/>
                </a:solidFill>
              </a:rPr>
              <a:t>支援所有 </a:t>
            </a:r>
            <a:r>
              <a:rPr lang="en-US" altLang="zh-TW" sz="2400" b="1" dirty="0">
                <a:solidFill>
                  <a:srgbClr val="FFFF00"/>
                </a:solidFill>
              </a:rPr>
              <a:t>Windows Application</a:t>
            </a:r>
            <a:r>
              <a:rPr lang="en-US" altLang="zh-TW" sz="2400" dirty="0"/>
              <a:t>, </a:t>
            </a:r>
            <a:r>
              <a:rPr lang="zh-TW" altLang="en-US" sz="2400" dirty="0"/>
              <a:t>包含 </a:t>
            </a:r>
            <a:r>
              <a:rPr lang="en-US" altLang="zh-TW" sz="2400" dirty="0"/>
              <a:t>.NET Framework 3.5 </a:t>
            </a:r>
            <a:r>
              <a:rPr lang="zh-TW" altLang="en-US" sz="2400" dirty="0"/>
              <a:t>等等超過</a:t>
            </a:r>
            <a:r>
              <a:rPr lang="en-US" altLang="zh-TW" sz="2400" dirty="0"/>
              <a:t>10</a:t>
            </a:r>
            <a:r>
              <a:rPr lang="zh-TW" altLang="en-US" sz="2400" dirty="0"/>
              <a:t>年以上的 </a:t>
            </a:r>
            <a:r>
              <a:rPr lang="en-US" altLang="zh-TW" sz="2400" dirty="0"/>
              <a:t>Microsoft</a:t>
            </a:r>
            <a:r>
              <a:rPr lang="zh-TW" altLang="en-US" sz="2400" dirty="0"/>
              <a:t> 開發技術。</a:t>
            </a:r>
            <a:r>
              <a:rPr lang="en-US" altLang="zh-TW" sz="2400" dirty="0"/>
              <a:t/>
            </a:r>
            <a:br>
              <a:rPr lang="en-US" altLang="zh-TW" sz="2400" dirty="0"/>
            </a:br>
            <a:endParaRPr lang="en-US" altLang="zh-TW" sz="2400" dirty="0"/>
          </a:p>
          <a:p>
            <a:r>
              <a:rPr lang="zh-TW" altLang="en-US" sz="2400" b="1" dirty="0">
                <a:solidFill>
                  <a:srgbClr val="FFFF00"/>
                </a:solidFill>
              </a:rPr>
              <a:t>完全相容 </a:t>
            </a:r>
            <a:r>
              <a:rPr lang="en-US" altLang="zh-TW" sz="2400" b="1" dirty="0">
                <a:solidFill>
                  <a:srgbClr val="FFFF00"/>
                </a:solidFill>
              </a:rPr>
              <a:t>Docker API </a:t>
            </a:r>
            <a:r>
              <a:rPr lang="zh-TW" altLang="en-US" sz="2400" dirty="0"/>
              <a:t>的 </a:t>
            </a:r>
            <a:r>
              <a:rPr lang="en-US" altLang="zh-TW" sz="2400" dirty="0"/>
              <a:t>Windows</a:t>
            </a:r>
            <a:r>
              <a:rPr lang="zh-TW" altLang="en-US" sz="2400" dirty="0"/>
              <a:t> 版本 </a:t>
            </a:r>
            <a:r>
              <a:rPr lang="en-US" altLang="zh-TW" sz="2400" dirty="0"/>
              <a:t>Container</a:t>
            </a:r>
            <a:r>
              <a:rPr lang="zh-TW" altLang="en-US" sz="2400" dirty="0"/>
              <a:t> </a:t>
            </a:r>
            <a:r>
              <a:rPr lang="en-US" altLang="zh-TW" sz="2400" dirty="0"/>
              <a:t>Engine:</a:t>
            </a:r>
          </a:p>
          <a:p>
            <a:pPr lvl="1"/>
            <a:r>
              <a:rPr lang="zh-TW" altLang="en-US" sz="2000" dirty="0"/>
              <a:t>可以直接用既有的 </a:t>
            </a:r>
            <a:r>
              <a:rPr lang="en-US" altLang="zh-TW" sz="2000" dirty="0"/>
              <a:t>Docker Client </a:t>
            </a:r>
            <a:r>
              <a:rPr lang="zh-TW" altLang="en-US" sz="2000" dirty="0"/>
              <a:t>管理 </a:t>
            </a:r>
            <a:r>
              <a:rPr lang="en-US" altLang="zh-TW" sz="2000" dirty="0"/>
              <a:t>Windows</a:t>
            </a:r>
            <a:r>
              <a:rPr lang="zh-TW" altLang="en-US" sz="2000" dirty="0"/>
              <a:t> </a:t>
            </a:r>
            <a:r>
              <a:rPr lang="en-US" altLang="zh-TW" sz="2000" dirty="0"/>
              <a:t>Container</a:t>
            </a:r>
          </a:p>
          <a:p>
            <a:pPr lvl="1"/>
            <a:r>
              <a:rPr lang="zh-TW" altLang="en-US" sz="2000" dirty="0"/>
              <a:t>共用 </a:t>
            </a:r>
            <a:r>
              <a:rPr lang="en-US" altLang="zh-TW" sz="2000" dirty="0"/>
              <a:t>Docker Registry, </a:t>
            </a:r>
            <a:r>
              <a:rPr lang="zh-TW" altLang="en-US" sz="2000" dirty="0"/>
              <a:t>存放 </a:t>
            </a:r>
            <a:r>
              <a:rPr lang="en-US" altLang="zh-TW" sz="2000" dirty="0"/>
              <a:t>Container</a:t>
            </a:r>
            <a:r>
              <a:rPr lang="zh-TW" altLang="en-US" sz="2000" dirty="0"/>
              <a:t> </a:t>
            </a:r>
            <a:r>
              <a:rPr lang="en-US" altLang="zh-TW" sz="2000" dirty="0"/>
              <a:t>Image</a:t>
            </a:r>
          </a:p>
          <a:p>
            <a:pPr lvl="1"/>
            <a:r>
              <a:rPr lang="zh-TW" altLang="en-US" sz="2000" dirty="0"/>
              <a:t>共用 </a:t>
            </a:r>
            <a:r>
              <a:rPr lang="en-US" altLang="zh-TW" sz="2000" dirty="0"/>
              <a:t>Docker Swarm / </a:t>
            </a:r>
            <a:r>
              <a:rPr lang="en-US" altLang="zh-TW" sz="2000" dirty="0" err="1"/>
              <a:t>Mesos</a:t>
            </a:r>
            <a:r>
              <a:rPr lang="en-US" altLang="zh-TW" sz="2000" dirty="0"/>
              <a:t> </a:t>
            </a:r>
            <a:r>
              <a:rPr lang="zh-TW" altLang="en-US" sz="2000" dirty="0"/>
              <a:t>等 </a:t>
            </a:r>
            <a:r>
              <a:rPr lang="en-US" altLang="zh-TW" sz="2000" dirty="0"/>
              <a:t>Orchestration</a:t>
            </a:r>
            <a:r>
              <a:rPr lang="zh-TW" altLang="en-US" sz="2000" dirty="0"/>
              <a:t> </a:t>
            </a:r>
            <a:r>
              <a:rPr lang="en-US" altLang="zh-TW" sz="2000" dirty="0"/>
              <a:t>Tools</a:t>
            </a:r>
            <a:br>
              <a:rPr lang="en-US" altLang="zh-TW" sz="2000" dirty="0"/>
            </a:br>
            <a:endParaRPr lang="en-US" altLang="zh-TW" sz="2000" dirty="0"/>
          </a:p>
          <a:p>
            <a:r>
              <a:rPr lang="en-US" altLang="zh-TW" sz="2400" b="1" dirty="0">
                <a:solidFill>
                  <a:srgbClr val="FFFF00"/>
                </a:solidFill>
              </a:rPr>
              <a:t>Windows Container </a:t>
            </a:r>
            <a:r>
              <a:rPr lang="zh-TW" altLang="en-US" sz="2400" b="1" dirty="0">
                <a:solidFill>
                  <a:srgbClr val="FFFF00"/>
                </a:solidFill>
              </a:rPr>
              <a:t>支援進階的 </a:t>
            </a:r>
            <a:r>
              <a:rPr lang="en-US" altLang="zh-TW" sz="2400" b="1" dirty="0">
                <a:solidFill>
                  <a:srgbClr val="FFFF00"/>
                </a:solidFill>
              </a:rPr>
              <a:t>Hyper-V Container</a:t>
            </a:r>
            <a:r>
              <a:rPr lang="en-US" altLang="zh-TW" sz="2400" dirty="0"/>
              <a:t>, </a:t>
            </a:r>
            <a:r>
              <a:rPr lang="zh-TW" altLang="en-US" sz="2400" dirty="0"/>
              <a:t>對於敏感的服務可以提供更高層級的隔離等級</a:t>
            </a:r>
            <a:endParaRPr lang="en-US" altLang="zh-TW" sz="2400" dirty="0"/>
          </a:p>
          <a:p>
            <a:endParaRPr lang="en-US" altLang="zh-TW" sz="2400" dirty="0"/>
          </a:p>
        </p:txBody>
      </p:sp>
    </p:spTree>
    <p:extLst>
      <p:ext uri="{BB962C8B-B14F-4D97-AF65-F5344CB8AC3E}">
        <p14:creationId xmlns:p14="http://schemas.microsoft.com/office/powerpoint/2010/main" val="413788649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rotWithShape="1">
          <a:blip r:embed="rId3"/>
          <a:srcRect l="289" b="19157"/>
          <a:stretch/>
        </p:blipFill>
        <p:spPr>
          <a:xfrm>
            <a:off x="2004646" y="517523"/>
            <a:ext cx="8077200" cy="5742601"/>
          </a:xfrm>
          <a:prstGeom prst="rect">
            <a:avLst/>
          </a:prstGeom>
        </p:spPr>
      </p:pic>
      <p:sp>
        <p:nvSpPr>
          <p:cNvPr id="5" name="文字方塊 4"/>
          <p:cNvSpPr txBox="1"/>
          <p:nvPr/>
        </p:nvSpPr>
        <p:spPr>
          <a:xfrm>
            <a:off x="1652955" y="6435971"/>
            <a:ext cx="65457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4"/>
              </a:rPr>
              <a:t>https://channel9.msdn.com/Blogs/containers/Docker-Swarm-Part-2</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3916144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參考資源</a:t>
            </a:r>
            <a:r>
              <a:rPr lang="en-US" altLang="zh-TW" b="1" dirty="0" smtClean="0"/>
              <a:t>:</a:t>
            </a:r>
            <a:r>
              <a:rPr lang="zh-TW" altLang="en-US" b="1" dirty="0"/>
              <a:t> </a:t>
            </a:r>
            <a:r>
              <a:rPr lang="en-US" altLang="zh-TW" b="1" dirty="0" err="1" smtClean="0"/>
              <a:t>HYPER-v</a:t>
            </a:r>
            <a:r>
              <a:rPr lang="en-US" altLang="zh-TW" b="1" dirty="0" smtClean="0"/>
              <a:t> container</a:t>
            </a:r>
            <a:br>
              <a:rPr lang="en-US" altLang="zh-TW" b="1" dirty="0" smtClean="0"/>
            </a:br>
            <a:r>
              <a:rPr lang="en-US" altLang="zh-TW" b="1" dirty="0" smtClean="0"/>
              <a:t/>
            </a:r>
            <a:br>
              <a:rPr lang="en-US" altLang="zh-TW" b="1" dirty="0" smtClean="0"/>
            </a:br>
            <a:endParaRPr lang="zh-TW" altLang="en-US" b="1" dirty="0"/>
          </a:p>
        </p:txBody>
      </p:sp>
      <p:sp>
        <p:nvSpPr>
          <p:cNvPr id="3" name="內容版面配置區 2"/>
          <p:cNvSpPr>
            <a:spLocks noGrp="1"/>
          </p:cNvSpPr>
          <p:nvPr>
            <p:ph idx="1"/>
          </p:nvPr>
        </p:nvSpPr>
        <p:spPr/>
        <p:txBody>
          <a:bodyPr/>
          <a:lstStyle/>
          <a:p>
            <a:endParaRPr lang="zh-TW" altLang="en-US"/>
          </a:p>
        </p:txBody>
      </p:sp>
      <p:pic>
        <p:nvPicPr>
          <p:cNvPr id="4" name="Picture 2" descr="http://windowsitpro.com/site-files/windowsitpro.com/files/uploads/2015/08/container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1506272"/>
            <a:ext cx="8822171" cy="438903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679575" y="6105237"/>
            <a:ext cx="865140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4"/>
              </a:rPr>
              <a:t>http://windowsitpro.com/windows-server-2016/differences-between-windows-containers-and-hyper-v-containers-windows-server-201</a:t>
            </a:r>
            <a:endPar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37770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368194508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Question?</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66754759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372597655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NEXT Sessions:</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smtClean="0"/>
              <a:t>開發微服務的關鍵</a:t>
            </a:r>
            <a:endParaRPr lang="en-US" altLang="zh-TW" sz="2800" dirty="0" smtClean="0"/>
          </a:p>
          <a:p>
            <a:pPr marL="806958" lvl="1" indent="-514350">
              <a:buFont typeface="+mj-lt"/>
              <a:buAutoNum type="arabicPeriod"/>
            </a:pPr>
            <a:r>
              <a:rPr lang="en-US" altLang="zh-TW" sz="2600" dirty="0" smtClean="0"/>
              <a:t>Cross Services Communication:</a:t>
            </a:r>
            <a:r>
              <a:rPr lang="zh-TW" altLang="en-US" sz="2600" dirty="0" smtClean="0"/>
              <a:t> </a:t>
            </a:r>
            <a:r>
              <a:rPr lang="en-US" altLang="zh-TW" sz="2600" dirty="0" smtClean="0"/>
              <a:t>API! API! API!</a:t>
            </a:r>
          </a:p>
          <a:p>
            <a:pPr marL="806958" lvl="1" indent="-514350">
              <a:buFont typeface="+mj-lt"/>
              <a:buAutoNum type="arabicPeriod"/>
            </a:pPr>
            <a:r>
              <a:rPr lang="en-US" altLang="zh-TW" sz="2600" dirty="0" smtClean="0"/>
              <a:t>Cross Services</a:t>
            </a:r>
            <a:r>
              <a:rPr lang="zh-TW" altLang="en-US" sz="2600" dirty="0" smtClean="0"/>
              <a:t> </a:t>
            </a:r>
            <a:r>
              <a:rPr lang="en-US" altLang="zh-TW" sz="2600" dirty="0" smtClean="0"/>
              <a:t>Security: Token Based Security Control</a:t>
            </a:r>
          </a:p>
          <a:p>
            <a:pPr marL="806958" lvl="1" indent="-514350">
              <a:buFont typeface="+mj-lt"/>
              <a:buAutoNum type="arabicPeriod"/>
            </a:pPr>
            <a:r>
              <a:rPr lang="en-US" altLang="zh-TW" sz="2600" dirty="0" smtClean="0"/>
              <a:t>API Gateway</a:t>
            </a:r>
          </a:p>
          <a:p>
            <a:pPr marL="514350" indent="-514350">
              <a:buFont typeface="+mj-lt"/>
              <a:buAutoNum type="arabicPeriod"/>
            </a:pPr>
            <a:r>
              <a:rPr lang="en-US" altLang="zh-TW" sz="2800" dirty="0" smtClean="0"/>
              <a:t>DEV:</a:t>
            </a:r>
            <a:r>
              <a:rPr lang="zh-TW" altLang="en-US" sz="2800" dirty="0" smtClean="0"/>
              <a:t> </a:t>
            </a:r>
            <a:r>
              <a:rPr lang="en-US" altLang="zh-TW" sz="2800" dirty="0" smtClean="0"/>
              <a:t>API / SDK</a:t>
            </a:r>
            <a:r>
              <a:rPr lang="zh-TW" altLang="en-US" sz="2800" dirty="0" smtClean="0"/>
              <a:t> 實</a:t>
            </a:r>
            <a:r>
              <a:rPr lang="zh-TW" altLang="en-US" sz="2800" dirty="0"/>
              <a:t>作</a:t>
            </a:r>
            <a:endParaRPr lang="en-US" altLang="zh-TW" sz="2800" dirty="0" smtClean="0"/>
          </a:p>
          <a:p>
            <a:pPr marL="514350" indent="-514350">
              <a:buFont typeface="+mj-lt"/>
              <a:buAutoNum type="arabicPeriod"/>
            </a:pPr>
            <a:r>
              <a:rPr lang="en-US" altLang="zh-TW" sz="2800" dirty="0" smtClean="0"/>
              <a:t>DEV:</a:t>
            </a:r>
            <a:r>
              <a:rPr lang="zh-TW" altLang="en-US" sz="2800" dirty="0" smtClean="0"/>
              <a:t> </a:t>
            </a:r>
            <a:r>
              <a:rPr lang="en-US" altLang="zh-TW" sz="2800" dirty="0" smtClean="0"/>
              <a:t>Token</a:t>
            </a:r>
            <a:r>
              <a:rPr lang="zh-TW" altLang="en-US" sz="2800" dirty="0" smtClean="0"/>
              <a:t> 實作</a:t>
            </a:r>
            <a:endParaRPr lang="en-US" altLang="zh-TW" sz="2800" dirty="0" smtClean="0"/>
          </a:p>
          <a:p>
            <a:pPr marL="514350" indent="-514350">
              <a:buFont typeface="+mj-lt"/>
              <a:buAutoNum type="arabicPeriod"/>
            </a:pPr>
            <a:r>
              <a:rPr lang="en-US" altLang="zh-TW" sz="2800" dirty="0" smtClean="0"/>
              <a:t>OPS:</a:t>
            </a:r>
            <a:r>
              <a:rPr lang="zh-TW" altLang="en-US" sz="2800" dirty="0" smtClean="0"/>
              <a:t> </a:t>
            </a:r>
            <a:r>
              <a:rPr lang="en-US" altLang="zh-TW" sz="2800" dirty="0" smtClean="0"/>
              <a:t>Windows Container </a:t>
            </a:r>
            <a:r>
              <a:rPr lang="zh-TW" altLang="en-US" sz="2800" dirty="0" smtClean="0"/>
              <a:t>實作</a:t>
            </a:r>
            <a:endParaRPr lang="en-US" altLang="zh-TW" sz="2800" dirty="0" smtClean="0"/>
          </a:p>
          <a:p>
            <a:pPr marL="514350" indent="-514350">
              <a:buFont typeface="+mj-lt"/>
              <a:buAutoNum type="arabicPeriod"/>
            </a:pPr>
            <a:r>
              <a:rPr lang="en-US" altLang="zh-TW" sz="2800" dirty="0" smtClean="0"/>
              <a:t>POC (</a:t>
            </a:r>
            <a:r>
              <a:rPr lang="zh-TW" altLang="en-US" sz="2800" dirty="0" smtClean="0"/>
              <a:t>實作</a:t>
            </a:r>
            <a:r>
              <a:rPr lang="en-US" altLang="zh-TW" sz="2800" dirty="0" smtClean="0"/>
              <a:t>)</a:t>
            </a:r>
            <a:endParaRPr lang="zh-TW" altLang="en-US" sz="2800" dirty="0"/>
          </a:p>
        </p:txBody>
      </p:sp>
    </p:spTree>
    <p:extLst>
      <p:ext uri="{BB962C8B-B14F-4D97-AF65-F5344CB8AC3E}">
        <p14:creationId xmlns:p14="http://schemas.microsoft.com/office/powerpoint/2010/main" val="317330311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請準備</a:t>
            </a:r>
            <a:r>
              <a:rPr lang="en-US" altLang="zh-TW" dirty="0" smtClean="0"/>
              <a:t>:</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smtClean="0"/>
              <a:t>能開發 </a:t>
            </a:r>
            <a:r>
              <a:rPr lang="en-US" altLang="zh-TW" sz="2800" dirty="0" smtClean="0"/>
              <a:t>ASP.NET MVC  </a:t>
            </a:r>
            <a:r>
              <a:rPr lang="en-US" altLang="zh-TW" sz="2800" dirty="0" err="1" smtClean="0"/>
              <a:t>WebAPI</a:t>
            </a:r>
            <a:r>
              <a:rPr lang="en-US" altLang="zh-TW" sz="2800" dirty="0" smtClean="0"/>
              <a:t> </a:t>
            </a:r>
            <a:r>
              <a:rPr lang="zh-TW" altLang="en-US" sz="2800" dirty="0" smtClean="0"/>
              <a:t>環境 </a:t>
            </a:r>
            <a:r>
              <a:rPr lang="en-US" altLang="zh-TW" sz="2800" dirty="0" smtClean="0"/>
              <a:t>(Visual Studio</a:t>
            </a:r>
            <a:r>
              <a:rPr lang="zh-TW" altLang="en-US" sz="2800" dirty="0" smtClean="0"/>
              <a:t> 即可</a:t>
            </a:r>
            <a:r>
              <a:rPr lang="en-US" altLang="zh-TW" sz="2800" dirty="0" smtClean="0"/>
              <a:t>)</a:t>
            </a:r>
          </a:p>
          <a:p>
            <a:pPr marL="514350" indent="-514350">
              <a:buFont typeface="+mj-lt"/>
              <a:buAutoNum type="arabicPeriod"/>
            </a:pPr>
            <a:r>
              <a:rPr lang="zh-TW" altLang="en-US" sz="2800" dirty="0" smtClean="0"/>
              <a:t>執行</a:t>
            </a:r>
            <a:r>
              <a:rPr lang="zh-TW" altLang="en-US" sz="2800" dirty="0"/>
              <a:t> </a:t>
            </a:r>
            <a:r>
              <a:rPr lang="en-US" altLang="zh-TW" sz="2800" dirty="0" smtClean="0"/>
              <a:t>Windows</a:t>
            </a:r>
            <a:r>
              <a:rPr lang="zh-TW" altLang="en-US" sz="2800" dirty="0"/>
              <a:t> </a:t>
            </a:r>
            <a:r>
              <a:rPr lang="en-US" altLang="zh-TW" sz="2800" dirty="0" smtClean="0"/>
              <a:t>Container</a:t>
            </a:r>
            <a:r>
              <a:rPr lang="zh-TW" altLang="en-US" sz="2800" dirty="0" smtClean="0"/>
              <a:t> 的環境 </a:t>
            </a:r>
            <a:r>
              <a:rPr lang="en-US" altLang="zh-TW" sz="2800" dirty="0" smtClean="0"/>
              <a:t>(</a:t>
            </a:r>
            <a:r>
              <a:rPr lang="zh-TW" altLang="en-US" sz="2800" dirty="0" smtClean="0"/>
              <a:t>擇一</a:t>
            </a:r>
            <a:r>
              <a:rPr lang="en-US" altLang="zh-TW" sz="2800" dirty="0" smtClean="0"/>
              <a:t>)</a:t>
            </a:r>
          </a:p>
          <a:p>
            <a:pPr marL="806958" lvl="1" indent="-514350">
              <a:buFont typeface="+mj-lt"/>
              <a:buAutoNum type="arabicPeriod"/>
            </a:pPr>
            <a:r>
              <a:rPr lang="en-US" altLang="zh-TW" sz="2600" dirty="0" smtClean="0"/>
              <a:t>Windows Server 2016 (STD or DC Edition) + Containers</a:t>
            </a:r>
          </a:p>
          <a:p>
            <a:pPr marL="806958" lvl="1" indent="-514350">
              <a:buFont typeface="+mj-lt"/>
              <a:buAutoNum type="arabicPeriod"/>
            </a:pPr>
            <a:r>
              <a:rPr lang="en-US" altLang="zh-TW" sz="2600" dirty="0" smtClean="0"/>
              <a:t>Windows 10 Pro or Ent Edition + Containers</a:t>
            </a:r>
          </a:p>
          <a:p>
            <a:pPr marL="514350" indent="-514350">
              <a:buFont typeface="+mj-lt"/>
              <a:buAutoNum type="arabicPeriod"/>
            </a:pPr>
            <a:r>
              <a:rPr lang="en-US" altLang="zh-TW" sz="2800" dirty="0" smtClean="0"/>
              <a:t>Homework: WEB</a:t>
            </a:r>
            <a:r>
              <a:rPr lang="zh-TW" altLang="en-US" sz="2800" dirty="0" smtClean="0"/>
              <a:t> </a:t>
            </a:r>
            <a:r>
              <a:rPr lang="en-US" altLang="zh-TW" sz="2800" dirty="0" smtClean="0"/>
              <a:t>+</a:t>
            </a:r>
            <a:r>
              <a:rPr lang="zh-TW" altLang="en-US" sz="2800" dirty="0" smtClean="0"/>
              <a:t> </a:t>
            </a:r>
            <a:r>
              <a:rPr lang="en-US" altLang="zh-TW" sz="2800" dirty="0" smtClean="0"/>
              <a:t>WEBAPI, </a:t>
            </a:r>
            <a:r>
              <a:rPr lang="zh-TW" altLang="en-US" sz="2800" dirty="0" smtClean="0"/>
              <a:t>用容器來佈署。</a:t>
            </a:r>
            <a:endParaRPr lang="en-US" altLang="zh-TW" sz="2600" dirty="0"/>
          </a:p>
        </p:txBody>
      </p:sp>
    </p:spTree>
    <p:extLst>
      <p:ext uri="{BB962C8B-B14F-4D97-AF65-F5344CB8AC3E}">
        <p14:creationId xmlns:p14="http://schemas.microsoft.com/office/powerpoint/2010/main" val="226498618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6609099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05277982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謝謝大家 </a:t>
            </a:r>
            <a:r>
              <a:rPr lang="en-US" altLang="zh-TW" dirty="0" smtClean="0">
                <a:sym typeface="Wingdings" panose="05000000000000000000" pitchFamily="2" charset="2"/>
              </a:rPr>
              <a:t></a:t>
            </a:r>
            <a:endParaRPr lang="zh-TW" altLang="en-US" dirty="0"/>
          </a:p>
        </p:txBody>
      </p:sp>
      <p:sp>
        <p:nvSpPr>
          <p:cNvPr id="5" name="副標題 4"/>
          <p:cNvSpPr>
            <a:spLocks noGrp="1"/>
          </p:cNvSpPr>
          <p:nvPr>
            <p:ph type="subTitle" idx="1"/>
          </p:nvPr>
        </p:nvSpPr>
        <p:spPr/>
        <p:txBody>
          <a:bodyPr>
            <a:normAutofit fontScale="85000" lnSpcReduction="20000"/>
          </a:bodyPr>
          <a:lstStyle/>
          <a:p>
            <a:r>
              <a:rPr lang="zh-TW" altLang="en-US" dirty="0" smtClean="0"/>
              <a:t>請支持 安德魯的部落格 </a:t>
            </a:r>
            <a:r>
              <a:rPr lang="en-US" altLang="zh-TW" dirty="0" smtClean="0"/>
              <a:t>~</a:t>
            </a:r>
          </a:p>
          <a:p>
            <a:r>
              <a:rPr lang="en-US" altLang="zh-TW" dirty="0">
                <a:hlinkClick r:id="rId3"/>
              </a:rPr>
              <a:t>https://</a:t>
            </a:r>
            <a:r>
              <a:rPr lang="en-US" altLang="zh-TW" dirty="0" smtClean="0">
                <a:hlinkClick r:id="rId3"/>
              </a:rPr>
              <a:t>www.facebook.com/andrew.blog.0928</a:t>
            </a:r>
            <a:endParaRPr lang="en-US" altLang="zh-TW" dirty="0" smtClean="0"/>
          </a:p>
          <a:p>
            <a:r>
              <a:rPr lang="en-US" altLang="zh-TW" dirty="0" smtClean="0">
                <a:hlinkClick r:id="rId4"/>
              </a:rPr>
              <a:t>http://columns.chicken-house.net/</a:t>
            </a:r>
            <a:endParaRPr lang="en-US" altLang="zh-TW" dirty="0" smtClean="0"/>
          </a:p>
          <a:p>
            <a:endParaRPr lang="en-US" altLang="zh-TW" dirty="0" smtClean="0"/>
          </a:p>
          <a:p>
            <a:endParaRPr lang="zh-TW" altLang="en-US" dirty="0"/>
          </a:p>
        </p:txBody>
      </p:sp>
      <p:pic>
        <p:nvPicPr>
          <p:cNvPr id="1026" name="Picture 2" descr="https://scontent-tpe1-1.xx.fbcdn.net/t31.0-8/12486053_133625380346082_6599681590336715085_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3575" y="2302928"/>
            <a:ext cx="3959225" cy="19301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tpe1-1.xx.fbcdn.net/v/t1.0-1/c3.0.200.200/p200x200/12494803_133612290347391_178600785133335805_n.jpg?oh=e94b2e70ab63667b3bc052fe9230ceb6&amp;oe=58CC5A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4251" y="2641120"/>
            <a:ext cx="1356703" cy="135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78790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Fast Deployment</a:t>
            </a:r>
            <a:endParaRPr lang="zh-TW" altLang="en-US" dirty="0"/>
          </a:p>
        </p:txBody>
      </p:sp>
      <p:sp>
        <p:nvSpPr>
          <p:cNvPr id="3" name="副標題 2"/>
          <p:cNvSpPr>
            <a:spLocks noGrp="1"/>
          </p:cNvSpPr>
          <p:nvPr>
            <p:ph type="subTitle" idx="1"/>
          </p:nvPr>
        </p:nvSpPr>
        <p:spPr/>
        <p:txBody>
          <a:bodyPr/>
          <a:lstStyle/>
          <a:p>
            <a:r>
              <a:rPr lang="en-US" altLang="zh-TW" dirty="0" smtClean="0"/>
              <a:t>Azure service fabric</a:t>
            </a:r>
            <a:endParaRPr lang="zh-TW" altLang="en-US" dirty="0"/>
          </a:p>
        </p:txBody>
      </p:sp>
    </p:spTree>
    <p:extLst>
      <p:ext uri="{BB962C8B-B14F-4D97-AF65-F5344CB8AC3E}">
        <p14:creationId xmlns:p14="http://schemas.microsoft.com/office/powerpoint/2010/main" val="324718484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a:t>What Is Azure Service Fabric?</a:t>
            </a:r>
          </a:p>
        </p:txBody>
      </p:sp>
    </p:spTree>
    <p:extLst>
      <p:ext uri="{BB962C8B-B14F-4D97-AF65-F5344CB8AC3E}">
        <p14:creationId xmlns:p14="http://schemas.microsoft.com/office/powerpoint/2010/main" val="455127755"/>
      </p:ext>
    </p:extLst>
  </p:cSld>
  <p:clrMapOvr>
    <a:masterClrMapping/>
  </p:clrMapOvr>
  <p:transition>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Azure Service Fabric</a:t>
            </a:r>
            <a:br>
              <a:rPr lang="en-US" dirty="0"/>
            </a:br>
            <a:r>
              <a:rPr lang="en-US" sz="2745" dirty="0"/>
              <a:t>A platform for reliable, </a:t>
            </a:r>
            <a:r>
              <a:rPr lang="en-US" sz="2745" dirty="0" err="1"/>
              <a:t>hyperscale</a:t>
            </a:r>
            <a:r>
              <a:rPr lang="en-US" sz="2745" dirty="0"/>
              <a:t>, </a:t>
            </a:r>
            <a:r>
              <a:rPr lang="en-US" sz="2745" dirty="0" err="1"/>
              <a:t>microservice</a:t>
            </a:r>
            <a:r>
              <a:rPr lang="en-US" sz="2745" dirty="0"/>
              <a:t>-based applications</a:t>
            </a:r>
          </a:p>
        </p:txBody>
      </p:sp>
      <p:sp>
        <p:nvSpPr>
          <p:cNvPr id="356" name="Right Arrow 355"/>
          <p:cNvSpPr/>
          <p:nvPr/>
        </p:nvSpPr>
        <p:spPr>
          <a:xfrm rot="5400000">
            <a:off x="1515774" y="3380874"/>
            <a:ext cx="655388" cy="747072"/>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7" name="Right Arrow 356"/>
          <p:cNvSpPr/>
          <p:nvPr/>
        </p:nvSpPr>
        <p:spPr>
          <a:xfrm rot="5400000">
            <a:off x="5571668" y="3357011"/>
            <a:ext cx="692586" cy="79057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8" name="Right Arrow 357"/>
          <p:cNvSpPr/>
          <p:nvPr/>
        </p:nvSpPr>
        <p:spPr>
          <a:xfrm rot="5400000">
            <a:off x="9886612" y="3377910"/>
            <a:ext cx="654670" cy="728256"/>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5" name="Hexagon 654"/>
          <p:cNvSpPr/>
          <p:nvPr/>
        </p:nvSpPr>
        <p:spPr>
          <a:xfrm>
            <a:off x="523385"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6" name="Hexagon 655"/>
          <p:cNvSpPr/>
          <p:nvPr/>
        </p:nvSpPr>
        <p:spPr>
          <a:xfrm>
            <a:off x="973382"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7" name="Hexagon 656"/>
          <p:cNvSpPr/>
          <p:nvPr/>
        </p:nvSpPr>
        <p:spPr>
          <a:xfrm>
            <a:off x="1425816"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8" name="Hexagon 657"/>
          <p:cNvSpPr/>
          <p:nvPr/>
        </p:nvSpPr>
        <p:spPr>
          <a:xfrm>
            <a:off x="1875812"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9" name="Hexagon 658"/>
          <p:cNvSpPr/>
          <p:nvPr/>
        </p:nvSpPr>
        <p:spPr>
          <a:xfrm>
            <a:off x="2329409"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0" name="Hexagon 659"/>
          <p:cNvSpPr/>
          <p:nvPr/>
        </p:nvSpPr>
        <p:spPr>
          <a:xfrm>
            <a:off x="2775806"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1" name="Hexagon 660"/>
          <p:cNvSpPr/>
          <p:nvPr/>
        </p:nvSpPr>
        <p:spPr>
          <a:xfrm>
            <a:off x="3224640"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2" name="Hexagon 661"/>
          <p:cNvSpPr/>
          <p:nvPr/>
        </p:nvSpPr>
        <p:spPr>
          <a:xfrm>
            <a:off x="3683448"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3" name="Hexagon 662"/>
          <p:cNvSpPr/>
          <p:nvPr/>
        </p:nvSpPr>
        <p:spPr>
          <a:xfrm>
            <a:off x="4136226"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4" name="Hexagon 663"/>
          <p:cNvSpPr/>
          <p:nvPr/>
        </p:nvSpPr>
        <p:spPr>
          <a:xfrm>
            <a:off x="4586223"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5" name="Hexagon 664"/>
          <p:cNvSpPr/>
          <p:nvPr/>
        </p:nvSpPr>
        <p:spPr>
          <a:xfrm>
            <a:off x="5038657"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6" name="Hexagon 665"/>
          <p:cNvSpPr/>
          <p:nvPr/>
        </p:nvSpPr>
        <p:spPr>
          <a:xfrm>
            <a:off x="5488653"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7" name="Hexagon 666"/>
          <p:cNvSpPr/>
          <p:nvPr/>
        </p:nvSpPr>
        <p:spPr>
          <a:xfrm>
            <a:off x="5938650"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8" name="Hexagon 667"/>
          <p:cNvSpPr/>
          <p:nvPr/>
        </p:nvSpPr>
        <p:spPr>
          <a:xfrm>
            <a:off x="6391484"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9" name="Hexagon 668"/>
          <p:cNvSpPr/>
          <p:nvPr/>
        </p:nvSpPr>
        <p:spPr>
          <a:xfrm>
            <a:off x="6843918"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0" name="Hexagon 669"/>
          <p:cNvSpPr/>
          <p:nvPr/>
        </p:nvSpPr>
        <p:spPr>
          <a:xfrm>
            <a:off x="7293914"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1" name="Hexagon 670"/>
          <p:cNvSpPr/>
          <p:nvPr/>
        </p:nvSpPr>
        <p:spPr>
          <a:xfrm>
            <a:off x="7749085"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2" name="Hexagon 671"/>
          <p:cNvSpPr/>
          <p:nvPr/>
        </p:nvSpPr>
        <p:spPr>
          <a:xfrm>
            <a:off x="8199544"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3" name="Hexagon 672"/>
          <p:cNvSpPr/>
          <p:nvPr/>
        </p:nvSpPr>
        <p:spPr>
          <a:xfrm>
            <a:off x="8644016"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4" name="Hexagon 673"/>
          <p:cNvSpPr/>
          <p:nvPr/>
        </p:nvSpPr>
        <p:spPr>
          <a:xfrm>
            <a:off x="9094012"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5" name="Hexagon 674"/>
          <p:cNvSpPr/>
          <p:nvPr/>
        </p:nvSpPr>
        <p:spPr>
          <a:xfrm>
            <a:off x="9545321"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6" name="Hexagon 675"/>
          <p:cNvSpPr/>
          <p:nvPr/>
        </p:nvSpPr>
        <p:spPr>
          <a:xfrm>
            <a:off x="9998155"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7" name="Hexagon 676"/>
          <p:cNvSpPr/>
          <p:nvPr/>
        </p:nvSpPr>
        <p:spPr>
          <a:xfrm>
            <a:off x="10446988"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8" name="Hexagon 677"/>
          <p:cNvSpPr/>
          <p:nvPr/>
        </p:nvSpPr>
        <p:spPr>
          <a:xfrm>
            <a:off x="10899822"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9" name="Rectangle 678"/>
          <p:cNvSpPr/>
          <p:nvPr/>
        </p:nvSpPr>
        <p:spPr>
          <a:xfrm>
            <a:off x="507142" y="2491737"/>
            <a:ext cx="10884543" cy="1024642"/>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80" name="TextBox 679"/>
          <p:cNvSpPr txBox="1"/>
          <p:nvPr/>
        </p:nvSpPr>
        <p:spPr>
          <a:xfrm>
            <a:off x="4976591" y="2486212"/>
            <a:ext cx="2271728" cy="512935"/>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dirty="0">
                <a:ln>
                  <a:noFill/>
                </a:ln>
                <a:solidFill>
                  <a:srgbClr val="FFFFFF"/>
                </a:solidFill>
                <a:effectLst/>
                <a:uLnTx/>
                <a:uFillTx/>
                <a:latin typeface="Segoe UI Light"/>
                <a:ea typeface="+mn-ea"/>
                <a:cs typeface="+mn-cs"/>
              </a:rPr>
              <a:t>Service Fabric</a:t>
            </a:r>
          </a:p>
        </p:txBody>
      </p:sp>
      <p:sp>
        <p:nvSpPr>
          <p:cNvPr id="689" name="TextBox 688"/>
          <p:cNvSpPr txBox="1"/>
          <p:nvPr/>
        </p:nvSpPr>
        <p:spPr>
          <a:xfrm>
            <a:off x="589548" y="2606886"/>
            <a:ext cx="1204105"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High Availability</a:t>
            </a:r>
          </a:p>
        </p:txBody>
      </p:sp>
      <p:sp>
        <p:nvSpPr>
          <p:cNvPr id="690" name="TextBox 689"/>
          <p:cNvSpPr txBox="1"/>
          <p:nvPr/>
        </p:nvSpPr>
        <p:spPr>
          <a:xfrm>
            <a:off x="2013980" y="3206656"/>
            <a:ext cx="1160098"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Hyper-Scale</a:t>
            </a:r>
          </a:p>
        </p:txBody>
      </p:sp>
      <p:sp>
        <p:nvSpPr>
          <p:cNvPr id="691" name="TextBox 690"/>
          <p:cNvSpPr txBox="1"/>
          <p:nvPr/>
        </p:nvSpPr>
        <p:spPr>
          <a:xfrm>
            <a:off x="1966165" y="2642553"/>
            <a:ext cx="1376294"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Hybrid Operations</a:t>
            </a:r>
          </a:p>
        </p:txBody>
      </p:sp>
      <p:sp>
        <p:nvSpPr>
          <p:cNvPr id="692" name="TextBox 691"/>
          <p:cNvSpPr txBox="1"/>
          <p:nvPr/>
        </p:nvSpPr>
        <p:spPr>
          <a:xfrm>
            <a:off x="2515531" y="2948643"/>
            <a:ext cx="1053656"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High Density</a:t>
            </a:r>
          </a:p>
        </p:txBody>
      </p:sp>
      <p:grpSp>
        <p:nvGrpSpPr>
          <p:cNvPr id="5" name="Group 4"/>
          <p:cNvGrpSpPr/>
          <p:nvPr/>
        </p:nvGrpSpPr>
        <p:grpSpPr>
          <a:xfrm>
            <a:off x="524029" y="1813946"/>
            <a:ext cx="10867656" cy="642028"/>
            <a:chOff x="534536" y="1849823"/>
            <a:chExt cx="11085575" cy="654902"/>
          </a:xfrm>
        </p:grpSpPr>
        <p:sp>
          <p:nvSpPr>
            <p:cNvPr id="370" name="Hexagon 369"/>
            <p:cNvSpPr/>
            <p:nvPr/>
          </p:nvSpPr>
          <p:spPr>
            <a:xfrm>
              <a:off x="534536"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1" name="Hexagon 370"/>
            <p:cNvSpPr/>
            <p:nvPr/>
          </p:nvSpPr>
          <p:spPr>
            <a:xfrm>
              <a:off x="765473"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2" name="Hexagon 371"/>
            <p:cNvSpPr/>
            <p:nvPr/>
          </p:nvSpPr>
          <p:spPr>
            <a:xfrm>
              <a:off x="534536"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3" name="Hexagon 372"/>
            <p:cNvSpPr/>
            <p:nvPr/>
          </p:nvSpPr>
          <p:spPr>
            <a:xfrm>
              <a:off x="765473"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74" name="Straight Connector 373"/>
            <p:cNvCxnSpPr/>
            <p:nvPr/>
          </p:nvCxnSpPr>
          <p:spPr>
            <a:xfrm>
              <a:off x="671993" y="2243771"/>
              <a:ext cx="230937" cy="135637"/>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671993" y="1972496"/>
              <a:ext cx="230937" cy="135637"/>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899173" y="2102313"/>
              <a:ext cx="230937" cy="135637"/>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899173" y="2243771"/>
              <a:ext cx="230937" cy="135637"/>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899174" y="2113954"/>
              <a:ext cx="33" cy="268599"/>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668270" y="2108133"/>
              <a:ext cx="230903" cy="129817"/>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899173" y="1966675"/>
              <a:ext cx="230937" cy="147278"/>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671976" y="1997116"/>
              <a:ext cx="33" cy="268599"/>
            </a:xfrm>
            <a:prstGeom prst="line">
              <a:avLst/>
            </a:prstGeom>
            <a:noFill/>
            <a:ln w="6350" cap="flat" cmpd="sng" algn="ctr">
              <a:solidFill>
                <a:srgbClr val="5B9BD5"/>
              </a:solidFill>
              <a:prstDash val="solid"/>
              <a:miter lim="800000"/>
            </a:ln>
            <a:effectLst/>
          </p:spPr>
        </p:cxnSp>
        <p:sp>
          <p:nvSpPr>
            <p:cNvPr id="382" name="Hexagon 381"/>
            <p:cNvSpPr/>
            <p:nvPr/>
          </p:nvSpPr>
          <p:spPr>
            <a:xfrm>
              <a:off x="993556"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3" name="Hexagon 382"/>
            <p:cNvSpPr/>
            <p:nvPr/>
          </p:nvSpPr>
          <p:spPr>
            <a:xfrm>
              <a:off x="1224493"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4" name="Hexagon 383"/>
            <p:cNvSpPr/>
            <p:nvPr/>
          </p:nvSpPr>
          <p:spPr>
            <a:xfrm>
              <a:off x="993556"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5" name="Hexagon 384"/>
            <p:cNvSpPr/>
            <p:nvPr/>
          </p:nvSpPr>
          <p:spPr>
            <a:xfrm>
              <a:off x="1224493"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86" name="Straight Connector 385"/>
            <p:cNvCxnSpPr/>
            <p:nvPr/>
          </p:nvCxnSpPr>
          <p:spPr>
            <a:xfrm>
              <a:off x="1131013" y="2243771"/>
              <a:ext cx="230937" cy="135637"/>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131013" y="1977045"/>
              <a:ext cx="230937" cy="13563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358193" y="2102313"/>
              <a:ext cx="230937" cy="135637"/>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358193" y="2243771"/>
              <a:ext cx="230937" cy="135637"/>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358194" y="2113954"/>
              <a:ext cx="33" cy="268599"/>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127290" y="2108133"/>
              <a:ext cx="230903" cy="129817"/>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358193" y="1966675"/>
              <a:ext cx="230937" cy="147278"/>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130996" y="1997116"/>
              <a:ext cx="33" cy="268599"/>
            </a:xfrm>
            <a:prstGeom prst="line">
              <a:avLst/>
            </a:prstGeom>
            <a:noFill/>
            <a:ln w="6350" cap="flat" cmpd="sng" algn="ctr">
              <a:solidFill>
                <a:srgbClr val="5B9BD5"/>
              </a:solidFill>
              <a:prstDash val="solid"/>
              <a:miter lim="800000"/>
            </a:ln>
            <a:effectLst/>
          </p:spPr>
        </p:cxnSp>
        <p:sp>
          <p:nvSpPr>
            <p:cNvPr id="394" name="Hexagon 393"/>
            <p:cNvSpPr/>
            <p:nvPr/>
          </p:nvSpPr>
          <p:spPr>
            <a:xfrm>
              <a:off x="1455062"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5" name="Hexagon 394"/>
            <p:cNvSpPr/>
            <p:nvPr/>
          </p:nvSpPr>
          <p:spPr>
            <a:xfrm>
              <a:off x="1685999"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6" name="Hexagon 395"/>
            <p:cNvSpPr/>
            <p:nvPr/>
          </p:nvSpPr>
          <p:spPr>
            <a:xfrm>
              <a:off x="1455062"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7" name="Hexagon 396"/>
            <p:cNvSpPr/>
            <p:nvPr/>
          </p:nvSpPr>
          <p:spPr>
            <a:xfrm>
              <a:off x="1685999"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98" name="Straight Connector 397"/>
            <p:cNvCxnSpPr/>
            <p:nvPr/>
          </p:nvCxnSpPr>
          <p:spPr>
            <a:xfrm>
              <a:off x="1592519" y="2243771"/>
              <a:ext cx="230937" cy="135637"/>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592519" y="1972496"/>
              <a:ext cx="230937" cy="13563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819699" y="2102313"/>
              <a:ext cx="230937" cy="135637"/>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819699" y="2243771"/>
              <a:ext cx="230937" cy="135637"/>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819700" y="2113954"/>
              <a:ext cx="33" cy="26859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588796" y="2108133"/>
              <a:ext cx="230903" cy="129817"/>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819699" y="1966675"/>
              <a:ext cx="230937" cy="147278"/>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592502" y="2001665"/>
              <a:ext cx="33" cy="268599"/>
            </a:xfrm>
            <a:prstGeom prst="line">
              <a:avLst/>
            </a:prstGeom>
            <a:noFill/>
            <a:ln w="6350" cap="flat" cmpd="sng" algn="ctr">
              <a:solidFill>
                <a:srgbClr val="5B9BD5"/>
              </a:solidFill>
              <a:prstDash val="solid"/>
              <a:miter lim="800000"/>
            </a:ln>
            <a:effectLst/>
          </p:spPr>
        </p:cxnSp>
        <p:sp>
          <p:nvSpPr>
            <p:cNvPr id="406" name="Hexagon 405"/>
            <p:cNvSpPr/>
            <p:nvPr/>
          </p:nvSpPr>
          <p:spPr>
            <a:xfrm>
              <a:off x="1914082"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7" name="Hexagon 406"/>
            <p:cNvSpPr/>
            <p:nvPr/>
          </p:nvSpPr>
          <p:spPr>
            <a:xfrm>
              <a:off x="2145019"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8" name="Hexagon 407"/>
            <p:cNvSpPr/>
            <p:nvPr/>
          </p:nvSpPr>
          <p:spPr>
            <a:xfrm>
              <a:off x="1914082"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9" name="Hexagon 408"/>
            <p:cNvSpPr/>
            <p:nvPr/>
          </p:nvSpPr>
          <p:spPr>
            <a:xfrm>
              <a:off x="2145019"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10" name="Straight Connector 409"/>
            <p:cNvCxnSpPr/>
            <p:nvPr/>
          </p:nvCxnSpPr>
          <p:spPr>
            <a:xfrm>
              <a:off x="2051539" y="2243771"/>
              <a:ext cx="230937" cy="135637"/>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051539" y="1972496"/>
              <a:ext cx="230937" cy="13563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278719" y="2102313"/>
              <a:ext cx="230937" cy="135637"/>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278719" y="2243771"/>
              <a:ext cx="230937" cy="135637"/>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2278720" y="2109405"/>
              <a:ext cx="33" cy="26859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047816" y="2108133"/>
              <a:ext cx="230903" cy="129817"/>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278719" y="1966675"/>
              <a:ext cx="230937" cy="147278"/>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051522" y="2001665"/>
              <a:ext cx="33" cy="268599"/>
            </a:xfrm>
            <a:prstGeom prst="line">
              <a:avLst/>
            </a:prstGeom>
            <a:noFill/>
            <a:ln w="6350" cap="flat" cmpd="sng" algn="ctr">
              <a:solidFill>
                <a:srgbClr val="5B9BD5"/>
              </a:solidFill>
              <a:prstDash val="solid"/>
              <a:miter lim="800000"/>
            </a:ln>
            <a:effectLst/>
          </p:spPr>
        </p:cxnSp>
        <p:sp>
          <p:nvSpPr>
            <p:cNvPr id="418" name="Hexagon 417"/>
            <p:cNvSpPr/>
            <p:nvPr/>
          </p:nvSpPr>
          <p:spPr>
            <a:xfrm>
              <a:off x="2373102"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9" name="Hexagon 418"/>
            <p:cNvSpPr/>
            <p:nvPr/>
          </p:nvSpPr>
          <p:spPr>
            <a:xfrm>
              <a:off x="2600367"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0" name="Hexagon 419"/>
            <p:cNvSpPr/>
            <p:nvPr/>
          </p:nvSpPr>
          <p:spPr>
            <a:xfrm>
              <a:off x="2373102"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1" name="Hexagon 420"/>
            <p:cNvSpPr/>
            <p:nvPr/>
          </p:nvSpPr>
          <p:spPr>
            <a:xfrm>
              <a:off x="2600367"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22" name="Straight Connector 421"/>
            <p:cNvCxnSpPr/>
            <p:nvPr/>
          </p:nvCxnSpPr>
          <p:spPr>
            <a:xfrm>
              <a:off x="2506887" y="2243771"/>
              <a:ext cx="230937" cy="135637"/>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506887" y="1972496"/>
              <a:ext cx="230937" cy="13563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734067" y="2102313"/>
              <a:ext cx="230937" cy="135637"/>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734067" y="2243771"/>
              <a:ext cx="230937" cy="135637"/>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a:off x="2734068" y="2113954"/>
              <a:ext cx="33" cy="268599"/>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503164" y="2108133"/>
              <a:ext cx="230903" cy="129817"/>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734067" y="1966675"/>
              <a:ext cx="230937" cy="147278"/>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510542" y="1997116"/>
              <a:ext cx="33" cy="268599"/>
            </a:xfrm>
            <a:prstGeom prst="line">
              <a:avLst/>
            </a:prstGeom>
            <a:noFill/>
            <a:ln w="6350" cap="flat" cmpd="sng" algn="ctr">
              <a:solidFill>
                <a:srgbClr val="5B9BD5"/>
              </a:solidFill>
              <a:prstDash val="solid"/>
              <a:miter lim="800000"/>
            </a:ln>
            <a:effectLst/>
          </p:spPr>
        </p:cxnSp>
        <p:sp>
          <p:nvSpPr>
            <p:cNvPr id="430" name="Hexagon 429"/>
            <p:cNvSpPr/>
            <p:nvPr/>
          </p:nvSpPr>
          <p:spPr>
            <a:xfrm>
              <a:off x="2828450"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1" name="Hexagon 430"/>
            <p:cNvSpPr/>
            <p:nvPr/>
          </p:nvSpPr>
          <p:spPr>
            <a:xfrm>
              <a:off x="3059387"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2" name="Hexagon 431"/>
            <p:cNvSpPr/>
            <p:nvPr/>
          </p:nvSpPr>
          <p:spPr>
            <a:xfrm>
              <a:off x="2828450"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3" name="Hexagon 432"/>
            <p:cNvSpPr/>
            <p:nvPr/>
          </p:nvSpPr>
          <p:spPr>
            <a:xfrm>
              <a:off x="3059387"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34" name="Straight Connector 433"/>
            <p:cNvCxnSpPr/>
            <p:nvPr/>
          </p:nvCxnSpPr>
          <p:spPr>
            <a:xfrm>
              <a:off x="2965907" y="2243771"/>
              <a:ext cx="230937" cy="135637"/>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2965907" y="1972496"/>
              <a:ext cx="230937" cy="13563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193087" y="2102313"/>
              <a:ext cx="230937" cy="135637"/>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193087" y="2243771"/>
              <a:ext cx="230937" cy="135637"/>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3193088" y="2113954"/>
              <a:ext cx="33" cy="268599"/>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2962184" y="2108133"/>
              <a:ext cx="230903" cy="129817"/>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193087" y="1966675"/>
              <a:ext cx="230937" cy="147278"/>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2965890" y="1997116"/>
              <a:ext cx="33" cy="268599"/>
            </a:xfrm>
            <a:prstGeom prst="line">
              <a:avLst/>
            </a:prstGeom>
            <a:noFill/>
            <a:ln w="6350" cap="flat" cmpd="sng" algn="ctr">
              <a:solidFill>
                <a:srgbClr val="5B9BD5"/>
              </a:solidFill>
              <a:prstDash val="solid"/>
              <a:miter lim="800000"/>
            </a:ln>
            <a:effectLst/>
          </p:spPr>
        </p:cxnSp>
        <p:sp>
          <p:nvSpPr>
            <p:cNvPr id="442" name="Hexagon 441"/>
            <p:cNvSpPr/>
            <p:nvPr/>
          </p:nvSpPr>
          <p:spPr>
            <a:xfrm>
              <a:off x="3289956"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3" name="Hexagon 442"/>
            <p:cNvSpPr/>
            <p:nvPr/>
          </p:nvSpPr>
          <p:spPr>
            <a:xfrm>
              <a:off x="3520893"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4" name="Hexagon 443"/>
            <p:cNvSpPr/>
            <p:nvPr/>
          </p:nvSpPr>
          <p:spPr>
            <a:xfrm>
              <a:off x="3289956"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5" name="Hexagon 444"/>
            <p:cNvSpPr/>
            <p:nvPr/>
          </p:nvSpPr>
          <p:spPr>
            <a:xfrm>
              <a:off x="3520893"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46" name="Straight Connector 445"/>
            <p:cNvCxnSpPr/>
            <p:nvPr/>
          </p:nvCxnSpPr>
          <p:spPr>
            <a:xfrm>
              <a:off x="3427413" y="2243771"/>
              <a:ext cx="230937" cy="135637"/>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427413" y="1972496"/>
              <a:ext cx="230937" cy="13563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654593" y="2102313"/>
              <a:ext cx="230937" cy="135637"/>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654593" y="2243771"/>
              <a:ext cx="230937" cy="135637"/>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654594" y="2113954"/>
              <a:ext cx="33" cy="268599"/>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423690" y="2108133"/>
              <a:ext cx="230903" cy="129817"/>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654593" y="1966675"/>
              <a:ext cx="230937" cy="147278"/>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427396" y="1997116"/>
              <a:ext cx="33" cy="268599"/>
            </a:xfrm>
            <a:prstGeom prst="line">
              <a:avLst/>
            </a:prstGeom>
            <a:noFill/>
            <a:ln w="6350" cap="flat" cmpd="sng" algn="ctr">
              <a:solidFill>
                <a:srgbClr val="5B9BD5"/>
              </a:solidFill>
              <a:prstDash val="solid"/>
              <a:miter lim="800000"/>
            </a:ln>
            <a:effectLst/>
          </p:spPr>
        </p:cxnSp>
        <p:sp>
          <p:nvSpPr>
            <p:cNvPr id="454" name="Hexagon 453"/>
            <p:cNvSpPr/>
            <p:nvPr/>
          </p:nvSpPr>
          <p:spPr>
            <a:xfrm>
              <a:off x="3753132"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5" name="Hexagon 454"/>
            <p:cNvSpPr/>
            <p:nvPr/>
          </p:nvSpPr>
          <p:spPr>
            <a:xfrm>
              <a:off x="3984069"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6" name="Hexagon 455"/>
            <p:cNvSpPr/>
            <p:nvPr/>
          </p:nvSpPr>
          <p:spPr>
            <a:xfrm>
              <a:off x="3753132"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7" name="Hexagon 456"/>
            <p:cNvSpPr/>
            <p:nvPr/>
          </p:nvSpPr>
          <p:spPr>
            <a:xfrm>
              <a:off x="3984069"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58" name="Straight Connector 457"/>
            <p:cNvCxnSpPr/>
            <p:nvPr/>
          </p:nvCxnSpPr>
          <p:spPr>
            <a:xfrm>
              <a:off x="3890589" y="2243771"/>
              <a:ext cx="230937" cy="135637"/>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890589" y="1972496"/>
              <a:ext cx="230937" cy="13563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08054" y="2107644"/>
              <a:ext cx="230937" cy="135637"/>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H="1">
              <a:off x="4108054" y="2249102"/>
              <a:ext cx="230937" cy="135637"/>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19275" y="2119285"/>
              <a:ext cx="33" cy="268599"/>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886866" y="2108133"/>
              <a:ext cx="230903" cy="129817"/>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08054" y="1972006"/>
              <a:ext cx="230937" cy="147278"/>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890572" y="1997116"/>
              <a:ext cx="33" cy="268599"/>
            </a:xfrm>
            <a:prstGeom prst="line">
              <a:avLst/>
            </a:prstGeom>
            <a:noFill/>
            <a:ln w="6350" cap="flat" cmpd="sng" algn="ctr">
              <a:solidFill>
                <a:srgbClr val="5B9BD5"/>
              </a:solidFill>
              <a:prstDash val="solid"/>
              <a:miter lim="800000"/>
            </a:ln>
            <a:effectLst/>
          </p:spPr>
        </p:cxnSp>
        <p:sp>
          <p:nvSpPr>
            <p:cNvPr id="466" name="Hexagon 465"/>
            <p:cNvSpPr/>
            <p:nvPr/>
          </p:nvSpPr>
          <p:spPr>
            <a:xfrm>
              <a:off x="4214990"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7" name="Hexagon 466"/>
            <p:cNvSpPr/>
            <p:nvPr/>
          </p:nvSpPr>
          <p:spPr>
            <a:xfrm>
              <a:off x="4445927"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8" name="Hexagon 467"/>
            <p:cNvSpPr/>
            <p:nvPr/>
          </p:nvSpPr>
          <p:spPr>
            <a:xfrm>
              <a:off x="4214990"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9" name="Hexagon 468"/>
            <p:cNvSpPr/>
            <p:nvPr/>
          </p:nvSpPr>
          <p:spPr>
            <a:xfrm>
              <a:off x="4445927" y="225673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70" name="Straight Connector 469"/>
            <p:cNvCxnSpPr/>
            <p:nvPr/>
          </p:nvCxnSpPr>
          <p:spPr>
            <a:xfrm>
              <a:off x="4352447" y="2245092"/>
              <a:ext cx="230937" cy="135637"/>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352447" y="1973817"/>
              <a:ext cx="230937" cy="13563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579627" y="2103634"/>
              <a:ext cx="230937" cy="135637"/>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579627" y="2245092"/>
              <a:ext cx="230937" cy="135637"/>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4579628" y="2115275"/>
              <a:ext cx="33" cy="268599"/>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348724" y="2109454"/>
              <a:ext cx="230903" cy="129817"/>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579627" y="1967996"/>
              <a:ext cx="230937" cy="147278"/>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352430" y="1998437"/>
              <a:ext cx="33" cy="268599"/>
            </a:xfrm>
            <a:prstGeom prst="line">
              <a:avLst/>
            </a:prstGeom>
            <a:noFill/>
            <a:ln w="6350" cap="flat" cmpd="sng" algn="ctr">
              <a:solidFill>
                <a:srgbClr val="5B9BD5"/>
              </a:solidFill>
              <a:prstDash val="solid"/>
              <a:miter lim="800000"/>
            </a:ln>
            <a:effectLst/>
          </p:spPr>
        </p:cxnSp>
        <p:sp>
          <p:nvSpPr>
            <p:cNvPr id="478" name="Hexagon 477"/>
            <p:cNvSpPr/>
            <p:nvPr/>
          </p:nvSpPr>
          <p:spPr>
            <a:xfrm>
              <a:off x="4674010"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9" name="Hexagon 478"/>
            <p:cNvSpPr/>
            <p:nvPr/>
          </p:nvSpPr>
          <p:spPr>
            <a:xfrm>
              <a:off x="4904947"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0" name="Hexagon 479"/>
            <p:cNvSpPr/>
            <p:nvPr/>
          </p:nvSpPr>
          <p:spPr>
            <a:xfrm>
              <a:off x="4674010"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1" name="Hexagon 480"/>
            <p:cNvSpPr/>
            <p:nvPr/>
          </p:nvSpPr>
          <p:spPr>
            <a:xfrm>
              <a:off x="4904947" y="225673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82" name="Straight Connector 481"/>
            <p:cNvCxnSpPr/>
            <p:nvPr/>
          </p:nvCxnSpPr>
          <p:spPr>
            <a:xfrm>
              <a:off x="4811467" y="2245092"/>
              <a:ext cx="230937" cy="135637"/>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11467" y="1973817"/>
              <a:ext cx="230937" cy="13563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38647" y="2103634"/>
              <a:ext cx="230937" cy="135637"/>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38647" y="2245092"/>
              <a:ext cx="230937" cy="135637"/>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a:off x="5038648" y="2115275"/>
              <a:ext cx="33" cy="268599"/>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07744" y="2109454"/>
              <a:ext cx="230903" cy="129817"/>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38647" y="1967996"/>
              <a:ext cx="230937" cy="147278"/>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11450" y="1998437"/>
              <a:ext cx="33" cy="268599"/>
            </a:xfrm>
            <a:prstGeom prst="line">
              <a:avLst/>
            </a:prstGeom>
            <a:noFill/>
            <a:ln w="6350" cap="flat" cmpd="sng" algn="ctr">
              <a:solidFill>
                <a:srgbClr val="5B9BD5"/>
              </a:solidFill>
              <a:prstDash val="solid"/>
              <a:miter lim="800000"/>
            </a:ln>
            <a:effectLst/>
          </p:spPr>
        </p:cxnSp>
        <p:sp>
          <p:nvSpPr>
            <p:cNvPr id="490" name="Hexagon 489"/>
            <p:cNvSpPr/>
            <p:nvPr/>
          </p:nvSpPr>
          <p:spPr>
            <a:xfrm>
              <a:off x="5135516"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1" name="Hexagon 490"/>
            <p:cNvSpPr/>
            <p:nvPr/>
          </p:nvSpPr>
          <p:spPr>
            <a:xfrm>
              <a:off x="5366453"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2" name="Hexagon 491"/>
            <p:cNvSpPr/>
            <p:nvPr/>
          </p:nvSpPr>
          <p:spPr>
            <a:xfrm>
              <a:off x="5135516"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3" name="Hexagon 492"/>
            <p:cNvSpPr/>
            <p:nvPr/>
          </p:nvSpPr>
          <p:spPr>
            <a:xfrm>
              <a:off x="5366453"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94" name="Straight Connector 493"/>
            <p:cNvCxnSpPr/>
            <p:nvPr/>
          </p:nvCxnSpPr>
          <p:spPr>
            <a:xfrm>
              <a:off x="5272973" y="2245092"/>
              <a:ext cx="230937" cy="135637"/>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272973" y="1973817"/>
              <a:ext cx="230937" cy="13563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495997" y="2103634"/>
              <a:ext cx="230937" cy="135637"/>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495997" y="2245092"/>
              <a:ext cx="230937" cy="135637"/>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a:off x="5500154" y="2115275"/>
              <a:ext cx="33" cy="268599"/>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269250" y="2109454"/>
              <a:ext cx="230903" cy="129817"/>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495997" y="1967996"/>
              <a:ext cx="230937" cy="147278"/>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272956" y="1998437"/>
              <a:ext cx="33" cy="268599"/>
            </a:xfrm>
            <a:prstGeom prst="line">
              <a:avLst/>
            </a:prstGeom>
            <a:noFill/>
            <a:ln w="6350" cap="flat" cmpd="sng" algn="ctr">
              <a:solidFill>
                <a:srgbClr val="5B9BD5"/>
              </a:solidFill>
              <a:prstDash val="solid"/>
              <a:miter lim="800000"/>
            </a:ln>
            <a:effectLst/>
          </p:spPr>
        </p:cxnSp>
        <p:sp>
          <p:nvSpPr>
            <p:cNvPr id="502" name="Hexagon 501"/>
            <p:cNvSpPr/>
            <p:nvPr/>
          </p:nvSpPr>
          <p:spPr>
            <a:xfrm>
              <a:off x="5595020" y="1849823"/>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3" name="Hexagon 502"/>
            <p:cNvSpPr/>
            <p:nvPr/>
          </p:nvSpPr>
          <p:spPr>
            <a:xfrm>
              <a:off x="5825957"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4" name="Hexagon 503"/>
            <p:cNvSpPr/>
            <p:nvPr/>
          </p:nvSpPr>
          <p:spPr>
            <a:xfrm>
              <a:off x="5595020"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5" name="Hexagon 504"/>
            <p:cNvSpPr/>
            <p:nvPr/>
          </p:nvSpPr>
          <p:spPr>
            <a:xfrm>
              <a:off x="5825957"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06" name="Straight Connector 505"/>
            <p:cNvCxnSpPr/>
            <p:nvPr/>
          </p:nvCxnSpPr>
          <p:spPr>
            <a:xfrm>
              <a:off x="5732477" y="2245092"/>
              <a:ext cx="230937" cy="135637"/>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32477" y="1973817"/>
              <a:ext cx="230937" cy="13563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5959657" y="2103634"/>
              <a:ext cx="230937" cy="135637"/>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5959657" y="2245092"/>
              <a:ext cx="230937" cy="135637"/>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5959658" y="2115275"/>
              <a:ext cx="33" cy="268599"/>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28754" y="2109454"/>
              <a:ext cx="230903" cy="129817"/>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5959657" y="1967996"/>
              <a:ext cx="230937" cy="147278"/>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32460" y="1998437"/>
              <a:ext cx="33" cy="268599"/>
            </a:xfrm>
            <a:prstGeom prst="line">
              <a:avLst/>
            </a:prstGeom>
            <a:noFill/>
            <a:ln w="6350" cap="flat" cmpd="sng" algn="ctr">
              <a:solidFill>
                <a:srgbClr val="5B9BD5"/>
              </a:solidFill>
              <a:prstDash val="solid"/>
              <a:miter lim="800000"/>
            </a:ln>
            <a:effectLst/>
          </p:spPr>
        </p:cxnSp>
        <p:sp>
          <p:nvSpPr>
            <p:cNvPr id="514" name="Hexagon 513"/>
            <p:cNvSpPr/>
            <p:nvPr/>
          </p:nvSpPr>
          <p:spPr>
            <a:xfrm>
              <a:off x="6054040"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5" name="Hexagon 514"/>
            <p:cNvSpPr/>
            <p:nvPr/>
          </p:nvSpPr>
          <p:spPr>
            <a:xfrm>
              <a:off x="6284977"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6" name="Hexagon 515"/>
            <p:cNvSpPr/>
            <p:nvPr/>
          </p:nvSpPr>
          <p:spPr>
            <a:xfrm>
              <a:off x="6054040"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7" name="Hexagon 516"/>
            <p:cNvSpPr/>
            <p:nvPr/>
          </p:nvSpPr>
          <p:spPr>
            <a:xfrm>
              <a:off x="6284977"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18" name="Straight Connector 517"/>
            <p:cNvCxnSpPr/>
            <p:nvPr/>
          </p:nvCxnSpPr>
          <p:spPr>
            <a:xfrm>
              <a:off x="6191497" y="2245092"/>
              <a:ext cx="230937" cy="135637"/>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191497" y="1978366"/>
              <a:ext cx="230937" cy="13563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18677" y="2103634"/>
              <a:ext cx="230937" cy="135637"/>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18677" y="2245092"/>
              <a:ext cx="230937" cy="135637"/>
            </a:xfrm>
            <a:prstGeom prst="line">
              <a:avLst/>
            </a:prstGeom>
            <a:noFill/>
            <a:ln w="6350" cap="flat" cmpd="sng" algn="ctr">
              <a:solidFill>
                <a:srgbClr val="5B9BD5"/>
              </a:solidFill>
              <a:prstDash val="solid"/>
              <a:miter lim="800000"/>
            </a:ln>
            <a:effectLst/>
          </p:spPr>
        </p:cxnSp>
        <p:cxnSp>
          <p:nvCxnSpPr>
            <p:cNvPr id="522" name="Straight Connector 521"/>
            <p:cNvCxnSpPr/>
            <p:nvPr/>
          </p:nvCxnSpPr>
          <p:spPr>
            <a:xfrm>
              <a:off x="6418678" y="2115275"/>
              <a:ext cx="33" cy="268599"/>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187774" y="2109454"/>
              <a:ext cx="230903" cy="129817"/>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18677" y="1967996"/>
              <a:ext cx="230937" cy="147278"/>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191480" y="1998437"/>
              <a:ext cx="33" cy="268599"/>
            </a:xfrm>
            <a:prstGeom prst="line">
              <a:avLst/>
            </a:prstGeom>
            <a:noFill/>
            <a:ln w="6350" cap="flat" cmpd="sng" algn="ctr">
              <a:solidFill>
                <a:srgbClr val="5B9BD5"/>
              </a:solidFill>
              <a:prstDash val="solid"/>
              <a:miter lim="800000"/>
            </a:ln>
            <a:effectLst/>
          </p:spPr>
        </p:cxnSp>
        <p:sp>
          <p:nvSpPr>
            <p:cNvPr id="526" name="Hexagon 525"/>
            <p:cNvSpPr/>
            <p:nvPr/>
          </p:nvSpPr>
          <p:spPr>
            <a:xfrm>
              <a:off x="6517216"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7" name="Hexagon 526"/>
            <p:cNvSpPr/>
            <p:nvPr/>
          </p:nvSpPr>
          <p:spPr>
            <a:xfrm>
              <a:off x="6748153"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8" name="Hexagon 527"/>
            <p:cNvSpPr/>
            <p:nvPr/>
          </p:nvSpPr>
          <p:spPr>
            <a:xfrm>
              <a:off x="6517216"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9" name="Hexagon 528"/>
            <p:cNvSpPr/>
            <p:nvPr/>
          </p:nvSpPr>
          <p:spPr>
            <a:xfrm>
              <a:off x="6748153"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30" name="Straight Connector 529"/>
            <p:cNvCxnSpPr/>
            <p:nvPr/>
          </p:nvCxnSpPr>
          <p:spPr>
            <a:xfrm>
              <a:off x="6654673" y="2245092"/>
              <a:ext cx="230937" cy="135637"/>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54673" y="1973817"/>
              <a:ext cx="230937" cy="13563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881853" y="2103634"/>
              <a:ext cx="230937" cy="135637"/>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881853" y="2245092"/>
              <a:ext cx="230937" cy="135637"/>
            </a:xfrm>
            <a:prstGeom prst="line">
              <a:avLst/>
            </a:prstGeom>
            <a:noFill/>
            <a:ln w="6350" cap="flat" cmpd="sng" algn="ctr">
              <a:solidFill>
                <a:srgbClr val="5B9BD5"/>
              </a:solidFill>
              <a:prstDash val="solid"/>
              <a:miter lim="800000"/>
            </a:ln>
            <a:effectLst/>
          </p:spPr>
        </p:cxnSp>
        <p:cxnSp>
          <p:nvCxnSpPr>
            <p:cNvPr id="534" name="Straight Connector 533"/>
            <p:cNvCxnSpPr/>
            <p:nvPr/>
          </p:nvCxnSpPr>
          <p:spPr>
            <a:xfrm>
              <a:off x="6881854" y="2115275"/>
              <a:ext cx="33" cy="268599"/>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50950" y="2109454"/>
              <a:ext cx="230903" cy="129817"/>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881853" y="1967996"/>
              <a:ext cx="230937" cy="147278"/>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62968" y="1998437"/>
              <a:ext cx="33" cy="268599"/>
            </a:xfrm>
            <a:prstGeom prst="line">
              <a:avLst/>
            </a:prstGeom>
            <a:noFill/>
            <a:ln w="6350" cap="flat" cmpd="sng" algn="ctr">
              <a:solidFill>
                <a:srgbClr val="5B9BD5"/>
              </a:solidFill>
              <a:prstDash val="solid"/>
              <a:miter lim="800000"/>
            </a:ln>
            <a:effectLst/>
          </p:spPr>
        </p:cxnSp>
        <p:sp>
          <p:nvSpPr>
            <p:cNvPr id="538" name="Hexagon 537"/>
            <p:cNvSpPr/>
            <p:nvPr/>
          </p:nvSpPr>
          <p:spPr>
            <a:xfrm>
              <a:off x="6978722"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9" name="Hexagon 538"/>
            <p:cNvSpPr/>
            <p:nvPr/>
          </p:nvSpPr>
          <p:spPr>
            <a:xfrm>
              <a:off x="7209659"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0" name="Hexagon 539"/>
            <p:cNvSpPr/>
            <p:nvPr/>
          </p:nvSpPr>
          <p:spPr>
            <a:xfrm>
              <a:off x="6978722"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1" name="Hexagon 540"/>
            <p:cNvSpPr/>
            <p:nvPr/>
          </p:nvSpPr>
          <p:spPr>
            <a:xfrm>
              <a:off x="7209659"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42" name="Straight Connector 541"/>
            <p:cNvCxnSpPr/>
            <p:nvPr/>
          </p:nvCxnSpPr>
          <p:spPr>
            <a:xfrm>
              <a:off x="7116179" y="2245092"/>
              <a:ext cx="230937" cy="135637"/>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16179" y="1973817"/>
              <a:ext cx="230937" cy="13563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47031" y="2103634"/>
              <a:ext cx="230937" cy="135637"/>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47031" y="2245092"/>
              <a:ext cx="230937" cy="135637"/>
            </a:xfrm>
            <a:prstGeom prst="line">
              <a:avLst/>
            </a:prstGeom>
            <a:noFill/>
            <a:ln w="6350" cap="flat" cmpd="sng" algn="ctr">
              <a:solidFill>
                <a:srgbClr val="5B9BD5"/>
              </a:solidFill>
              <a:prstDash val="solid"/>
              <a:miter lim="800000"/>
            </a:ln>
            <a:effectLst/>
          </p:spPr>
        </p:cxnSp>
        <p:cxnSp>
          <p:nvCxnSpPr>
            <p:cNvPr id="546" name="Straight Connector 545"/>
            <p:cNvCxnSpPr/>
            <p:nvPr/>
          </p:nvCxnSpPr>
          <p:spPr>
            <a:xfrm>
              <a:off x="7343360" y="2115275"/>
              <a:ext cx="33" cy="268599"/>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12456" y="2109454"/>
              <a:ext cx="230903" cy="129817"/>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47031" y="1967996"/>
              <a:ext cx="230937" cy="147278"/>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16162" y="1998437"/>
              <a:ext cx="33" cy="268599"/>
            </a:xfrm>
            <a:prstGeom prst="line">
              <a:avLst/>
            </a:prstGeom>
            <a:noFill/>
            <a:ln w="6350" cap="flat" cmpd="sng" algn="ctr">
              <a:solidFill>
                <a:srgbClr val="5B9BD5"/>
              </a:solidFill>
              <a:prstDash val="solid"/>
              <a:miter lim="800000"/>
            </a:ln>
            <a:effectLst/>
          </p:spPr>
        </p:cxnSp>
        <p:sp>
          <p:nvSpPr>
            <p:cNvPr id="550" name="Hexagon 549"/>
            <p:cNvSpPr/>
            <p:nvPr/>
          </p:nvSpPr>
          <p:spPr>
            <a:xfrm>
              <a:off x="7441414"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1" name="Hexagon 550"/>
            <p:cNvSpPr/>
            <p:nvPr/>
          </p:nvSpPr>
          <p:spPr>
            <a:xfrm>
              <a:off x="7672351"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2" name="Hexagon 551"/>
            <p:cNvSpPr/>
            <p:nvPr/>
          </p:nvSpPr>
          <p:spPr>
            <a:xfrm>
              <a:off x="7441414"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3" name="Hexagon 552"/>
            <p:cNvSpPr/>
            <p:nvPr/>
          </p:nvSpPr>
          <p:spPr>
            <a:xfrm>
              <a:off x="7672351"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54" name="Straight Connector 553"/>
            <p:cNvCxnSpPr/>
            <p:nvPr/>
          </p:nvCxnSpPr>
          <p:spPr>
            <a:xfrm>
              <a:off x="7578871" y="2245092"/>
              <a:ext cx="230937" cy="135637"/>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78871" y="1973817"/>
              <a:ext cx="230937" cy="13563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2379" y="2103634"/>
              <a:ext cx="230937" cy="135637"/>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2379" y="2245092"/>
              <a:ext cx="230937" cy="135637"/>
            </a:xfrm>
            <a:prstGeom prst="line">
              <a:avLst/>
            </a:prstGeom>
            <a:noFill/>
            <a:ln w="6350" cap="flat" cmpd="sng" algn="ctr">
              <a:solidFill>
                <a:srgbClr val="5B9BD5"/>
              </a:solidFill>
              <a:prstDash val="solid"/>
              <a:miter lim="800000"/>
            </a:ln>
            <a:effectLst/>
          </p:spPr>
        </p:cxnSp>
        <p:cxnSp>
          <p:nvCxnSpPr>
            <p:cNvPr id="558" name="Straight Connector 557"/>
            <p:cNvCxnSpPr/>
            <p:nvPr/>
          </p:nvCxnSpPr>
          <p:spPr>
            <a:xfrm>
              <a:off x="7802380" y="2115275"/>
              <a:ext cx="33" cy="268599"/>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75148" y="2109454"/>
              <a:ext cx="230903" cy="129817"/>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2379" y="1967996"/>
              <a:ext cx="230937" cy="147278"/>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78854" y="1998437"/>
              <a:ext cx="33" cy="268599"/>
            </a:xfrm>
            <a:prstGeom prst="line">
              <a:avLst/>
            </a:prstGeom>
            <a:noFill/>
            <a:ln w="6350" cap="flat" cmpd="sng" algn="ctr">
              <a:solidFill>
                <a:srgbClr val="5B9BD5"/>
              </a:solidFill>
              <a:prstDash val="solid"/>
              <a:miter lim="800000"/>
            </a:ln>
            <a:effectLst/>
          </p:spPr>
        </p:cxnSp>
        <p:sp>
          <p:nvSpPr>
            <p:cNvPr id="562" name="Hexagon 561"/>
            <p:cNvSpPr/>
            <p:nvPr/>
          </p:nvSpPr>
          <p:spPr>
            <a:xfrm>
              <a:off x="7902040"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3" name="Hexagon 562"/>
            <p:cNvSpPr/>
            <p:nvPr/>
          </p:nvSpPr>
          <p:spPr>
            <a:xfrm>
              <a:off x="8132977"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4" name="Hexagon 563"/>
            <p:cNvSpPr/>
            <p:nvPr/>
          </p:nvSpPr>
          <p:spPr>
            <a:xfrm>
              <a:off x="7902040"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5" name="Hexagon 564"/>
            <p:cNvSpPr/>
            <p:nvPr/>
          </p:nvSpPr>
          <p:spPr>
            <a:xfrm>
              <a:off x="8132977"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66" name="Straight Connector 565"/>
            <p:cNvCxnSpPr/>
            <p:nvPr/>
          </p:nvCxnSpPr>
          <p:spPr>
            <a:xfrm>
              <a:off x="8039497" y="2248636"/>
              <a:ext cx="230937" cy="135637"/>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9497" y="1977361"/>
              <a:ext cx="230937" cy="13563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6677" y="2107178"/>
              <a:ext cx="230937" cy="135637"/>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6677" y="2248636"/>
              <a:ext cx="230937" cy="135637"/>
            </a:xfrm>
            <a:prstGeom prst="line">
              <a:avLst/>
            </a:prstGeom>
            <a:noFill/>
            <a:ln w="6350" cap="flat" cmpd="sng" algn="ctr">
              <a:solidFill>
                <a:srgbClr val="5B9BD5"/>
              </a:solidFill>
              <a:prstDash val="solid"/>
              <a:miter lim="800000"/>
            </a:ln>
            <a:effectLst/>
          </p:spPr>
        </p:cxnSp>
        <p:cxnSp>
          <p:nvCxnSpPr>
            <p:cNvPr id="570" name="Straight Connector 569"/>
            <p:cNvCxnSpPr/>
            <p:nvPr/>
          </p:nvCxnSpPr>
          <p:spPr>
            <a:xfrm>
              <a:off x="8266678" y="2118819"/>
              <a:ext cx="33" cy="268599"/>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774" y="2112998"/>
              <a:ext cx="230903" cy="129817"/>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6677" y="1971540"/>
              <a:ext cx="230937" cy="147278"/>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9480" y="2006530"/>
              <a:ext cx="33" cy="268599"/>
            </a:xfrm>
            <a:prstGeom prst="line">
              <a:avLst/>
            </a:prstGeom>
            <a:noFill/>
            <a:ln w="6350" cap="flat" cmpd="sng" algn="ctr">
              <a:solidFill>
                <a:srgbClr val="5B9BD5"/>
              </a:solidFill>
              <a:prstDash val="solid"/>
              <a:miter lim="800000"/>
            </a:ln>
            <a:effectLst/>
          </p:spPr>
        </p:cxnSp>
        <p:sp>
          <p:nvSpPr>
            <p:cNvPr id="574" name="Hexagon 573"/>
            <p:cNvSpPr/>
            <p:nvPr/>
          </p:nvSpPr>
          <p:spPr>
            <a:xfrm>
              <a:off x="8361060"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5" name="Hexagon 574"/>
            <p:cNvSpPr/>
            <p:nvPr/>
          </p:nvSpPr>
          <p:spPr>
            <a:xfrm>
              <a:off x="8588325"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6" name="Hexagon 575"/>
            <p:cNvSpPr/>
            <p:nvPr/>
          </p:nvSpPr>
          <p:spPr>
            <a:xfrm>
              <a:off x="8361060"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7" name="Hexagon 576"/>
            <p:cNvSpPr/>
            <p:nvPr/>
          </p:nvSpPr>
          <p:spPr>
            <a:xfrm>
              <a:off x="8588325"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78" name="Straight Connector 577"/>
            <p:cNvCxnSpPr/>
            <p:nvPr/>
          </p:nvCxnSpPr>
          <p:spPr>
            <a:xfrm>
              <a:off x="8498517" y="2248636"/>
              <a:ext cx="230937" cy="135637"/>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98517" y="1977361"/>
              <a:ext cx="230937" cy="13563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22025" y="2107178"/>
              <a:ext cx="230937" cy="135637"/>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22025" y="2248636"/>
              <a:ext cx="230937" cy="135637"/>
            </a:xfrm>
            <a:prstGeom prst="line">
              <a:avLst/>
            </a:prstGeom>
            <a:noFill/>
            <a:ln w="6350" cap="flat" cmpd="sng" algn="ctr">
              <a:solidFill>
                <a:srgbClr val="5B9BD5"/>
              </a:solidFill>
              <a:prstDash val="solid"/>
              <a:miter lim="800000"/>
            </a:ln>
            <a:effectLst/>
          </p:spPr>
        </p:cxnSp>
        <p:cxnSp>
          <p:nvCxnSpPr>
            <p:cNvPr id="582" name="Straight Connector 581"/>
            <p:cNvCxnSpPr/>
            <p:nvPr/>
          </p:nvCxnSpPr>
          <p:spPr>
            <a:xfrm>
              <a:off x="8722026" y="2118819"/>
              <a:ext cx="33" cy="268599"/>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94794" y="2112998"/>
              <a:ext cx="230903" cy="129817"/>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22025" y="1971540"/>
              <a:ext cx="230937" cy="147278"/>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98500" y="2001981"/>
              <a:ext cx="33" cy="268599"/>
            </a:xfrm>
            <a:prstGeom prst="line">
              <a:avLst/>
            </a:prstGeom>
            <a:noFill/>
            <a:ln w="6350" cap="flat" cmpd="sng" algn="ctr">
              <a:solidFill>
                <a:srgbClr val="5B9BD5"/>
              </a:solidFill>
              <a:prstDash val="solid"/>
              <a:miter lim="800000"/>
            </a:ln>
            <a:effectLst/>
          </p:spPr>
        </p:cxnSp>
        <p:sp>
          <p:nvSpPr>
            <p:cNvPr id="586" name="Hexagon 585"/>
            <p:cNvSpPr/>
            <p:nvPr/>
          </p:nvSpPr>
          <p:spPr>
            <a:xfrm>
              <a:off x="8818894"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7" name="Hexagon 586"/>
            <p:cNvSpPr/>
            <p:nvPr/>
          </p:nvSpPr>
          <p:spPr>
            <a:xfrm>
              <a:off x="9046159"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8" name="Hexagon 587"/>
            <p:cNvSpPr/>
            <p:nvPr/>
          </p:nvSpPr>
          <p:spPr>
            <a:xfrm>
              <a:off x="8818894"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9" name="Hexagon 588"/>
            <p:cNvSpPr/>
            <p:nvPr/>
          </p:nvSpPr>
          <p:spPr>
            <a:xfrm>
              <a:off x="9046159"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90" name="Straight Connector 589"/>
            <p:cNvCxnSpPr/>
            <p:nvPr/>
          </p:nvCxnSpPr>
          <p:spPr>
            <a:xfrm>
              <a:off x="8956351" y="2248636"/>
              <a:ext cx="230937" cy="135637"/>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56351" y="1977361"/>
              <a:ext cx="230937" cy="13563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67391" y="2107178"/>
              <a:ext cx="230937" cy="135637"/>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67391" y="2248636"/>
              <a:ext cx="230937" cy="135637"/>
            </a:xfrm>
            <a:prstGeom prst="line">
              <a:avLst/>
            </a:prstGeom>
            <a:noFill/>
            <a:ln w="6350" cap="flat" cmpd="sng" algn="ctr">
              <a:solidFill>
                <a:srgbClr val="5B9BD5"/>
              </a:solidFill>
              <a:prstDash val="solid"/>
              <a:miter lim="800000"/>
            </a:ln>
            <a:effectLst/>
          </p:spPr>
        </p:cxnSp>
        <p:cxnSp>
          <p:nvCxnSpPr>
            <p:cNvPr id="594" name="Straight Connector 593"/>
            <p:cNvCxnSpPr/>
            <p:nvPr/>
          </p:nvCxnSpPr>
          <p:spPr>
            <a:xfrm>
              <a:off x="9179860" y="2118819"/>
              <a:ext cx="33" cy="268599"/>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52628" y="2112998"/>
              <a:ext cx="230903" cy="129817"/>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67391" y="1971540"/>
              <a:ext cx="230937" cy="147278"/>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56334" y="2001981"/>
              <a:ext cx="33" cy="268599"/>
            </a:xfrm>
            <a:prstGeom prst="line">
              <a:avLst/>
            </a:prstGeom>
            <a:noFill/>
            <a:ln w="6350" cap="flat" cmpd="sng" algn="ctr">
              <a:solidFill>
                <a:srgbClr val="5B9BD5"/>
              </a:solidFill>
              <a:prstDash val="solid"/>
              <a:miter lim="800000"/>
            </a:ln>
            <a:effectLst/>
          </p:spPr>
        </p:cxnSp>
        <p:sp>
          <p:nvSpPr>
            <p:cNvPr id="598" name="Hexagon 597"/>
            <p:cNvSpPr/>
            <p:nvPr/>
          </p:nvSpPr>
          <p:spPr>
            <a:xfrm>
              <a:off x="9271538"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9" name="Hexagon 598"/>
            <p:cNvSpPr/>
            <p:nvPr/>
          </p:nvSpPr>
          <p:spPr>
            <a:xfrm>
              <a:off x="9502475"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0" name="Hexagon 599"/>
            <p:cNvSpPr/>
            <p:nvPr/>
          </p:nvSpPr>
          <p:spPr>
            <a:xfrm>
              <a:off x="9271538"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1" name="Hexagon 600"/>
            <p:cNvSpPr/>
            <p:nvPr/>
          </p:nvSpPr>
          <p:spPr>
            <a:xfrm>
              <a:off x="9502475"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02" name="Straight Connector 601"/>
            <p:cNvCxnSpPr/>
            <p:nvPr/>
          </p:nvCxnSpPr>
          <p:spPr>
            <a:xfrm>
              <a:off x="9408995" y="2248636"/>
              <a:ext cx="230937" cy="135637"/>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408995" y="1977361"/>
              <a:ext cx="230937" cy="13563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36175" y="2107178"/>
              <a:ext cx="230937" cy="135637"/>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36175" y="2248636"/>
              <a:ext cx="230937" cy="135637"/>
            </a:xfrm>
            <a:prstGeom prst="line">
              <a:avLst/>
            </a:prstGeom>
            <a:noFill/>
            <a:ln w="6350" cap="flat" cmpd="sng" algn="ctr">
              <a:solidFill>
                <a:srgbClr val="5B9BD5"/>
              </a:solidFill>
              <a:prstDash val="solid"/>
              <a:miter lim="800000"/>
            </a:ln>
            <a:effectLst/>
          </p:spPr>
        </p:cxnSp>
        <p:cxnSp>
          <p:nvCxnSpPr>
            <p:cNvPr id="606" name="Straight Connector 605"/>
            <p:cNvCxnSpPr/>
            <p:nvPr/>
          </p:nvCxnSpPr>
          <p:spPr>
            <a:xfrm>
              <a:off x="9636176" y="2118819"/>
              <a:ext cx="33" cy="268599"/>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405272" y="2112998"/>
              <a:ext cx="230903" cy="129817"/>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36175" y="1971540"/>
              <a:ext cx="230937" cy="147278"/>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408978" y="2001981"/>
              <a:ext cx="33" cy="268599"/>
            </a:xfrm>
            <a:prstGeom prst="line">
              <a:avLst/>
            </a:prstGeom>
            <a:noFill/>
            <a:ln w="6350" cap="flat" cmpd="sng" algn="ctr">
              <a:solidFill>
                <a:srgbClr val="5B9BD5"/>
              </a:solidFill>
              <a:prstDash val="solid"/>
              <a:miter lim="800000"/>
            </a:ln>
            <a:effectLst/>
          </p:spPr>
        </p:cxnSp>
        <p:sp>
          <p:nvSpPr>
            <p:cNvPr id="610" name="Hexagon 609"/>
            <p:cNvSpPr/>
            <p:nvPr/>
          </p:nvSpPr>
          <p:spPr>
            <a:xfrm>
              <a:off x="9730558"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1" name="Hexagon 610"/>
            <p:cNvSpPr/>
            <p:nvPr/>
          </p:nvSpPr>
          <p:spPr>
            <a:xfrm>
              <a:off x="9961495"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2" name="Hexagon 611"/>
            <p:cNvSpPr/>
            <p:nvPr/>
          </p:nvSpPr>
          <p:spPr>
            <a:xfrm>
              <a:off x="9730558"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3" name="Hexagon 612"/>
            <p:cNvSpPr/>
            <p:nvPr/>
          </p:nvSpPr>
          <p:spPr>
            <a:xfrm>
              <a:off x="9961495"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14" name="Straight Connector 613"/>
            <p:cNvCxnSpPr/>
            <p:nvPr/>
          </p:nvCxnSpPr>
          <p:spPr>
            <a:xfrm>
              <a:off x="9868015" y="2248636"/>
              <a:ext cx="230937" cy="135637"/>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68015" y="1977361"/>
              <a:ext cx="230937" cy="13563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95195" y="2107178"/>
              <a:ext cx="230937" cy="135637"/>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95195" y="2248636"/>
              <a:ext cx="230937" cy="135637"/>
            </a:xfrm>
            <a:prstGeom prst="line">
              <a:avLst/>
            </a:prstGeom>
            <a:noFill/>
            <a:ln w="6350" cap="flat" cmpd="sng" algn="ctr">
              <a:solidFill>
                <a:srgbClr val="5B9BD5"/>
              </a:solidFill>
              <a:prstDash val="solid"/>
              <a:miter lim="800000"/>
            </a:ln>
            <a:effectLst/>
          </p:spPr>
        </p:cxnSp>
        <p:cxnSp>
          <p:nvCxnSpPr>
            <p:cNvPr id="618" name="Straight Connector 617"/>
            <p:cNvCxnSpPr/>
            <p:nvPr/>
          </p:nvCxnSpPr>
          <p:spPr>
            <a:xfrm>
              <a:off x="10095196" y="2118819"/>
              <a:ext cx="33" cy="268599"/>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64292" y="2112998"/>
              <a:ext cx="230903" cy="129817"/>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95195" y="1971540"/>
              <a:ext cx="230937" cy="147278"/>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67998" y="2006530"/>
              <a:ext cx="33" cy="268599"/>
            </a:xfrm>
            <a:prstGeom prst="line">
              <a:avLst/>
            </a:prstGeom>
            <a:noFill/>
            <a:ln w="6350" cap="flat" cmpd="sng" algn="ctr">
              <a:solidFill>
                <a:srgbClr val="5B9BD5"/>
              </a:solidFill>
              <a:prstDash val="solid"/>
              <a:miter lim="800000"/>
            </a:ln>
            <a:effectLst/>
          </p:spPr>
        </p:cxnSp>
        <p:sp>
          <p:nvSpPr>
            <p:cNvPr id="622" name="Hexagon 621"/>
            <p:cNvSpPr/>
            <p:nvPr/>
          </p:nvSpPr>
          <p:spPr>
            <a:xfrm>
              <a:off x="10193734"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3" name="Hexagon 622"/>
            <p:cNvSpPr/>
            <p:nvPr/>
          </p:nvSpPr>
          <p:spPr>
            <a:xfrm>
              <a:off x="10424671"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4" name="Hexagon 623"/>
            <p:cNvSpPr/>
            <p:nvPr/>
          </p:nvSpPr>
          <p:spPr>
            <a:xfrm>
              <a:off x="10193734"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5" name="Hexagon 624"/>
            <p:cNvSpPr/>
            <p:nvPr/>
          </p:nvSpPr>
          <p:spPr>
            <a:xfrm>
              <a:off x="10424671"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26" name="Straight Connector 625"/>
            <p:cNvCxnSpPr/>
            <p:nvPr/>
          </p:nvCxnSpPr>
          <p:spPr>
            <a:xfrm>
              <a:off x="10331191" y="2248636"/>
              <a:ext cx="230937" cy="135637"/>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331191" y="1977361"/>
              <a:ext cx="230937" cy="13563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58371" y="2107178"/>
              <a:ext cx="230937" cy="135637"/>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58371" y="2248636"/>
              <a:ext cx="230937" cy="135637"/>
            </a:xfrm>
            <a:prstGeom prst="line">
              <a:avLst/>
            </a:prstGeom>
            <a:noFill/>
            <a:ln w="6350" cap="flat" cmpd="sng" algn="ctr">
              <a:solidFill>
                <a:srgbClr val="5B9BD5"/>
              </a:solidFill>
              <a:prstDash val="solid"/>
              <a:miter lim="800000"/>
            </a:ln>
            <a:effectLst/>
          </p:spPr>
        </p:cxnSp>
        <p:cxnSp>
          <p:nvCxnSpPr>
            <p:cNvPr id="630" name="Straight Connector 629"/>
            <p:cNvCxnSpPr/>
            <p:nvPr/>
          </p:nvCxnSpPr>
          <p:spPr>
            <a:xfrm>
              <a:off x="10558372" y="2118819"/>
              <a:ext cx="33" cy="268599"/>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327468" y="2112998"/>
              <a:ext cx="230903" cy="129817"/>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58371" y="1971540"/>
              <a:ext cx="230937" cy="147278"/>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331174" y="2006530"/>
              <a:ext cx="33" cy="268599"/>
            </a:xfrm>
            <a:prstGeom prst="line">
              <a:avLst/>
            </a:prstGeom>
            <a:noFill/>
            <a:ln w="6350" cap="flat" cmpd="sng" algn="ctr">
              <a:solidFill>
                <a:srgbClr val="5B9BD5"/>
              </a:solidFill>
              <a:prstDash val="solid"/>
              <a:miter lim="800000"/>
            </a:ln>
            <a:effectLst/>
          </p:spPr>
        </p:cxnSp>
        <p:sp>
          <p:nvSpPr>
            <p:cNvPr id="634" name="Hexagon 633"/>
            <p:cNvSpPr/>
            <p:nvPr/>
          </p:nvSpPr>
          <p:spPr>
            <a:xfrm>
              <a:off x="10655240"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5" name="Hexagon 634"/>
            <p:cNvSpPr/>
            <p:nvPr/>
          </p:nvSpPr>
          <p:spPr>
            <a:xfrm>
              <a:off x="10886177"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6" name="Hexagon 635"/>
            <p:cNvSpPr/>
            <p:nvPr/>
          </p:nvSpPr>
          <p:spPr>
            <a:xfrm>
              <a:off x="10655240"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7" name="Hexagon 636"/>
            <p:cNvSpPr/>
            <p:nvPr/>
          </p:nvSpPr>
          <p:spPr>
            <a:xfrm>
              <a:off x="10886177"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38" name="Straight Connector 637"/>
            <p:cNvCxnSpPr/>
            <p:nvPr/>
          </p:nvCxnSpPr>
          <p:spPr>
            <a:xfrm>
              <a:off x="10792697" y="2248636"/>
              <a:ext cx="230937" cy="135637"/>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92697" y="1977361"/>
              <a:ext cx="230937" cy="13563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1019877" y="2107178"/>
              <a:ext cx="230937" cy="135637"/>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1019877" y="2248636"/>
              <a:ext cx="230937" cy="135637"/>
            </a:xfrm>
            <a:prstGeom prst="line">
              <a:avLst/>
            </a:prstGeom>
            <a:noFill/>
            <a:ln w="6350" cap="flat" cmpd="sng" algn="ctr">
              <a:solidFill>
                <a:srgbClr val="5B9BD5"/>
              </a:solidFill>
              <a:prstDash val="solid"/>
              <a:miter lim="800000"/>
            </a:ln>
            <a:effectLst/>
          </p:spPr>
        </p:cxnSp>
        <p:cxnSp>
          <p:nvCxnSpPr>
            <p:cNvPr id="642" name="Straight Connector 641"/>
            <p:cNvCxnSpPr/>
            <p:nvPr/>
          </p:nvCxnSpPr>
          <p:spPr>
            <a:xfrm>
              <a:off x="11019878" y="2118819"/>
              <a:ext cx="33" cy="268599"/>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88974" y="2112998"/>
              <a:ext cx="230903" cy="129817"/>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1019877" y="1971540"/>
              <a:ext cx="230937" cy="147278"/>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92680" y="2001981"/>
              <a:ext cx="33" cy="268599"/>
            </a:xfrm>
            <a:prstGeom prst="line">
              <a:avLst/>
            </a:prstGeom>
            <a:noFill/>
            <a:ln w="6350" cap="flat" cmpd="sng" algn="ctr">
              <a:solidFill>
                <a:srgbClr val="5B9BD5"/>
              </a:solidFill>
              <a:prstDash val="solid"/>
              <a:miter lim="800000"/>
            </a:ln>
            <a:effectLst/>
          </p:spPr>
        </p:cxnSp>
        <p:sp>
          <p:nvSpPr>
            <p:cNvPr id="646" name="Hexagon 645"/>
            <p:cNvSpPr/>
            <p:nvPr/>
          </p:nvSpPr>
          <p:spPr>
            <a:xfrm>
              <a:off x="11114260"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7" name="Hexagon 646"/>
            <p:cNvSpPr/>
            <p:nvPr/>
          </p:nvSpPr>
          <p:spPr>
            <a:xfrm>
              <a:off x="11345197"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8" name="Hexagon 647"/>
            <p:cNvSpPr/>
            <p:nvPr/>
          </p:nvSpPr>
          <p:spPr>
            <a:xfrm>
              <a:off x="11114260"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9" name="Hexagon 648"/>
            <p:cNvSpPr/>
            <p:nvPr/>
          </p:nvSpPr>
          <p:spPr>
            <a:xfrm>
              <a:off x="11345197"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50" name="Straight Connector 649"/>
            <p:cNvCxnSpPr/>
            <p:nvPr/>
          </p:nvCxnSpPr>
          <p:spPr>
            <a:xfrm>
              <a:off x="11251717" y="2248636"/>
              <a:ext cx="230937" cy="135637"/>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251717" y="1977361"/>
              <a:ext cx="230937" cy="135637"/>
            </a:xfrm>
            <a:prstGeom prst="line">
              <a:avLst/>
            </a:prstGeom>
            <a:noFill/>
            <a:ln w="6350" cap="flat" cmpd="sng" algn="ctr">
              <a:solidFill>
                <a:srgbClr val="5B9BD5"/>
              </a:solidFill>
              <a:prstDash val="solid"/>
              <a:miter lim="800000"/>
            </a:ln>
            <a:effectLst/>
          </p:spPr>
        </p:cxnSp>
        <p:cxnSp>
          <p:nvCxnSpPr>
            <p:cNvPr id="652" name="Straight Connector 651"/>
            <p:cNvCxnSpPr/>
            <p:nvPr/>
          </p:nvCxnSpPr>
          <p:spPr>
            <a:xfrm>
              <a:off x="11478898" y="2118819"/>
              <a:ext cx="33" cy="268599"/>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247994" y="2112998"/>
              <a:ext cx="230903" cy="129817"/>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251700" y="2001981"/>
              <a:ext cx="33" cy="268599"/>
            </a:xfrm>
            <a:prstGeom prst="line">
              <a:avLst/>
            </a:prstGeom>
            <a:noFill/>
            <a:ln w="6350" cap="flat" cmpd="sng" algn="ctr">
              <a:solidFill>
                <a:srgbClr val="5B9BD5"/>
              </a:solidFill>
              <a:prstDash val="solid"/>
              <a:miter lim="800000"/>
            </a:ln>
            <a:effectLst/>
          </p:spPr>
        </p:cxnSp>
        <p:sp>
          <p:nvSpPr>
            <p:cNvPr id="693" name="TextBox 692"/>
            <p:cNvSpPr txBox="1"/>
            <p:nvPr/>
          </p:nvSpPr>
          <p:spPr>
            <a:xfrm>
              <a:off x="5018187" y="1896191"/>
              <a:ext cx="2784226" cy="52322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err="1">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Microservices</a:t>
              </a:r>
              <a:endParaRPr kumimoji="0" lang="en-US" sz="2745" b="0" i="0" u="none" strike="noStrike" kern="1200" cap="none" spc="0" normalizeH="0" baseline="0" noProof="0" dirty="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sp>
        <p:nvSpPr>
          <p:cNvPr id="694" name="TextBox 693"/>
          <p:cNvSpPr txBox="1"/>
          <p:nvPr/>
        </p:nvSpPr>
        <p:spPr>
          <a:xfrm>
            <a:off x="3879052" y="2906381"/>
            <a:ext cx="1312906"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Rolling Upgrades</a:t>
            </a:r>
          </a:p>
        </p:txBody>
      </p:sp>
      <p:sp>
        <p:nvSpPr>
          <p:cNvPr id="695" name="TextBox 694"/>
          <p:cNvSpPr txBox="1"/>
          <p:nvPr/>
        </p:nvSpPr>
        <p:spPr>
          <a:xfrm>
            <a:off x="5214920" y="3166341"/>
            <a:ext cx="1312906"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Stateful Services</a:t>
            </a:r>
          </a:p>
        </p:txBody>
      </p:sp>
      <p:sp>
        <p:nvSpPr>
          <p:cNvPr id="696" name="TextBox 695"/>
          <p:cNvSpPr txBox="1"/>
          <p:nvPr/>
        </p:nvSpPr>
        <p:spPr>
          <a:xfrm>
            <a:off x="5707703" y="2936818"/>
            <a:ext cx="1312906"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Low Latency</a:t>
            </a:r>
          </a:p>
        </p:txBody>
      </p:sp>
      <p:sp>
        <p:nvSpPr>
          <p:cNvPr id="697" name="TextBox 696"/>
          <p:cNvSpPr txBox="1"/>
          <p:nvPr/>
        </p:nvSpPr>
        <p:spPr>
          <a:xfrm>
            <a:off x="7463733" y="3030635"/>
            <a:ext cx="1312906" cy="452590"/>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Fast Startup &amp; Shutdown</a:t>
            </a:r>
          </a:p>
        </p:txBody>
      </p:sp>
      <p:sp>
        <p:nvSpPr>
          <p:cNvPr id="698" name="TextBox 697"/>
          <p:cNvSpPr txBox="1"/>
          <p:nvPr/>
        </p:nvSpPr>
        <p:spPr>
          <a:xfrm>
            <a:off x="8398943" y="2524845"/>
            <a:ext cx="1707687" cy="45259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Code Orchestration &amp; Lifecycle Management</a:t>
            </a:r>
          </a:p>
        </p:txBody>
      </p:sp>
      <p:sp>
        <p:nvSpPr>
          <p:cNvPr id="699" name="TextBox 698"/>
          <p:cNvSpPr txBox="1"/>
          <p:nvPr/>
        </p:nvSpPr>
        <p:spPr>
          <a:xfrm>
            <a:off x="9849819" y="2888522"/>
            <a:ext cx="1526624" cy="4542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Replication &amp; Failover</a:t>
            </a:r>
          </a:p>
        </p:txBody>
      </p:sp>
      <p:sp>
        <p:nvSpPr>
          <p:cNvPr id="700" name="TextBox 699"/>
          <p:cNvSpPr txBox="1"/>
          <p:nvPr/>
        </p:nvSpPr>
        <p:spPr>
          <a:xfrm>
            <a:off x="663809" y="2869607"/>
            <a:ext cx="1160098" cy="633625"/>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Simple programming models</a:t>
            </a:r>
          </a:p>
        </p:txBody>
      </p:sp>
      <p:sp>
        <p:nvSpPr>
          <p:cNvPr id="701" name="TextBox 700"/>
          <p:cNvSpPr txBox="1"/>
          <p:nvPr/>
        </p:nvSpPr>
        <p:spPr>
          <a:xfrm>
            <a:off x="8750616" y="3143149"/>
            <a:ext cx="1669142"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Resource Management</a:t>
            </a:r>
          </a:p>
        </p:txBody>
      </p:sp>
      <p:sp>
        <p:nvSpPr>
          <p:cNvPr id="702" name="TextBox 701"/>
          <p:cNvSpPr txBox="1"/>
          <p:nvPr/>
        </p:nvSpPr>
        <p:spPr>
          <a:xfrm>
            <a:off x="10214557" y="2641144"/>
            <a:ext cx="1376294"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Self-healing</a:t>
            </a:r>
          </a:p>
        </p:txBody>
      </p:sp>
      <p:sp>
        <p:nvSpPr>
          <p:cNvPr id="703" name="TextBox 702"/>
          <p:cNvSpPr txBox="1"/>
          <p:nvPr/>
        </p:nvSpPr>
        <p:spPr>
          <a:xfrm>
            <a:off x="3469569" y="2603983"/>
            <a:ext cx="1332950"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Data Partitioning</a:t>
            </a:r>
          </a:p>
        </p:txBody>
      </p:sp>
      <p:sp>
        <p:nvSpPr>
          <p:cNvPr id="704" name="TextBox 703"/>
          <p:cNvSpPr txBox="1"/>
          <p:nvPr/>
        </p:nvSpPr>
        <p:spPr>
          <a:xfrm>
            <a:off x="3523843" y="3212186"/>
            <a:ext cx="1508221"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Automated Rollback</a:t>
            </a:r>
          </a:p>
        </p:txBody>
      </p:sp>
      <p:sp>
        <p:nvSpPr>
          <p:cNvPr id="705" name="TextBox 704"/>
          <p:cNvSpPr txBox="1"/>
          <p:nvPr/>
        </p:nvSpPr>
        <p:spPr>
          <a:xfrm>
            <a:off x="7199259" y="2544330"/>
            <a:ext cx="1312906" cy="4542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Health Monitoring</a:t>
            </a:r>
          </a:p>
        </p:txBody>
      </p:sp>
      <p:sp>
        <p:nvSpPr>
          <p:cNvPr id="706" name="TextBox 705"/>
          <p:cNvSpPr txBox="1"/>
          <p:nvPr/>
        </p:nvSpPr>
        <p:spPr>
          <a:xfrm>
            <a:off x="6718636" y="2948642"/>
            <a:ext cx="1332950" cy="45259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Placement Constraints</a:t>
            </a:r>
          </a:p>
        </p:txBody>
      </p:sp>
      <p:grpSp>
        <p:nvGrpSpPr>
          <p:cNvPr id="2" name="Group 1"/>
          <p:cNvGrpSpPr/>
          <p:nvPr/>
        </p:nvGrpSpPr>
        <p:grpSpPr>
          <a:xfrm>
            <a:off x="878470" y="4215302"/>
            <a:ext cx="2258181" cy="1800631"/>
            <a:chOff x="896085" y="4299331"/>
            <a:chExt cx="2303462" cy="1836737"/>
          </a:xfrm>
        </p:grpSpPr>
        <p:sp>
          <p:nvSpPr>
            <p:cNvPr id="725" name="TextBox 724"/>
            <p:cNvSpPr txBox="1"/>
            <p:nvPr/>
          </p:nvSpPr>
          <p:spPr bwMode="auto">
            <a:xfrm>
              <a:off x="1405672" y="5509006"/>
              <a:ext cx="1284288" cy="627062"/>
            </a:xfrm>
            <a:prstGeom prst="rect">
              <a:avLst/>
            </a:prstGeom>
            <a:noFill/>
          </p:spPr>
          <p:txBody>
            <a:bodyPr lIns="179285" tIns="143428" rIns="179285" bIns="143428">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Segoe UI"/>
                  <a:ea typeface="MS PGothic" pitchFamily="34" charset="-128"/>
                  <a:cs typeface="+mn-cs"/>
                </a:rPr>
                <a:t>Azure</a:t>
              </a:r>
            </a:p>
          </p:txBody>
        </p:sp>
        <p:sp>
          <p:nvSpPr>
            <p:cNvPr id="726" name="Freeform 725"/>
            <p:cNvSpPr>
              <a:spLocks/>
            </p:cNvSpPr>
            <p:nvPr/>
          </p:nvSpPr>
          <p:spPr bwMode="auto">
            <a:xfrm>
              <a:off x="896085" y="4299331"/>
              <a:ext cx="2303462" cy="127476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ED7D31">
                <a:lumMod val="50000"/>
                <a:lumOff val="50000"/>
              </a:srgbClr>
            </a:solidFill>
            <a:ln>
              <a:noFill/>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grpSp>
      <p:grpSp>
        <p:nvGrpSpPr>
          <p:cNvPr id="729" name="Group 728"/>
          <p:cNvGrpSpPr>
            <a:grpSpLocks/>
          </p:cNvGrpSpPr>
          <p:nvPr/>
        </p:nvGrpSpPr>
        <p:grpSpPr bwMode="auto">
          <a:xfrm>
            <a:off x="4802519" y="4082102"/>
            <a:ext cx="2514970" cy="2004850"/>
            <a:chOff x="4935683" y="4831160"/>
            <a:chExt cx="2564826" cy="2045697"/>
          </a:xfrm>
        </p:grpSpPr>
        <p:sp>
          <p:nvSpPr>
            <p:cNvPr id="730" name="TextBox 729"/>
            <p:cNvSpPr txBox="1"/>
            <p:nvPr/>
          </p:nvSpPr>
          <p:spPr>
            <a:xfrm>
              <a:off x="4935683" y="6249597"/>
              <a:ext cx="2564826" cy="627260"/>
            </a:xfrm>
            <a:prstGeom prst="rect">
              <a:avLst/>
            </a:prstGeom>
            <a:noFill/>
          </p:spPr>
          <p:txBody>
            <a:bodyPr lIns="179285" tIns="143428" rIns="179285" bIns="143428">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Segoe UI"/>
                  <a:ea typeface="MS PGothic" pitchFamily="34" charset="-128"/>
                  <a:cs typeface="+mn-cs"/>
                </a:rPr>
                <a:t>Private cloud</a:t>
              </a:r>
            </a:p>
          </p:txBody>
        </p:sp>
        <p:grpSp>
          <p:nvGrpSpPr>
            <p:cNvPr id="732" name="Group 8"/>
            <p:cNvGrpSpPr>
              <a:grpSpLocks noChangeAspect="1"/>
            </p:cNvGrpSpPr>
            <p:nvPr/>
          </p:nvGrpSpPr>
          <p:grpSpPr bwMode="auto">
            <a:xfrm>
              <a:off x="5313388" y="4831160"/>
              <a:ext cx="1809416" cy="1808295"/>
              <a:chOff x="4385" y="3099"/>
              <a:chExt cx="1613" cy="1612"/>
            </a:xfrm>
          </p:grpSpPr>
          <p:sp>
            <p:nvSpPr>
              <p:cNvPr id="733"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4" name="Rectangle 9"/>
              <p:cNvSpPr>
                <a:spLocks noChangeArrowheads="1"/>
              </p:cNvSpPr>
              <p:nvPr/>
            </p:nvSpPr>
            <p:spPr bwMode="auto">
              <a:xfrm>
                <a:off x="5494"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5" name="Rectangle 10"/>
              <p:cNvSpPr>
                <a:spLocks noChangeArrowheads="1"/>
              </p:cNvSpPr>
              <p:nvPr/>
            </p:nvSpPr>
            <p:spPr bwMode="auto">
              <a:xfrm>
                <a:off x="4638"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6" name="Rectangle 11"/>
              <p:cNvSpPr>
                <a:spLocks noChangeArrowheads="1"/>
              </p:cNvSpPr>
              <p:nvPr/>
            </p:nvSpPr>
            <p:spPr bwMode="auto">
              <a:xfrm>
                <a:off x="4703" y="3531"/>
                <a:ext cx="314" cy="8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7" name="Rectangle 736"/>
              <p:cNvSpPr>
                <a:spLocks noChangeArrowheads="1"/>
              </p:cNvSpPr>
              <p:nvPr/>
            </p:nvSpPr>
            <p:spPr bwMode="auto">
              <a:xfrm>
                <a:off x="5367" y="3653"/>
                <a:ext cx="313" cy="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8" name="Rectangle 13"/>
              <p:cNvSpPr>
                <a:spLocks noChangeArrowheads="1"/>
              </p:cNvSpPr>
              <p:nvPr/>
            </p:nvSpPr>
            <p:spPr bwMode="auto">
              <a:xfrm>
                <a:off x="4968" y="3779"/>
                <a:ext cx="463" cy="576"/>
              </a:xfrm>
              <a:prstGeom prst="rect">
                <a:avLst/>
              </a:prstGeom>
              <a:solidFill>
                <a:srgbClr val="4454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9" name="Rectangle 14"/>
              <p:cNvSpPr>
                <a:spLocks noChangeArrowheads="1"/>
              </p:cNvSpPr>
              <p:nvPr/>
            </p:nvSpPr>
            <p:spPr bwMode="auto">
              <a:xfrm>
                <a:off x="4945" y="3762"/>
                <a:ext cx="508" cy="17"/>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0" name="Rectangle 15"/>
              <p:cNvSpPr>
                <a:spLocks noChangeArrowheads="1"/>
              </p:cNvSpPr>
              <p:nvPr/>
            </p:nvSpPr>
            <p:spPr bwMode="auto">
              <a:xfrm>
                <a:off x="5223"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1" name="Rectangle 16"/>
              <p:cNvSpPr>
                <a:spLocks noChangeArrowheads="1"/>
              </p:cNvSpPr>
              <p:nvPr/>
            </p:nvSpPr>
            <p:spPr bwMode="auto">
              <a:xfrm>
                <a:off x="5117"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2" name="Rectangle 17"/>
              <p:cNvSpPr>
                <a:spLocks noChangeArrowheads="1"/>
              </p:cNvSpPr>
              <p:nvPr/>
            </p:nvSpPr>
            <p:spPr bwMode="auto">
              <a:xfrm>
                <a:off x="5015" y="3831"/>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3" name="Rectangle 18"/>
              <p:cNvSpPr>
                <a:spLocks noChangeArrowheads="1"/>
              </p:cNvSpPr>
              <p:nvPr/>
            </p:nvSpPr>
            <p:spPr bwMode="auto">
              <a:xfrm>
                <a:off x="5015" y="3935"/>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4" name="Rectangle 19"/>
              <p:cNvSpPr>
                <a:spLocks noChangeArrowheads="1"/>
              </p:cNvSpPr>
              <p:nvPr/>
            </p:nvSpPr>
            <p:spPr bwMode="auto">
              <a:xfrm>
                <a:off x="5015" y="4038"/>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5" name="Rectangle 20"/>
              <p:cNvSpPr>
                <a:spLocks noChangeArrowheads="1"/>
              </p:cNvSpPr>
              <p:nvPr/>
            </p:nvSpPr>
            <p:spPr bwMode="auto">
              <a:xfrm>
                <a:off x="5015" y="4141"/>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6" name="Rectangle 21"/>
              <p:cNvSpPr>
                <a:spLocks noChangeArrowheads="1"/>
              </p:cNvSpPr>
              <p:nvPr/>
            </p:nvSpPr>
            <p:spPr bwMode="auto">
              <a:xfrm>
                <a:off x="5043" y="3690"/>
                <a:ext cx="180"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grpSp>
      </p:grpSp>
      <p:grpSp>
        <p:nvGrpSpPr>
          <p:cNvPr id="4" name="Group 3"/>
          <p:cNvGrpSpPr/>
          <p:nvPr/>
        </p:nvGrpSpPr>
        <p:grpSpPr>
          <a:xfrm>
            <a:off x="8864257" y="4326853"/>
            <a:ext cx="2258181" cy="1786624"/>
            <a:chOff x="9042003" y="4413119"/>
            <a:chExt cx="2303462" cy="1822450"/>
          </a:xfrm>
        </p:grpSpPr>
        <p:sp>
          <p:nvSpPr>
            <p:cNvPr id="747" name="TextBox 746"/>
            <p:cNvSpPr txBox="1"/>
            <p:nvPr/>
          </p:nvSpPr>
          <p:spPr bwMode="auto">
            <a:xfrm>
              <a:off x="9118203" y="5608507"/>
              <a:ext cx="2151062" cy="627062"/>
            </a:xfrm>
            <a:prstGeom prst="rect">
              <a:avLst/>
            </a:prstGeom>
            <a:noFill/>
          </p:spPr>
          <p:txBody>
            <a:bodyPr lIns="179285" tIns="143428" rIns="179285" bIns="143428">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Segoe UI"/>
                  <a:ea typeface="MS PGothic" pitchFamily="34" charset="-128"/>
                  <a:cs typeface="+mn-cs"/>
                </a:rPr>
                <a:t>Other clouds</a:t>
              </a:r>
            </a:p>
          </p:txBody>
        </p:sp>
        <p:sp>
          <p:nvSpPr>
            <p:cNvPr id="748" name="Freeform 747"/>
            <p:cNvSpPr>
              <a:spLocks/>
            </p:cNvSpPr>
            <p:nvPr/>
          </p:nvSpPr>
          <p:spPr bwMode="auto">
            <a:xfrm>
              <a:off x="9042003" y="4413119"/>
              <a:ext cx="2303462" cy="127476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000">
                <a:lumMod val="40000"/>
                <a:lumOff val="60000"/>
              </a:srgbClr>
            </a:solidFill>
            <a:ln>
              <a:noFill/>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grpSp>
    </p:spTree>
    <p:extLst>
      <p:ext uri="{BB962C8B-B14F-4D97-AF65-F5344CB8AC3E}">
        <p14:creationId xmlns:p14="http://schemas.microsoft.com/office/powerpoint/2010/main" val="3521250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800"/>
                                  </p:stCondLst>
                                  <p:childTnLst>
                                    <p:set>
                                      <p:cBhvr>
                                        <p:cTn id="6" dur="1" fill="hold">
                                          <p:stCondLst>
                                            <p:cond delay="0"/>
                                          </p:stCondLst>
                                        </p:cTn>
                                        <p:tgtEl>
                                          <p:spTgt spid="356"/>
                                        </p:tgtEl>
                                        <p:attrNameLst>
                                          <p:attrName>style.visibility</p:attrName>
                                        </p:attrNameLst>
                                      </p:cBhvr>
                                      <p:to>
                                        <p:strVal val="visible"/>
                                      </p:to>
                                    </p:set>
                                    <p:anim calcmode="lin" valueType="num">
                                      <p:cBhvr additive="base">
                                        <p:cTn id="7" dur="500"/>
                                        <p:tgtEl>
                                          <p:spTgt spid="356"/>
                                        </p:tgtEl>
                                        <p:attrNameLst>
                                          <p:attrName>ppt_y</p:attrName>
                                        </p:attrNameLst>
                                      </p:cBhvr>
                                      <p:tavLst>
                                        <p:tav tm="0">
                                          <p:val>
                                            <p:strVal val="#ppt_y-#ppt_h*1.125000"/>
                                          </p:val>
                                        </p:tav>
                                        <p:tav tm="100000">
                                          <p:val>
                                            <p:strVal val="#ppt_y"/>
                                          </p:val>
                                        </p:tav>
                                      </p:tavLst>
                                    </p:anim>
                                    <p:animEffect transition="in" filter="wipe(down)">
                                      <p:cBhvr>
                                        <p:cTn id="8" dur="500"/>
                                        <p:tgtEl>
                                          <p:spTgt spid="356"/>
                                        </p:tgtEl>
                                      </p:cBhvr>
                                    </p:animEffect>
                                  </p:childTnLst>
                                </p:cTn>
                              </p:par>
                              <p:par>
                                <p:cTn id="9" presetID="12" presetClass="entr" presetSubtype="1" fill="hold" grpId="0" nodeType="withEffect">
                                  <p:stCondLst>
                                    <p:cond delay="800"/>
                                  </p:stCondLst>
                                  <p:childTnLst>
                                    <p:set>
                                      <p:cBhvr>
                                        <p:cTn id="10" dur="1" fill="hold">
                                          <p:stCondLst>
                                            <p:cond delay="0"/>
                                          </p:stCondLst>
                                        </p:cTn>
                                        <p:tgtEl>
                                          <p:spTgt spid="357"/>
                                        </p:tgtEl>
                                        <p:attrNameLst>
                                          <p:attrName>style.visibility</p:attrName>
                                        </p:attrNameLst>
                                      </p:cBhvr>
                                      <p:to>
                                        <p:strVal val="visible"/>
                                      </p:to>
                                    </p:set>
                                    <p:anim calcmode="lin" valueType="num">
                                      <p:cBhvr additive="base">
                                        <p:cTn id="11" dur="500"/>
                                        <p:tgtEl>
                                          <p:spTgt spid="357"/>
                                        </p:tgtEl>
                                        <p:attrNameLst>
                                          <p:attrName>ppt_y</p:attrName>
                                        </p:attrNameLst>
                                      </p:cBhvr>
                                      <p:tavLst>
                                        <p:tav tm="0">
                                          <p:val>
                                            <p:strVal val="#ppt_y-#ppt_h*1.125000"/>
                                          </p:val>
                                        </p:tav>
                                        <p:tav tm="100000">
                                          <p:val>
                                            <p:strVal val="#ppt_y"/>
                                          </p:val>
                                        </p:tav>
                                      </p:tavLst>
                                    </p:anim>
                                    <p:animEffect transition="in" filter="wipe(down)">
                                      <p:cBhvr>
                                        <p:cTn id="12" dur="500"/>
                                        <p:tgtEl>
                                          <p:spTgt spid="357"/>
                                        </p:tgtEl>
                                      </p:cBhvr>
                                    </p:animEffect>
                                  </p:childTnLst>
                                </p:cTn>
                              </p:par>
                              <p:par>
                                <p:cTn id="13" presetID="12" presetClass="entr" presetSubtype="1" fill="hold" grpId="0" nodeType="withEffect">
                                  <p:stCondLst>
                                    <p:cond delay="800"/>
                                  </p:stCondLst>
                                  <p:childTnLst>
                                    <p:set>
                                      <p:cBhvr>
                                        <p:cTn id="14" dur="1" fill="hold">
                                          <p:stCondLst>
                                            <p:cond delay="0"/>
                                          </p:stCondLst>
                                        </p:cTn>
                                        <p:tgtEl>
                                          <p:spTgt spid="358"/>
                                        </p:tgtEl>
                                        <p:attrNameLst>
                                          <p:attrName>style.visibility</p:attrName>
                                        </p:attrNameLst>
                                      </p:cBhvr>
                                      <p:to>
                                        <p:strVal val="visible"/>
                                      </p:to>
                                    </p:set>
                                    <p:anim calcmode="lin" valueType="num">
                                      <p:cBhvr additive="base">
                                        <p:cTn id="15" dur="500"/>
                                        <p:tgtEl>
                                          <p:spTgt spid="358"/>
                                        </p:tgtEl>
                                        <p:attrNameLst>
                                          <p:attrName>ppt_y</p:attrName>
                                        </p:attrNameLst>
                                      </p:cBhvr>
                                      <p:tavLst>
                                        <p:tav tm="0">
                                          <p:val>
                                            <p:strVal val="#ppt_y-#ppt_h*1.125000"/>
                                          </p:val>
                                        </p:tav>
                                        <p:tav tm="100000">
                                          <p:val>
                                            <p:strVal val="#ppt_y"/>
                                          </p:val>
                                        </p:tav>
                                      </p:tavLst>
                                    </p:anim>
                                    <p:animEffect transition="in" filter="wipe(down)">
                                      <p:cBhvr>
                                        <p:cTn id="16" dur="500"/>
                                        <p:tgtEl>
                                          <p:spTgt spid="358"/>
                                        </p:tgtEl>
                                      </p:cBhvr>
                                    </p:animEffect>
                                  </p:childTnLst>
                                </p:cTn>
                              </p:par>
                            </p:childTnLst>
                          </p:cTn>
                        </p:par>
                        <p:par>
                          <p:cTn id="17" fill="hold">
                            <p:stCondLst>
                              <p:cond delay="130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800"/>
                            </p:stCondLst>
                            <p:childTnLst>
                              <p:par>
                                <p:cTn id="22" presetID="10" presetClass="entr" presetSubtype="0" fill="hold" nodeType="afterEffect">
                                  <p:stCondLst>
                                    <p:cond delay="0"/>
                                  </p:stCondLst>
                                  <p:childTnLst>
                                    <p:set>
                                      <p:cBhvr>
                                        <p:cTn id="23" dur="1" fill="hold">
                                          <p:stCondLst>
                                            <p:cond delay="0"/>
                                          </p:stCondLst>
                                        </p:cTn>
                                        <p:tgtEl>
                                          <p:spTgt spid="729"/>
                                        </p:tgtEl>
                                        <p:attrNameLst>
                                          <p:attrName>style.visibility</p:attrName>
                                        </p:attrNameLst>
                                      </p:cBhvr>
                                      <p:to>
                                        <p:strVal val="visible"/>
                                      </p:to>
                                    </p:set>
                                    <p:animEffect transition="in" filter="fade">
                                      <p:cBhvr>
                                        <p:cTn id="24" dur="500"/>
                                        <p:tgtEl>
                                          <p:spTgt spid="729"/>
                                        </p:tgtEl>
                                      </p:cBhvr>
                                    </p:animEffect>
                                  </p:childTnLst>
                                </p:cTn>
                              </p:par>
                            </p:childTnLst>
                          </p:cTn>
                        </p:par>
                        <p:par>
                          <p:cTn id="25" fill="hold">
                            <p:stCondLst>
                              <p:cond delay="23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p:bldP spid="357" grpId="0" animBg="1"/>
      <p:bldP spid="358"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6444324" y="2145759"/>
            <a:ext cx="4517046" cy="230465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txBox="1">
            <a:spLocks/>
          </p:cNvSpPr>
          <p:nvPr/>
        </p:nvSpPr>
        <p:spPr>
          <a:xfrm>
            <a:off x="119835" y="314983"/>
            <a:ext cx="10887516" cy="732105"/>
          </a:xfrm>
          <a:prstGeom prst="rect">
            <a:avLst/>
          </a:prstGeom>
        </p:spPr>
        <p:txBody>
          <a:bodyPr/>
          <a:lst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685845" rtl="0" eaLnBrk="1" fontAlgn="auto" latinLnBrk="0" hangingPunct="1">
              <a:lnSpc>
                <a:spcPct val="90000"/>
              </a:lnSpc>
              <a:spcBef>
                <a:spcPct val="0"/>
              </a:spcBef>
              <a:spcAft>
                <a:spcPts val="0"/>
              </a:spcAft>
              <a:buClrTx/>
              <a:buSzTx/>
              <a:buFontTx/>
              <a:buNone/>
              <a:tabLst/>
              <a:defRPr/>
            </a:pPr>
            <a: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Comparing Azure Cloud Services vs. Azure Service Fabric </a:t>
            </a:r>
          </a:p>
        </p:txBody>
      </p:sp>
      <p:pic>
        <p:nvPicPr>
          <p:cNvPr id="3" name="Picture 2"/>
          <p:cNvPicPr>
            <a:picLocks noChangeAspect="1"/>
          </p:cNvPicPr>
          <p:nvPr/>
        </p:nvPicPr>
        <p:blipFill>
          <a:blip r:embed="rId3"/>
          <a:stretch>
            <a:fillRect/>
          </a:stretch>
        </p:blipFill>
        <p:spPr>
          <a:xfrm>
            <a:off x="1072433" y="2052475"/>
            <a:ext cx="4651133" cy="2392662"/>
          </a:xfrm>
          <a:prstGeom prst="rect">
            <a:avLst/>
          </a:prstGeom>
        </p:spPr>
      </p:pic>
      <p:sp>
        <p:nvSpPr>
          <p:cNvPr id="4" name="Rectangle 3"/>
          <p:cNvSpPr/>
          <p:nvPr/>
        </p:nvSpPr>
        <p:spPr>
          <a:xfrm>
            <a:off x="1783139" y="1262641"/>
            <a:ext cx="2729617" cy="63362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Cloud Services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 and Worker Roles)</a:t>
            </a:r>
          </a:p>
        </p:txBody>
      </p:sp>
      <p:pic>
        <p:nvPicPr>
          <p:cNvPr id="6" name="Picture 5"/>
          <p:cNvPicPr>
            <a:picLocks noChangeAspect="1"/>
          </p:cNvPicPr>
          <p:nvPr/>
        </p:nvPicPr>
        <p:blipFill>
          <a:blip r:embed="rId4"/>
          <a:stretch>
            <a:fillRect/>
          </a:stretch>
        </p:blipFill>
        <p:spPr>
          <a:xfrm>
            <a:off x="6476222" y="2203076"/>
            <a:ext cx="4395859" cy="2143966"/>
          </a:xfrm>
          <a:prstGeom prst="rect">
            <a:avLst/>
          </a:prstGeom>
        </p:spPr>
      </p:pic>
      <p:sp>
        <p:nvSpPr>
          <p:cNvPr id="7" name="Rectangle 6"/>
          <p:cNvSpPr/>
          <p:nvPr/>
        </p:nvSpPr>
        <p:spPr>
          <a:xfrm>
            <a:off x="7515339" y="1262641"/>
            <a:ext cx="3346019" cy="63362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Service Fabric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(Stateless, </a:t>
            </a:r>
            <a:r>
              <a:rPr kumimoji="0" lang="en-US" sz="1568"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stateful</a:t>
            </a:r>
            <a:r>
              <a:rPr kumimoji="0" lang="en-US" sz="156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or Actor services)</a:t>
            </a:r>
          </a:p>
        </p:txBody>
      </p:sp>
      <p:cxnSp>
        <p:nvCxnSpPr>
          <p:cNvPr id="9" name="Straight Connector 8"/>
          <p:cNvCxnSpPr/>
          <p:nvPr/>
        </p:nvCxnSpPr>
        <p:spPr>
          <a:xfrm flipH="1">
            <a:off x="6017253" y="1407263"/>
            <a:ext cx="14343" cy="451798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418643" y="1455335"/>
            <a:ext cx="5495959" cy="5111118"/>
            <a:chOff x="427037" y="1484020"/>
            <a:chExt cx="5606164" cy="5213607"/>
          </a:xfrm>
        </p:grpSpPr>
        <p:sp>
          <p:nvSpPr>
            <p:cNvPr id="5" name="Text Placeholder 3"/>
            <p:cNvSpPr txBox="1">
              <a:spLocks/>
            </p:cNvSpPr>
            <p:nvPr/>
          </p:nvSpPr>
          <p:spPr>
            <a:xfrm>
              <a:off x="427037" y="4693117"/>
              <a:ext cx="5606164" cy="2004510"/>
            </a:xfrm>
            <a:prstGeom prst="rect">
              <a:avLst/>
            </a:prstGeom>
          </p:spPr>
          <p:txBody>
            <a:bodyPr vert="horz" lIns="89642" tIns="44821" rIns="89642" bIns="44821"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1 role instance per VM</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Uneven utilization</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Low density</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Slow deployment &amp; upgrade (bound to VM)</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Slow scaling and failure recovery</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Limited fault tolerance</a:t>
              </a:r>
            </a:p>
          </p:txBody>
        </p:sp>
        <p:grpSp>
          <p:nvGrpSpPr>
            <p:cNvPr id="94" name="Group 93"/>
            <p:cNvGrpSpPr/>
            <p:nvPr/>
          </p:nvGrpSpPr>
          <p:grpSpPr>
            <a:xfrm>
              <a:off x="447734" y="1484020"/>
              <a:ext cx="2112903" cy="1287488"/>
              <a:chOff x="447734" y="1484020"/>
              <a:chExt cx="2112903" cy="1287488"/>
            </a:xfrm>
          </p:grpSpPr>
          <p:sp>
            <p:nvSpPr>
              <p:cNvPr id="12" name="Hexagon 11"/>
              <p:cNvSpPr>
                <a:spLocks noChangeAspect="1"/>
              </p:cNvSpPr>
              <p:nvPr/>
            </p:nvSpPr>
            <p:spPr bwMode="auto">
              <a:xfrm>
                <a:off x="447734" y="1484020"/>
                <a:ext cx="686054" cy="640080"/>
              </a:xfrm>
              <a:prstGeom prst="hexagon">
                <a:avLst/>
              </a:prstGeom>
              <a:solidFill>
                <a:srgbClr val="FF0000"/>
              </a:solidFill>
              <a:ln w="9525" cap="flat" cmpd="sng" algn="ctr">
                <a:noFill/>
                <a:prstDash val="solid"/>
                <a:headEnd type="none" w="med" len="med"/>
                <a:tailEnd type="none" w="med" len="med"/>
              </a:ln>
              <a:effectLst/>
            </p:spPr>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23"/>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06556" y="1655939"/>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p:cNvCxnSpPr>
                <a:stCxn id="12" idx="0"/>
              </p:cNvCxnSpPr>
              <p:nvPr/>
            </p:nvCxnSpPr>
            <p:spPr>
              <a:xfrm>
                <a:off x="1133788" y="1804060"/>
                <a:ext cx="478623"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0"/>
              </p:cNvCxnSpPr>
              <p:nvPr/>
            </p:nvCxnSpPr>
            <p:spPr>
              <a:xfrm>
                <a:off x="1133788" y="1804060"/>
                <a:ext cx="1426849"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0"/>
              </p:cNvCxnSpPr>
              <p:nvPr/>
            </p:nvCxnSpPr>
            <p:spPr>
              <a:xfrm>
                <a:off x="1133788" y="1804060"/>
                <a:ext cx="1426849"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0"/>
              </p:cNvCxnSpPr>
              <p:nvPr/>
            </p:nvCxnSpPr>
            <p:spPr>
              <a:xfrm>
                <a:off x="1133788" y="1804060"/>
                <a:ext cx="1426849" cy="95196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0"/>
              </p:cNvCxnSpPr>
              <p:nvPr/>
            </p:nvCxnSpPr>
            <p:spPr>
              <a:xfrm>
                <a:off x="1133788" y="1804060"/>
                <a:ext cx="478623"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0"/>
              </p:cNvCxnSpPr>
              <p:nvPr/>
            </p:nvCxnSpPr>
            <p:spPr>
              <a:xfrm>
                <a:off x="1133788" y="1804060"/>
                <a:ext cx="478623" cy="9674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97" name="Group 96"/>
          <p:cNvGrpSpPr/>
          <p:nvPr/>
        </p:nvGrpSpPr>
        <p:grpSpPr>
          <a:xfrm>
            <a:off x="6134246" y="1413637"/>
            <a:ext cx="5003386" cy="4909973"/>
            <a:chOff x="6257250" y="1431549"/>
            <a:chExt cx="5103714" cy="5008428"/>
          </a:xfrm>
        </p:grpSpPr>
        <p:sp>
          <p:nvSpPr>
            <p:cNvPr id="8" name="Text Placeholder 3"/>
            <p:cNvSpPr txBox="1">
              <a:spLocks/>
            </p:cNvSpPr>
            <p:nvPr/>
          </p:nvSpPr>
          <p:spPr>
            <a:xfrm>
              <a:off x="6257250" y="4683179"/>
              <a:ext cx="5103714" cy="1756798"/>
            </a:xfrm>
            <a:prstGeom prst="rect">
              <a:avLst/>
            </a:prstGeom>
          </p:spPr>
          <p:txBody>
            <a:bodyPr vert="horz" lIns="89642" tIns="44821" rIns="89642" bIns="44821"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Many microservices per VM</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Even Utilization (by default, customizable)</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High density (customizable)</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Fast deployment &amp; upgrade</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Fast scaling of independent </a:t>
              </a:r>
              <a:r>
                <a:rPr kumimoji="0" lang="en-US" sz="1765" b="0" i="0" u="none" strike="noStrike" kern="1200" cap="none" spc="0" normalizeH="0" baseline="0" noProof="0" dirty="0" err="1">
                  <a:ln>
                    <a:noFill/>
                  </a:ln>
                  <a:solidFill>
                    <a:srgbClr val="FFFFFF"/>
                  </a:solidFill>
                  <a:effectLst/>
                  <a:uLnTx/>
                  <a:uFillTx/>
                  <a:latin typeface="Segoe UI Light"/>
                  <a:ea typeface="+mn-ea"/>
                  <a:cs typeface="+mn-cs"/>
                </a:rPr>
                <a:t>microservices</a:t>
              </a:r>
              <a:endParaRPr kumimoji="0" lang="en-US" sz="1765" b="0" i="0" u="none" strike="noStrike" kern="1200" cap="none" spc="0" normalizeH="0" baseline="0" noProof="0" dirty="0">
                <a:ln>
                  <a:noFill/>
                </a:ln>
                <a:solidFill>
                  <a:srgbClr val="FFFFFF"/>
                </a:solidFill>
                <a:effectLst/>
                <a:uLnTx/>
                <a:uFillTx/>
                <a:latin typeface="Segoe UI Light"/>
                <a:ea typeface="+mn-ea"/>
                <a:cs typeface="+mn-cs"/>
              </a:endParaRP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Tunable fast fault tolerance</a:t>
              </a:r>
            </a:p>
          </p:txBody>
        </p:sp>
        <p:grpSp>
          <p:nvGrpSpPr>
            <p:cNvPr id="96" name="Group 95"/>
            <p:cNvGrpSpPr/>
            <p:nvPr/>
          </p:nvGrpSpPr>
          <p:grpSpPr>
            <a:xfrm>
              <a:off x="6447261" y="1431549"/>
              <a:ext cx="4154744" cy="2876240"/>
              <a:chOff x="6447261" y="1431549"/>
              <a:chExt cx="4154744" cy="2876240"/>
            </a:xfrm>
          </p:grpSpPr>
          <p:sp>
            <p:nvSpPr>
              <p:cNvPr id="32" name="Hexagon 31"/>
              <p:cNvSpPr>
                <a:spLocks noChangeAspect="1"/>
              </p:cNvSpPr>
              <p:nvPr/>
            </p:nvSpPr>
            <p:spPr bwMode="auto">
              <a:xfrm>
                <a:off x="6447261" y="1431549"/>
                <a:ext cx="686054" cy="640080"/>
              </a:xfrm>
              <a:prstGeom prst="hexagon">
                <a:avLst/>
              </a:prstGeom>
              <a:solidFill>
                <a:srgbClr val="FF0000"/>
              </a:solidFill>
              <a:ln w="9525" cap="flat" cmpd="sng" algn="ctr">
                <a:noFill/>
                <a:prstDash val="solid"/>
                <a:headEnd type="none" w="med" len="med"/>
                <a:tailEnd type="none" w="med" len="med"/>
              </a:ln>
              <a:effectLst/>
            </p:spPr>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23"/>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606083" y="1603468"/>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Arrow Connector 33"/>
              <p:cNvCxnSpPr>
                <a:stCxn id="32" idx="0"/>
              </p:cNvCxnSpPr>
              <p:nvPr/>
            </p:nvCxnSpPr>
            <p:spPr>
              <a:xfrm flipH="1">
                <a:off x="6838595" y="1751589"/>
                <a:ext cx="294720" cy="226281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2" idx="0"/>
              </p:cNvCxnSpPr>
              <p:nvPr/>
            </p:nvCxnSpPr>
            <p:spPr>
              <a:xfrm>
                <a:off x="7133315" y="1751589"/>
                <a:ext cx="761322" cy="151990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0"/>
              </p:cNvCxnSpPr>
              <p:nvPr/>
            </p:nvCxnSpPr>
            <p:spPr>
              <a:xfrm>
                <a:off x="7133315" y="1751589"/>
                <a:ext cx="592299" cy="788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2" idx="0"/>
              </p:cNvCxnSpPr>
              <p:nvPr/>
            </p:nvCxnSpPr>
            <p:spPr>
              <a:xfrm flipH="1">
                <a:off x="7027087" y="1751589"/>
                <a:ext cx="106228" cy="25462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0"/>
              </p:cNvCxnSpPr>
              <p:nvPr/>
            </p:nvCxnSpPr>
            <p:spPr>
              <a:xfrm flipH="1">
                <a:off x="6838595" y="1751589"/>
                <a:ext cx="294720"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2" idx="0"/>
              </p:cNvCxnSpPr>
              <p:nvPr/>
            </p:nvCxnSpPr>
            <p:spPr>
              <a:xfrm flipH="1">
                <a:off x="7027087" y="1751589"/>
                <a:ext cx="106228" cy="12707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2" idx="0"/>
              </p:cNvCxnSpPr>
              <p:nvPr/>
            </p:nvCxnSpPr>
            <p:spPr>
              <a:xfrm>
                <a:off x="7133315" y="1751589"/>
                <a:ext cx="837522"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2" idx="0"/>
              </p:cNvCxnSpPr>
              <p:nvPr/>
            </p:nvCxnSpPr>
            <p:spPr>
              <a:xfrm>
                <a:off x="7133315" y="1751589"/>
                <a:ext cx="1514657" cy="204627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2" idx="0"/>
              </p:cNvCxnSpPr>
              <p:nvPr/>
            </p:nvCxnSpPr>
            <p:spPr>
              <a:xfrm>
                <a:off x="7133315" y="1751589"/>
                <a:ext cx="592299" cy="25414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32" idx="0"/>
              </p:cNvCxnSpPr>
              <p:nvPr/>
            </p:nvCxnSpPr>
            <p:spPr>
              <a:xfrm>
                <a:off x="7133315" y="1751589"/>
                <a:ext cx="1514657"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2" idx="0"/>
              </p:cNvCxnSpPr>
              <p:nvPr/>
            </p:nvCxnSpPr>
            <p:spPr>
              <a:xfrm>
                <a:off x="7133315" y="1751589"/>
                <a:ext cx="2742522" cy="104201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2" idx="0"/>
              </p:cNvCxnSpPr>
              <p:nvPr/>
            </p:nvCxnSpPr>
            <p:spPr>
              <a:xfrm>
                <a:off x="7133315" y="1751589"/>
                <a:ext cx="3352122" cy="7937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2" idx="0"/>
              </p:cNvCxnSpPr>
              <p:nvPr/>
            </p:nvCxnSpPr>
            <p:spPr>
              <a:xfrm>
                <a:off x="7133315" y="1751589"/>
                <a:ext cx="3468690" cy="1044565"/>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0"/>
              </p:cNvCxnSpPr>
              <p:nvPr/>
            </p:nvCxnSpPr>
            <p:spPr>
              <a:xfrm>
                <a:off x="7133315" y="1751589"/>
                <a:ext cx="3468690"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2" idx="0"/>
              </p:cNvCxnSpPr>
              <p:nvPr/>
            </p:nvCxnSpPr>
            <p:spPr>
              <a:xfrm>
                <a:off x="7133315" y="1751589"/>
                <a:ext cx="3275922" cy="255620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2" idx="0"/>
              </p:cNvCxnSpPr>
              <p:nvPr/>
            </p:nvCxnSpPr>
            <p:spPr>
              <a:xfrm>
                <a:off x="7133315" y="1751589"/>
                <a:ext cx="2596499" cy="231528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32" idx="0"/>
              </p:cNvCxnSpPr>
              <p:nvPr/>
            </p:nvCxnSpPr>
            <p:spPr>
              <a:xfrm>
                <a:off x="7133315" y="1751589"/>
                <a:ext cx="1675722" cy="232972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2" idx="0"/>
              </p:cNvCxnSpPr>
              <p:nvPr/>
            </p:nvCxnSpPr>
            <p:spPr>
              <a:xfrm>
                <a:off x="7133315" y="1751589"/>
                <a:ext cx="1675722" cy="13646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2" idx="0"/>
              </p:cNvCxnSpPr>
              <p:nvPr/>
            </p:nvCxnSpPr>
            <p:spPr>
              <a:xfrm>
                <a:off x="7133315" y="1751589"/>
                <a:ext cx="2590122" cy="180334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2" idx="0"/>
              </p:cNvCxnSpPr>
              <p:nvPr/>
            </p:nvCxnSpPr>
            <p:spPr>
              <a:xfrm>
                <a:off x="7133315" y="1751589"/>
                <a:ext cx="2437722"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83573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000"/>
                                  </p:stCondLst>
                                  <p:childTnLst>
                                    <p:set>
                                      <p:cBhvr>
                                        <p:cTn id="6" dur="1" fill="hold">
                                          <p:stCondLst>
                                            <p:cond delay="0"/>
                                          </p:stCondLst>
                                        </p:cTn>
                                        <p:tgtEl>
                                          <p:spTgt spid="95"/>
                                        </p:tgtEl>
                                        <p:attrNameLst>
                                          <p:attrName>style.visibility</p:attrName>
                                        </p:attrNameLst>
                                      </p:cBhvr>
                                      <p:to>
                                        <p:strVal val="visible"/>
                                      </p:to>
                                    </p:set>
                                    <p:animEffect transition="in" filter="wipe(up)">
                                      <p:cBhvr>
                                        <p:cTn id="7" dur="5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wipe(up)">
                                      <p:cBhvr>
                                        <p:cTn id="12"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71849" y="2383171"/>
            <a:ext cx="8835645" cy="3959210"/>
            <a:chOff x="304800" y="1347661"/>
            <a:chExt cx="8229600" cy="5357939"/>
          </a:xfrm>
        </p:grpSpPr>
        <p:sp>
          <p:nvSpPr>
            <p:cNvPr id="7" name="Rounded Rectangle 6"/>
            <p:cNvSpPr/>
            <p:nvPr/>
          </p:nvSpPr>
          <p:spPr>
            <a:xfrm>
              <a:off x="609600" y="18748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 name="Rounded Rectangle 25"/>
            <p:cNvSpPr/>
            <p:nvPr/>
          </p:nvSpPr>
          <p:spPr>
            <a:xfrm>
              <a:off x="304800" y="48466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p:txBody>
        </p:sp>
        <p:sp>
          <p:nvSpPr>
            <p:cNvPr id="31" name="Rounded Rectangle 30"/>
            <p:cNvSpPr/>
            <p:nvPr/>
          </p:nvSpPr>
          <p:spPr>
            <a:xfrm>
              <a:off x="6248400" y="47704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 name="Rounded Rectangle 31"/>
            <p:cNvSpPr/>
            <p:nvPr/>
          </p:nvSpPr>
          <p:spPr>
            <a:xfrm>
              <a:off x="3398018" y="1347661"/>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4" name="Rounded Rectangle 33"/>
            <p:cNvSpPr/>
            <p:nvPr/>
          </p:nvSpPr>
          <p:spPr>
            <a:xfrm>
              <a:off x="6248400" y="19510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5" name="Rounded Rectangle 34"/>
            <p:cNvSpPr/>
            <p:nvPr/>
          </p:nvSpPr>
          <p:spPr>
            <a:xfrm>
              <a:off x="3352800" y="4800600"/>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 name="Oval 29"/>
            <p:cNvSpPr/>
            <p:nvPr/>
          </p:nvSpPr>
          <p:spPr bwMode="auto">
            <a:xfrm>
              <a:off x="1219200" y="2781736"/>
              <a:ext cx="6553200" cy="3352800"/>
            </a:xfrm>
            <a:prstGeom prst="ellips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Oval 7"/>
            <p:cNvSpPr/>
            <p:nvPr/>
          </p:nvSpPr>
          <p:spPr>
            <a:xfrm>
              <a:off x="1997109" y="2857936"/>
              <a:ext cx="762000" cy="685800"/>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sp>
          <p:nvSpPr>
            <p:cNvPr id="37" name="Oval 36"/>
            <p:cNvSpPr/>
            <p:nvPr/>
          </p:nvSpPr>
          <p:spPr>
            <a:xfrm>
              <a:off x="1485900" y="5059362"/>
              <a:ext cx="762000" cy="685800"/>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 </a:t>
              </a:r>
            </a:p>
          </p:txBody>
        </p:sp>
        <p:sp>
          <p:nvSpPr>
            <p:cNvPr id="38" name="Oval 37"/>
            <p:cNvSpPr/>
            <p:nvPr/>
          </p:nvSpPr>
          <p:spPr>
            <a:xfrm>
              <a:off x="4114800" y="5795728"/>
              <a:ext cx="762000" cy="685801"/>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sp>
          <p:nvSpPr>
            <p:cNvPr id="39" name="Oval 38"/>
            <p:cNvSpPr/>
            <p:nvPr/>
          </p:nvSpPr>
          <p:spPr>
            <a:xfrm>
              <a:off x="4174100" y="2319786"/>
              <a:ext cx="762000" cy="685801"/>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sp>
          <p:nvSpPr>
            <p:cNvPr id="40" name="Oval 39"/>
            <p:cNvSpPr/>
            <p:nvPr/>
          </p:nvSpPr>
          <p:spPr>
            <a:xfrm>
              <a:off x="6446854" y="3010336"/>
              <a:ext cx="762000" cy="685800"/>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sp>
          <p:nvSpPr>
            <p:cNvPr id="41" name="Oval 40"/>
            <p:cNvSpPr/>
            <p:nvPr/>
          </p:nvSpPr>
          <p:spPr>
            <a:xfrm>
              <a:off x="6446854" y="5220136"/>
              <a:ext cx="762000" cy="685800"/>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grpSp>
      <p:sp>
        <p:nvSpPr>
          <p:cNvPr id="19" name="Content Placeholder 2"/>
          <p:cNvSpPr>
            <a:spLocks noGrp="1"/>
          </p:cNvSpPr>
          <p:nvPr>
            <p:ph type="body" sz="quarter" idx="10"/>
          </p:nvPr>
        </p:nvSpPr>
        <p:spPr>
          <a:xfrm>
            <a:off x="213500" y="953123"/>
            <a:ext cx="12484929" cy="1303458"/>
          </a:xfrm>
          <a:prstGeom prst="rect">
            <a:avLst/>
          </a:prstGeom>
        </p:spPr>
        <p:txBody>
          <a:bodyPr vert="horz" wrap="square" lIns="143428" tIns="89642" rIns="143428" bIns="89642" rtlCol="0">
            <a:spAutoFit/>
          </a:bodyPr>
          <a:lstStyle/>
          <a:p>
            <a:r>
              <a:rPr lang="en-US" sz="2353" dirty="0"/>
              <a:t>Set of OS instances (real or virtual) stitched together to form a pool of resources</a:t>
            </a:r>
          </a:p>
          <a:p>
            <a:r>
              <a:rPr lang="en-US" sz="2353" dirty="0"/>
              <a:t>Cluster can scale to 1000s of machines, is self repairing, and scales-up or down</a:t>
            </a:r>
          </a:p>
          <a:p>
            <a:r>
              <a:rPr lang="en-US" sz="2353" dirty="0"/>
              <a:t>Acts as environment-independent abstraction layer</a:t>
            </a:r>
          </a:p>
        </p:txBody>
      </p:sp>
      <p:sp>
        <p:nvSpPr>
          <p:cNvPr id="20" name="Title 1"/>
          <p:cNvSpPr>
            <a:spLocks noGrp="1"/>
          </p:cNvSpPr>
          <p:nvPr>
            <p:ph type="title"/>
          </p:nvPr>
        </p:nvSpPr>
        <p:spPr>
          <a:xfrm>
            <a:off x="611810" y="177106"/>
            <a:ext cx="10968387" cy="1142838"/>
          </a:xfrm>
        </p:spPr>
        <p:txBody>
          <a:bodyPr>
            <a:normAutofit/>
          </a:bodyPr>
          <a:lstStyle/>
          <a:p>
            <a:pPr lvl="1" algn="ctr" rtl="0">
              <a:spcBef>
                <a:spcPct val="0"/>
              </a:spcBef>
            </a:pPr>
            <a:r>
              <a:rPr lang="en-US" dirty="0"/>
              <a:t/>
            </a:r>
            <a:br>
              <a:rPr lang="en-US" dirty="0"/>
            </a:br>
            <a:endParaRPr lang="en-US" dirty="0"/>
          </a:p>
        </p:txBody>
      </p:sp>
      <p:sp>
        <p:nvSpPr>
          <p:cNvPr id="22" name="Title 1"/>
          <p:cNvSpPr txBox="1">
            <a:spLocks/>
          </p:cNvSpPr>
          <p:nvPr/>
        </p:nvSpPr>
        <p:spPr>
          <a:xfrm>
            <a:off x="418643" y="74134"/>
            <a:ext cx="11655840" cy="899537"/>
          </a:xfrm>
          <a:prstGeom prst="rect">
            <a:avLst/>
          </a:prstGeom>
        </p:spPr>
        <p:txBody>
          <a:bodyPr vert="horz" wrap="square" lIns="143428" tIns="89642" rIns="143428" bIns="89642" rtlCol="0" anchor="t">
            <a:normAutofit fontScale="97500"/>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Cluster</a:t>
            </a:r>
          </a:p>
        </p:txBody>
      </p:sp>
    </p:spTree>
    <p:extLst>
      <p:ext uri="{BB962C8B-B14F-4D97-AF65-F5344CB8AC3E}">
        <p14:creationId xmlns:p14="http://schemas.microsoft.com/office/powerpoint/2010/main" val="2938391557"/>
      </p:ext>
    </p:extLst>
  </p:cSld>
  <p:clrMapOvr>
    <a:masterClrMapping/>
  </p:clrMapOvr>
  <p:transition>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a:spLocks noGrp="1"/>
          </p:cNvSpPr>
          <p:nvPr>
            <p:ph type="body" sz="quarter" idx="10"/>
          </p:nvPr>
        </p:nvSpPr>
        <p:spPr>
          <a:xfrm>
            <a:off x="283387" y="924680"/>
            <a:ext cx="11679301" cy="1822427"/>
          </a:xfrm>
          <a:prstGeom prst="rect">
            <a:avLst/>
          </a:prstGeom>
        </p:spPr>
        <p:txBody>
          <a:bodyPr vert="horz" wrap="square" lIns="143428" tIns="89642" rIns="143428" bIns="89642" rtlCol="0">
            <a:spAutoFit/>
          </a:bodyPr>
          <a:lstStyle/>
          <a:p>
            <a:r>
              <a:rPr lang="en-US" sz="2745" dirty="0"/>
              <a:t>Services types are composed of code/</a:t>
            </a:r>
            <a:r>
              <a:rPr lang="en-US" sz="2745" dirty="0" err="1"/>
              <a:t>config</a:t>
            </a:r>
            <a:r>
              <a:rPr lang="en-US" sz="2745" dirty="0"/>
              <a:t>/data packages</a:t>
            </a:r>
          </a:p>
          <a:p>
            <a:pPr lvl="1"/>
            <a:r>
              <a:rPr lang="en-US" sz="1568" dirty="0"/>
              <a:t>Code packages define an entry point (</a:t>
            </a:r>
            <a:r>
              <a:rPr lang="en-US" sz="1568" dirty="0" err="1"/>
              <a:t>dll</a:t>
            </a:r>
            <a:r>
              <a:rPr lang="en-US" sz="1568" dirty="0"/>
              <a:t> or exe) </a:t>
            </a:r>
          </a:p>
          <a:p>
            <a:pPr lvl="1"/>
            <a:r>
              <a:rPr lang="en-US" sz="1568" dirty="0" err="1"/>
              <a:t>Config</a:t>
            </a:r>
            <a:r>
              <a:rPr lang="en-US" sz="1568" dirty="0"/>
              <a:t> packages define service specific </a:t>
            </a:r>
            <a:r>
              <a:rPr lang="en-US" sz="1568" dirty="0" err="1"/>
              <a:t>config</a:t>
            </a:r>
            <a:r>
              <a:rPr lang="en-US" sz="1568" dirty="0"/>
              <a:t> information</a:t>
            </a:r>
          </a:p>
          <a:p>
            <a:pPr lvl="1"/>
            <a:r>
              <a:rPr lang="en-US" sz="1568" dirty="0"/>
              <a:t>Data packages define static resources (</a:t>
            </a:r>
            <a:r>
              <a:rPr lang="en-US" sz="1568" dirty="0" err="1"/>
              <a:t>eg</a:t>
            </a:r>
            <a:r>
              <a:rPr lang="en-US" sz="1568" dirty="0"/>
              <a:t>. images)</a:t>
            </a:r>
          </a:p>
          <a:p>
            <a:r>
              <a:rPr lang="en-US" sz="2745" dirty="0"/>
              <a:t>Packages can be independently versioned</a:t>
            </a:r>
          </a:p>
        </p:txBody>
      </p:sp>
      <p:sp>
        <p:nvSpPr>
          <p:cNvPr id="23" name="Title 1"/>
          <p:cNvSpPr>
            <a:spLocks noGrp="1"/>
          </p:cNvSpPr>
          <p:nvPr>
            <p:ph type="title"/>
          </p:nvPr>
        </p:nvSpPr>
        <p:spPr>
          <a:xfrm>
            <a:off x="283387" y="200858"/>
            <a:ext cx="10968069" cy="747791"/>
          </a:xfrm>
        </p:spPr>
        <p:txBody>
          <a:bodyPr>
            <a:normAutofit fontScale="90000"/>
          </a:bodyPr>
          <a:lstStyle/>
          <a:p>
            <a:r>
              <a:rPr lang="en-US" dirty="0"/>
              <a:t>Service type</a:t>
            </a:r>
          </a:p>
        </p:txBody>
      </p:sp>
      <p:sp>
        <p:nvSpPr>
          <p:cNvPr id="5" name="Rectangle 4"/>
          <p:cNvSpPr/>
          <p:nvPr/>
        </p:nvSpPr>
        <p:spPr>
          <a:xfrm>
            <a:off x="4452555" y="3503702"/>
            <a:ext cx="6723186" cy="2745710"/>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&lt;</a:t>
            </a:r>
            <a:r>
              <a:rPr kumimoji="0" lang="fr-FR"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ServiceManifest</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fr-FR"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Name</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mn-cs"/>
              </a:rPr>
              <a:t>QueueService</a:t>
            </a:r>
            <a:r>
              <a:rPr kumimoji="0" lang="fr-FR"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fr-FR"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Version</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1.0"&gt;</a:t>
            </a:r>
            <a:endParaRPr kumimoji="0" lang="fr-FR"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ServiceTypes</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StatefulServiceType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err="1">
                <a:ln>
                  <a:noFill/>
                </a:ln>
                <a:solidFill>
                  <a:srgbClr val="FF0000"/>
                </a:solidFill>
                <a:effectLst/>
                <a:highlight>
                  <a:srgbClr val="FFFFFF"/>
                </a:highlight>
                <a:uLnTx/>
                <a:uFillTx/>
                <a:latin typeface="Consolas" panose="020B0609020204030204" pitchFamily="49" charset="0"/>
                <a:ea typeface="+mn-ea"/>
                <a:cs typeface="+mn-cs"/>
              </a:rPr>
              <a:t>ServiceTypeName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mn-cs"/>
              </a:rPr>
              <a:t>QueueServiceType</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err="1">
                <a:ln>
                  <a:noFill/>
                </a:ln>
                <a:solidFill>
                  <a:srgbClr val="FF0000"/>
                </a:solidFill>
                <a:effectLst/>
                <a:highlight>
                  <a:srgbClr val="FFFFFF"/>
                </a:highlight>
                <a:uLnTx/>
                <a:uFillTx/>
                <a:latin typeface="Consolas" panose="020B0609020204030204" pitchFamily="49" charset="0"/>
                <a:ea typeface="+mn-ea"/>
                <a:cs typeface="+mn-cs"/>
              </a:rPr>
              <a:t>HasPersistedState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true</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ServiceTypes</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de-DE" sz="1078"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mn-cs"/>
              </a:rPr>
              <a:t>CodePackage</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de-DE"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Name</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Code</a:t>
            </a:r>
            <a:r>
              <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de-DE"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Version</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1.0</a:t>
            </a:r>
            <a:r>
              <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EntryPoint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ExeHost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mn-cs"/>
              </a:rPr>
              <a:t>Program</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ServiceHost.exe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&lt;/</a:t>
            </a:r>
            <a:r>
              <a:rPr kumimoji="0" lang="en-US" sz="1078"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mn-cs"/>
              </a:rPr>
              <a:t>Program</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ExeHost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EntryPoint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CodePackage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ConfigPackage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Name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Config</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Version</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1.0</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DataPackage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Name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Data</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Version</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1.0</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ServiceManifest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7" name="Group 16"/>
          <p:cNvGrpSpPr/>
          <p:nvPr/>
        </p:nvGrpSpPr>
        <p:grpSpPr>
          <a:xfrm>
            <a:off x="717451" y="3802510"/>
            <a:ext cx="3186878" cy="1942254"/>
            <a:chOff x="520752" y="3573462"/>
            <a:chExt cx="3250782" cy="1981200"/>
          </a:xfrm>
        </p:grpSpPr>
        <p:sp>
          <p:nvSpPr>
            <p:cNvPr id="6" name="Rectangle 5"/>
            <p:cNvSpPr/>
            <p:nvPr/>
          </p:nvSpPr>
          <p:spPr bwMode="auto">
            <a:xfrm>
              <a:off x="884237" y="3573462"/>
              <a:ext cx="2514600"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Type 1</a:t>
              </a:r>
            </a:p>
          </p:txBody>
        </p:sp>
        <p:sp>
          <p:nvSpPr>
            <p:cNvPr id="7" name="Rectangle 6"/>
            <p:cNvSpPr/>
            <p:nvPr/>
          </p:nvSpPr>
          <p:spPr bwMode="auto">
            <a:xfrm>
              <a:off x="520752"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8" name="Rectangle 7"/>
            <p:cNvSpPr/>
            <p:nvPr/>
          </p:nvSpPr>
          <p:spPr bwMode="auto">
            <a:xfrm>
              <a:off x="1629746"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p:cNvSpPr/>
            <p:nvPr/>
          </p:nvSpPr>
          <p:spPr bwMode="auto">
            <a:xfrm>
              <a:off x="2738740" y="4945062"/>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a:t>
              </a:r>
            </a:p>
          </p:txBody>
        </p:sp>
        <p:cxnSp>
          <p:nvCxnSpPr>
            <p:cNvPr id="3" name="Straight Connector 2"/>
            <p:cNvCxnSpPr>
              <a:stCxn id="6" idx="2"/>
            </p:cNvCxnSpPr>
            <p:nvPr/>
          </p:nvCxnSpPr>
          <p:spPr>
            <a:xfrm>
              <a:off x="2141537" y="4183062"/>
              <a:ext cx="0" cy="29779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38263075"/>
      </p:ext>
    </p:extLst>
  </p:cSld>
  <p:clrMapOvr>
    <a:masterClrMapping/>
  </p:clrMapOvr>
  <p:transition>
    <p:fad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6"/>
            <a:ext cx="11653523" cy="1677599"/>
          </a:xfrm>
        </p:spPr>
        <p:txBody>
          <a:bodyPr/>
          <a:lstStyle/>
          <a:p>
            <a:r>
              <a:rPr lang="en-US" sz="3137" dirty="0"/>
              <a:t>Declarative template for creating an application</a:t>
            </a:r>
          </a:p>
          <a:p>
            <a:r>
              <a:rPr lang="en-US" sz="3137" dirty="0"/>
              <a:t>Based on a set of service types</a:t>
            </a:r>
          </a:p>
          <a:p>
            <a:r>
              <a:rPr lang="en-US" sz="3137" dirty="0"/>
              <a:t>Used for packaging, deployment, and versioning</a:t>
            </a:r>
          </a:p>
        </p:txBody>
      </p:sp>
      <p:sp>
        <p:nvSpPr>
          <p:cNvPr id="3" name="Title 2"/>
          <p:cNvSpPr>
            <a:spLocks noGrp="1"/>
          </p:cNvSpPr>
          <p:nvPr>
            <p:ph type="title"/>
          </p:nvPr>
        </p:nvSpPr>
        <p:spPr/>
        <p:txBody>
          <a:bodyPr/>
          <a:lstStyle/>
          <a:p>
            <a:r>
              <a:rPr lang="en-US" dirty="0"/>
              <a:t>Application type</a:t>
            </a:r>
          </a:p>
        </p:txBody>
      </p:sp>
      <p:sp>
        <p:nvSpPr>
          <p:cNvPr id="4" name="Rectangle 3"/>
          <p:cNvSpPr/>
          <p:nvPr/>
        </p:nvSpPr>
        <p:spPr bwMode="auto">
          <a:xfrm>
            <a:off x="4021011" y="3300274"/>
            <a:ext cx="3809805" cy="5976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Application Type A</a:t>
            </a:r>
          </a:p>
        </p:txBody>
      </p:sp>
      <p:sp>
        <p:nvSpPr>
          <p:cNvPr id="6" name="Rectangle 5"/>
          <p:cNvSpPr/>
          <p:nvPr/>
        </p:nvSpPr>
        <p:spPr bwMode="auto">
          <a:xfrm>
            <a:off x="982922" y="4698935"/>
            <a:ext cx="2465168"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Type 1</a:t>
            </a:r>
          </a:p>
        </p:txBody>
      </p:sp>
      <p:sp>
        <p:nvSpPr>
          <p:cNvPr id="7" name="Rectangle 6"/>
          <p:cNvSpPr/>
          <p:nvPr/>
        </p:nvSpPr>
        <p:spPr bwMode="auto">
          <a:xfrm>
            <a:off x="4697343" y="4698935"/>
            <a:ext cx="2465168"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Type 2</a:t>
            </a:r>
          </a:p>
        </p:txBody>
      </p:sp>
      <p:sp>
        <p:nvSpPr>
          <p:cNvPr id="8" name="Rectangle 7"/>
          <p:cNvSpPr/>
          <p:nvPr/>
        </p:nvSpPr>
        <p:spPr bwMode="auto">
          <a:xfrm>
            <a:off x="8411764" y="4698935"/>
            <a:ext cx="2465168"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Type 3</a:t>
            </a:r>
          </a:p>
        </p:txBody>
      </p:sp>
      <p:sp>
        <p:nvSpPr>
          <p:cNvPr id="9" name="Rectangle 8"/>
          <p:cNvSpPr/>
          <p:nvPr/>
        </p:nvSpPr>
        <p:spPr bwMode="auto">
          <a:xfrm>
            <a:off x="651391" y="5410245"/>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10" name="Rectangle 9"/>
          <p:cNvSpPr/>
          <p:nvPr/>
        </p:nvSpPr>
        <p:spPr bwMode="auto">
          <a:xfrm>
            <a:off x="1738584" y="5410245"/>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p:cNvSpPr/>
          <p:nvPr/>
        </p:nvSpPr>
        <p:spPr bwMode="auto">
          <a:xfrm>
            <a:off x="2825778" y="5410326"/>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a:t>
            </a:r>
          </a:p>
        </p:txBody>
      </p:sp>
      <p:sp>
        <p:nvSpPr>
          <p:cNvPr id="12" name="Rectangle 11"/>
          <p:cNvSpPr/>
          <p:nvPr/>
        </p:nvSpPr>
        <p:spPr bwMode="auto">
          <a:xfrm>
            <a:off x="4369826" y="5410163"/>
            <a:ext cx="1012491"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13" name="Rectangle 12"/>
          <p:cNvSpPr/>
          <p:nvPr/>
        </p:nvSpPr>
        <p:spPr bwMode="auto">
          <a:xfrm>
            <a:off x="5457019" y="5410163"/>
            <a:ext cx="1012491"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p:cNvSpPr/>
          <p:nvPr/>
        </p:nvSpPr>
        <p:spPr bwMode="auto">
          <a:xfrm>
            <a:off x="6544213" y="5410245"/>
            <a:ext cx="1012491"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a:t>
            </a:r>
          </a:p>
        </p:txBody>
      </p:sp>
      <p:sp>
        <p:nvSpPr>
          <p:cNvPr id="15" name="Rectangle 14"/>
          <p:cNvSpPr/>
          <p:nvPr/>
        </p:nvSpPr>
        <p:spPr bwMode="auto">
          <a:xfrm>
            <a:off x="8088260" y="5405440"/>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16" name="Rectangle 15"/>
          <p:cNvSpPr/>
          <p:nvPr/>
        </p:nvSpPr>
        <p:spPr bwMode="auto">
          <a:xfrm>
            <a:off x="9175454" y="5405440"/>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p:cNvSpPr/>
          <p:nvPr/>
        </p:nvSpPr>
        <p:spPr bwMode="auto">
          <a:xfrm>
            <a:off x="10262647" y="5405521"/>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a:t>
            </a:r>
          </a:p>
        </p:txBody>
      </p:sp>
      <p:cxnSp>
        <p:nvCxnSpPr>
          <p:cNvPr id="18" name="Straight Connector 17"/>
          <p:cNvCxnSpPr/>
          <p:nvPr/>
        </p:nvCxnSpPr>
        <p:spPr>
          <a:xfrm>
            <a:off x="2207480" y="4176021"/>
            <a:ext cx="766097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891"/>
            <a:ext cx="4014" cy="8010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6" y="4176021"/>
            <a:ext cx="0" cy="5229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4" y="4176021"/>
            <a:ext cx="0" cy="5229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021"/>
            <a:ext cx="0" cy="5229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83517"/>
      </p:ext>
    </p:extLst>
  </p:cSld>
  <p:clrMapOvr>
    <a:masterClrMapping/>
  </p:clrMapOvr>
  <p:transition>
    <p:fad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err="1"/>
              <a:t>Microservices</a:t>
            </a:r>
            <a:r>
              <a:rPr lang="en-US" dirty="0"/>
              <a:t> with Azure Service Fabric</a:t>
            </a:r>
          </a:p>
        </p:txBody>
      </p:sp>
    </p:spTree>
    <p:extLst>
      <p:ext uri="{BB962C8B-B14F-4D97-AF65-F5344CB8AC3E}">
        <p14:creationId xmlns:p14="http://schemas.microsoft.com/office/powerpoint/2010/main" val="1673667403"/>
      </p:ext>
    </p:extLst>
  </p:cSld>
  <p:clrMapOvr>
    <a:masterClrMapping/>
  </p:clrMapOvr>
  <p:transition>
    <p:fad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3389" y="3111442"/>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p:cNvSpPr/>
          <p:nvPr/>
        </p:nvSpPr>
        <p:spPr bwMode="auto">
          <a:xfrm>
            <a:off x="2376690" y="1774471"/>
            <a:ext cx="1010369" cy="220587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613510" y="1779937"/>
            <a:ext cx="1010369" cy="225928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p:cNvSpPr/>
          <p:nvPr/>
        </p:nvSpPr>
        <p:spPr bwMode="auto">
          <a:xfrm>
            <a:off x="931465"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p:cNvSpPr/>
          <p:nvPr/>
        </p:nvSpPr>
        <p:spPr bwMode="auto">
          <a:xfrm>
            <a:off x="928720"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p:cNvSpPr/>
          <p:nvPr/>
        </p:nvSpPr>
        <p:spPr bwMode="auto">
          <a:xfrm>
            <a:off x="928720"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p:cNvSpPr/>
          <p:nvPr/>
        </p:nvSpPr>
        <p:spPr bwMode="auto">
          <a:xfrm>
            <a:off x="931465"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p:cNvSpPr/>
          <p:nvPr/>
        </p:nvSpPr>
        <p:spPr bwMode="auto">
          <a:xfrm>
            <a:off x="949078"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p:cNvSpPr/>
          <p:nvPr/>
        </p:nvSpPr>
        <p:spPr bwMode="auto">
          <a:xfrm>
            <a:off x="949078" y="274945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p:cNvSpPr/>
          <p:nvPr/>
        </p:nvSpPr>
        <p:spPr bwMode="auto">
          <a:xfrm>
            <a:off x="931465"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Hexagon 18"/>
          <p:cNvSpPr/>
          <p:nvPr/>
        </p:nvSpPr>
        <p:spPr bwMode="auto">
          <a:xfrm>
            <a:off x="949078"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p:cNvSpPr/>
          <p:nvPr/>
        </p:nvSpPr>
        <p:spPr bwMode="auto">
          <a:xfrm>
            <a:off x="949078" y="346257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p:cNvSpPr/>
          <p:nvPr/>
        </p:nvSpPr>
        <p:spPr bwMode="auto">
          <a:xfrm>
            <a:off x="2681979"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p:cNvSpPr/>
          <p:nvPr/>
        </p:nvSpPr>
        <p:spPr bwMode="auto">
          <a:xfrm>
            <a:off x="2699593"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p:cNvSpPr/>
          <p:nvPr/>
        </p:nvSpPr>
        <p:spPr bwMode="auto">
          <a:xfrm>
            <a:off x="2699593" y="2054364"/>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Hexagon 23"/>
          <p:cNvSpPr/>
          <p:nvPr/>
        </p:nvSpPr>
        <p:spPr bwMode="auto">
          <a:xfrm>
            <a:off x="2681979"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Hexagon 24"/>
          <p:cNvSpPr/>
          <p:nvPr/>
        </p:nvSpPr>
        <p:spPr bwMode="auto">
          <a:xfrm>
            <a:off x="2680731"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p:cNvSpPr/>
          <p:nvPr/>
        </p:nvSpPr>
        <p:spPr bwMode="auto">
          <a:xfrm>
            <a:off x="2683211" y="2778222"/>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Hexagon 26"/>
          <p:cNvSpPr/>
          <p:nvPr/>
        </p:nvSpPr>
        <p:spPr bwMode="auto">
          <a:xfrm>
            <a:off x="2681979" y="3482833"/>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Hexagon 27"/>
          <p:cNvSpPr/>
          <p:nvPr/>
        </p:nvSpPr>
        <p:spPr bwMode="auto">
          <a:xfrm>
            <a:off x="2692207" y="3499860"/>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Hexagon 28"/>
          <p:cNvSpPr/>
          <p:nvPr/>
        </p:nvSpPr>
        <p:spPr bwMode="auto">
          <a:xfrm>
            <a:off x="2710766" y="349154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Hexagon 29"/>
          <p:cNvSpPr/>
          <p:nvPr/>
        </p:nvSpPr>
        <p:spPr bwMode="auto">
          <a:xfrm>
            <a:off x="931054"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Hexagon 30"/>
          <p:cNvSpPr/>
          <p:nvPr/>
        </p:nvSpPr>
        <p:spPr bwMode="auto">
          <a:xfrm>
            <a:off x="940272" y="2752075"/>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Hexagon 31"/>
          <p:cNvSpPr/>
          <p:nvPr/>
        </p:nvSpPr>
        <p:spPr bwMode="auto">
          <a:xfrm>
            <a:off x="947413"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p:cNvSpPr txBox="1"/>
          <p:nvPr/>
        </p:nvSpPr>
        <p:spPr>
          <a:xfrm>
            <a:off x="590151" y="4027170"/>
            <a:ext cx="1171737" cy="603422"/>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307" b="0" i="0" u="none" strike="noStrike" kern="1200" cap="none" spc="0" normalizeH="0" baseline="0" noProof="0" dirty="0">
                <a:ln>
                  <a:noFill/>
                </a:ln>
                <a:solidFill>
                  <a:srgbClr val="FFFFFF"/>
                </a:solidFill>
                <a:effectLst/>
                <a:uLnTx/>
                <a:uFillTx/>
                <a:latin typeface="Segoe UI"/>
                <a:ea typeface="+mn-ea"/>
                <a:cs typeface="+mn-cs"/>
              </a:rPr>
              <a:t>App1</a:t>
            </a:r>
          </a:p>
        </p:txBody>
      </p:sp>
      <p:sp>
        <p:nvSpPr>
          <p:cNvPr id="34" name="TextBox 33"/>
          <p:cNvSpPr txBox="1"/>
          <p:nvPr/>
        </p:nvSpPr>
        <p:spPr>
          <a:xfrm>
            <a:off x="2376691" y="4027170"/>
            <a:ext cx="1171737" cy="603422"/>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307" b="0" i="0" u="none" strike="noStrike" kern="1200" cap="none" spc="0" normalizeH="0" baseline="0" noProof="0" dirty="0">
                <a:ln>
                  <a:noFill/>
                </a:ln>
                <a:solidFill>
                  <a:srgbClr val="FFFFFF"/>
                </a:solidFill>
                <a:effectLst/>
                <a:uLnTx/>
                <a:uFillTx/>
                <a:latin typeface="Segoe UI"/>
                <a:ea typeface="+mn-ea"/>
                <a:cs typeface="+mn-cs"/>
              </a:rPr>
              <a:t>App2</a:t>
            </a:r>
          </a:p>
        </p:txBody>
      </p:sp>
      <p:sp>
        <p:nvSpPr>
          <p:cNvPr id="35" name="Hexagon 34"/>
          <p:cNvSpPr/>
          <p:nvPr/>
        </p:nvSpPr>
        <p:spPr bwMode="auto">
          <a:xfrm>
            <a:off x="2692929" y="2049926"/>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Hexagon 35"/>
          <p:cNvSpPr/>
          <p:nvPr/>
        </p:nvSpPr>
        <p:spPr bwMode="auto">
          <a:xfrm>
            <a:off x="2709296" y="2773784"/>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Hexagon 36"/>
          <p:cNvSpPr/>
          <p:nvPr/>
        </p:nvSpPr>
        <p:spPr bwMode="auto">
          <a:xfrm>
            <a:off x="2701486" y="350007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itle 2"/>
          <p:cNvSpPr>
            <a:spLocks noGrp="1"/>
          </p:cNvSpPr>
          <p:nvPr>
            <p:ph type="title"/>
          </p:nvPr>
        </p:nvSpPr>
        <p:spPr>
          <a:xfrm>
            <a:off x="265903" y="379750"/>
            <a:ext cx="11426711" cy="881854"/>
          </a:xfrm>
        </p:spPr>
        <p:txBody>
          <a:bodyPr/>
          <a:lstStyle/>
          <a:p>
            <a:r>
              <a:rPr lang="en-US">
                <a:solidFill>
                  <a:schemeClr val="tx1"/>
                </a:solidFill>
              </a:rPr>
              <a:t>Service Fabric Microservices</a:t>
            </a:r>
            <a:endParaRPr lang="en-US" dirty="0">
              <a:solidFill>
                <a:schemeClr val="tx1"/>
              </a:solidFill>
            </a:endParaRPr>
          </a:p>
        </p:txBody>
      </p:sp>
      <p:cxnSp>
        <p:nvCxnSpPr>
          <p:cNvPr id="39" name="Straight Connector 38"/>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65905" y="5912622"/>
            <a:ext cx="3531451" cy="615522"/>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App Type Packages</a:t>
            </a:r>
          </a:p>
        </p:txBody>
      </p:sp>
      <p:sp>
        <p:nvSpPr>
          <p:cNvPr id="41" name="TextBox 40"/>
          <p:cNvSpPr txBox="1"/>
          <p:nvPr/>
        </p:nvSpPr>
        <p:spPr>
          <a:xfrm>
            <a:off x="4287955" y="5912622"/>
            <a:ext cx="7404659" cy="615522"/>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Service Fabric Cluster VMs</a:t>
            </a:r>
          </a:p>
        </p:txBody>
      </p:sp>
    </p:spTree>
    <p:extLst>
      <p:ext uri="{BB962C8B-B14F-4D97-AF65-F5344CB8AC3E}">
        <p14:creationId xmlns:p14="http://schemas.microsoft.com/office/powerpoint/2010/main" val="3969708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grpId="0" nodeType="clickEffect">
                                  <p:stCondLst>
                                    <p:cond delay="0"/>
                                  </p:stCondLst>
                                  <p:childTnLst>
                                    <p:animMotion origin="layout" path="M 3.125E-6 2.22222E-6 L 0.49987 0.02315 " pathEditMode="relative" rAng="0" ptsTypes="AA">
                                      <p:cBhvr>
                                        <p:cTn id="60" dur="2000" fill="hold"/>
                                        <p:tgtEl>
                                          <p:spTgt spid="14"/>
                                        </p:tgtEl>
                                        <p:attrNameLst>
                                          <p:attrName>ppt_x</p:attrName>
                                          <p:attrName>ppt_y</p:attrName>
                                        </p:attrNameLst>
                                      </p:cBhvr>
                                      <p:rCtr x="24987" y="1157"/>
                                    </p:animMotion>
                                  </p:childTnLst>
                                </p:cTn>
                              </p:par>
                              <p:par>
                                <p:cTn id="61" presetID="42" presetClass="path" presetSubtype="0" accel="50000" decel="50000" fill="hold" grpId="0" nodeType="withEffect">
                                  <p:stCondLst>
                                    <p:cond delay="0"/>
                                  </p:stCondLst>
                                  <p:childTnLst>
                                    <p:animMotion origin="layout" path="M 2.08333E-6 0.00209 L 0.63984 0.42593 " pathEditMode="relative" rAng="0" ptsTypes="AA">
                                      <p:cBhvr>
                                        <p:cTn id="62" dur="2000" fill="hold"/>
                                        <p:tgtEl>
                                          <p:spTgt spid="13"/>
                                        </p:tgtEl>
                                        <p:attrNameLst>
                                          <p:attrName>ppt_x</p:attrName>
                                          <p:attrName>ppt_y</p:attrName>
                                        </p:attrNameLst>
                                      </p:cBhvr>
                                      <p:rCtr x="31992" y="21181"/>
                                    </p:animMotion>
                                  </p:childTnLst>
                                </p:cTn>
                              </p:par>
                              <p:par>
                                <p:cTn id="63" presetID="42" presetClass="path" presetSubtype="0" accel="50000" decel="50000" fill="hold" grpId="0" nodeType="withEffect">
                                  <p:stCondLst>
                                    <p:cond delay="0"/>
                                  </p:stCondLst>
                                  <p:childTnLst>
                                    <p:animMotion origin="layout" path="M 0.0151 0.00394 L 0.51562 0.42593 " pathEditMode="relative" rAng="0" ptsTypes="AA">
                                      <p:cBhvr>
                                        <p:cTn id="64" dur="2000" fill="hold"/>
                                        <p:tgtEl>
                                          <p:spTgt spid="12"/>
                                        </p:tgtEl>
                                        <p:attrNameLst>
                                          <p:attrName>ppt_x</p:attrName>
                                          <p:attrName>ppt_y</p:attrName>
                                        </p:attrNameLst>
                                      </p:cBhvr>
                                      <p:rCtr x="25026" y="21088"/>
                                    </p:animMotion>
                                  </p:childTnLst>
                                </p:cTn>
                              </p:par>
                              <p:par>
                                <p:cTn id="65" presetID="42" presetClass="path" presetSubtype="0" accel="50000" decel="50000" fill="hold" grpId="0" nodeType="withEffect">
                                  <p:stCondLst>
                                    <p:cond delay="0"/>
                                  </p:stCondLst>
                                  <p:childTnLst>
                                    <p:animMotion origin="layout" path="M -6.25E-7 1.48148E-6 L 0.78399 0.11204 " pathEditMode="relative" rAng="0" ptsTypes="AA">
                                      <p:cBhvr>
                                        <p:cTn id="66" dur="2000" fill="hold"/>
                                        <p:tgtEl>
                                          <p:spTgt spid="17"/>
                                        </p:tgtEl>
                                        <p:attrNameLst>
                                          <p:attrName>ppt_x</p:attrName>
                                          <p:attrName>ppt_y</p:attrName>
                                        </p:attrNameLst>
                                      </p:cBhvr>
                                      <p:rCtr x="39193" y="5602"/>
                                    </p:animMotion>
                                  </p:childTnLst>
                                </p:cTn>
                              </p:par>
                              <p:par>
                                <p:cTn id="67" presetID="42" presetClass="path" presetSubtype="0" accel="50000" decel="50000" fill="hold" grpId="0" nodeType="withEffect">
                                  <p:stCondLst>
                                    <p:cond delay="0"/>
                                  </p:stCondLst>
                                  <p:childTnLst>
                                    <p:animMotion origin="layout" path="M -6.25E-7 4.44444E-6 L 0.77565 0.31828 " pathEditMode="relative" rAng="0" ptsTypes="AA">
                                      <p:cBhvr>
                                        <p:cTn id="68" dur="2000" fill="hold"/>
                                        <p:tgtEl>
                                          <p:spTgt spid="16"/>
                                        </p:tgtEl>
                                        <p:attrNameLst>
                                          <p:attrName>ppt_x</p:attrName>
                                          <p:attrName>ppt_y</p:attrName>
                                        </p:attrNameLst>
                                      </p:cBhvr>
                                      <p:rCtr x="38776" y="15903"/>
                                    </p:animMotion>
                                  </p:childTnLst>
                                </p:cTn>
                              </p:par>
                              <p:par>
                                <p:cTn id="69" presetID="42" presetClass="path" presetSubtype="0" accel="50000" decel="50000" fill="hold" grpId="0" nodeType="withEffect">
                                  <p:stCondLst>
                                    <p:cond delay="0"/>
                                  </p:stCondLst>
                                  <p:childTnLst>
                                    <p:animMotion origin="layout" path="M 1.66667E-6 4.44444E-6 L 0.5 0.10463 " pathEditMode="relative" rAng="0" ptsTypes="AA">
                                      <p:cBhvr>
                                        <p:cTn id="70" dur="2000" fill="hold"/>
                                        <p:tgtEl>
                                          <p:spTgt spid="15"/>
                                        </p:tgtEl>
                                        <p:attrNameLst>
                                          <p:attrName>ppt_x</p:attrName>
                                          <p:attrName>ppt_y</p:attrName>
                                        </p:attrNameLst>
                                      </p:cBhvr>
                                      <p:rCtr x="25000" y="5231"/>
                                    </p:animMotion>
                                  </p:childTnLst>
                                </p:cTn>
                              </p:par>
                              <p:par>
                                <p:cTn id="71" presetID="42" presetClass="path" presetSubtype="0" accel="50000" decel="50000" fill="hold" grpId="0" nodeType="withEffect">
                                  <p:stCondLst>
                                    <p:cond delay="0"/>
                                  </p:stCondLst>
                                  <p:childTnLst>
                                    <p:animMotion origin="layout" path="M -6.25E-7 2.96296E-6 L 0.71315 -0.19121 " pathEditMode="relative" rAng="0" ptsTypes="AA">
                                      <p:cBhvr>
                                        <p:cTn id="72" dur="2000" fill="hold"/>
                                        <p:tgtEl>
                                          <p:spTgt spid="20"/>
                                        </p:tgtEl>
                                        <p:attrNameLst>
                                          <p:attrName>ppt_x</p:attrName>
                                          <p:attrName>ppt_y</p:attrName>
                                        </p:attrNameLst>
                                      </p:cBhvr>
                                      <p:rCtr x="35651" y="-9560"/>
                                    </p:animMotion>
                                  </p:childTnLst>
                                </p:cTn>
                              </p:par>
                              <p:par>
                                <p:cTn id="73" presetID="42" presetClass="path" presetSubtype="0" accel="50000" decel="50000" fill="hold" grpId="0" nodeType="withEffect">
                                  <p:stCondLst>
                                    <p:cond delay="0"/>
                                  </p:stCondLst>
                                  <p:childTnLst>
                                    <p:animMotion origin="layout" path="M -6.25E-7 0.01296 L 0.35703 0.2081 " pathEditMode="relative" rAng="0" ptsTypes="AA">
                                      <p:cBhvr>
                                        <p:cTn id="74" dur="2000" fill="hold"/>
                                        <p:tgtEl>
                                          <p:spTgt spid="19"/>
                                        </p:tgtEl>
                                        <p:attrNameLst>
                                          <p:attrName>ppt_x</p:attrName>
                                          <p:attrName>ppt_y</p:attrName>
                                        </p:attrNameLst>
                                      </p:cBhvr>
                                      <p:rCtr x="17852" y="9745"/>
                                    </p:animMotion>
                                  </p:childTnLst>
                                </p:cTn>
                              </p:par>
                              <p:par>
                                <p:cTn id="75" presetID="42" presetClass="path" presetSubtype="0" accel="50000" decel="50000" fill="hold" grpId="0" nodeType="withEffect">
                                  <p:stCondLst>
                                    <p:cond delay="0"/>
                                  </p:stCondLst>
                                  <p:childTnLst>
                                    <p:animMotion origin="layout" path="M 1.66667E-6 4.44444E-6 L 0.70104 0.21875 " pathEditMode="relative" rAng="0" ptsTypes="AA">
                                      <p:cBhvr>
                                        <p:cTn id="76" dur="2000" fill="hold"/>
                                        <p:tgtEl>
                                          <p:spTgt spid="18"/>
                                        </p:tgtEl>
                                        <p:attrNameLst>
                                          <p:attrName>ppt_x</p:attrName>
                                          <p:attrName>ppt_y</p:attrName>
                                        </p:attrNameLst>
                                      </p:cBhvr>
                                      <p:rCtr x="35052" y="10926"/>
                                    </p:animMotion>
                                  </p:childTnLst>
                                </p:cTn>
                              </p:par>
                              <p:par>
                                <p:cTn id="77" presetID="42" presetClass="path" presetSubtype="0" accel="50000" decel="50000" fill="hold" grpId="0" nodeType="withEffect">
                                  <p:stCondLst>
                                    <p:cond delay="0"/>
                                  </p:stCondLst>
                                  <p:childTnLst>
                                    <p:animMotion origin="layout" path="M 5E-6 2.22222E-6 L 0.49584 0.02245 " pathEditMode="relative" rAng="0" ptsTypes="AA">
                                      <p:cBhvr>
                                        <p:cTn id="78" dur="2000" fill="hold"/>
                                        <p:tgtEl>
                                          <p:spTgt spid="23"/>
                                        </p:tgtEl>
                                        <p:attrNameLst>
                                          <p:attrName>ppt_x</p:attrName>
                                          <p:attrName>ppt_y</p:attrName>
                                        </p:attrNameLst>
                                      </p:cBhvr>
                                      <p:rCtr x="24792" y="1111"/>
                                    </p:animMotion>
                                  </p:childTnLst>
                                </p:cTn>
                              </p:par>
                              <p:par>
                                <p:cTn id="79" presetID="42" presetClass="path" presetSubtype="0" accel="50000" decel="50000" fill="hold" grpId="0" nodeType="withEffect">
                                  <p:stCondLst>
                                    <p:cond delay="0"/>
                                  </p:stCondLst>
                                  <p:childTnLst>
                                    <p:animMotion origin="layout" path="M 5E-6 -4.81481E-6 L 0.49584 0.21575 " pathEditMode="relative" rAng="0" ptsTypes="AA">
                                      <p:cBhvr>
                                        <p:cTn id="80" dur="2000" fill="hold"/>
                                        <p:tgtEl>
                                          <p:spTgt spid="22"/>
                                        </p:tgtEl>
                                        <p:attrNameLst>
                                          <p:attrName>ppt_x</p:attrName>
                                          <p:attrName>ppt_y</p:attrName>
                                        </p:attrNameLst>
                                      </p:cBhvr>
                                      <p:rCtr x="24792" y="10787"/>
                                    </p:animMotion>
                                  </p:childTnLst>
                                </p:cTn>
                              </p:par>
                              <p:par>
                                <p:cTn id="81" presetID="42" presetClass="path" presetSubtype="0" accel="50000" decel="50000" fill="hold" grpId="0" nodeType="withEffect">
                                  <p:stCondLst>
                                    <p:cond delay="0"/>
                                  </p:stCondLst>
                                  <p:childTnLst>
                                    <p:animMotion origin="layout" path="M -0.00364 0.0095 L 0.20235 0.21274 " pathEditMode="relative" rAng="0" ptsTypes="AA">
                                      <p:cBhvr>
                                        <p:cTn id="82" dur="2000" fill="hold"/>
                                        <p:tgtEl>
                                          <p:spTgt spid="21"/>
                                        </p:tgtEl>
                                        <p:attrNameLst>
                                          <p:attrName>ppt_x</p:attrName>
                                          <p:attrName>ppt_y</p:attrName>
                                        </p:attrNameLst>
                                      </p:cBhvr>
                                      <p:rCtr x="10299" y="10162"/>
                                    </p:animMotion>
                                  </p:childTnLst>
                                </p:cTn>
                              </p:par>
                              <p:par>
                                <p:cTn id="83" presetID="42" presetClass="path" presetSubtype="0" accel="50000" decel="50000" fill="hold" grpId="0" nodeType="withEffect">
                                  <p:stCondLst>
                                    <p:cond delay="0"/>
                                  </p:stCondLst>
                                  <p:childTnLst>
                                    <p:animMotion origin="layout" path="M 0.00052 -0.10648 L 0.20052 -0.09167 " pathEditMode="relative" rAng="0" ptsTypes="AA">
                                      <p:cBhvr>
                                        <p:cTn id="84" dur="2000" fill="hold"/>
                                        <p:tgtEl>
                                          <p:spTgt spid="26"/>
                                        </p:tgtEl>
                                        <p:attrNameLst>
                                          <p:attrName>ppt_x</p:attrName>
                                          <p:attrName>ppt_y</p:attrName>
                                        </p:attrNameLst>
                                      </p:cBhvr>
                                      <p:rCtr x="10000" y="741"/>
                                    </p:animMotion>
                                  </p:childTnLst>
                                </p:cTn>
                              </p:par>
                              <p:par>
                                <p:cTn id="85" presetID="42" presetClass="path" presetSubtype="0" accel="50000" decel="50000" fill="hold" grpId="0" nodeType="withEffect">
                                  <p:stCondLst>
                                    <p:cond delay="0"/>
                                  </p:stCondLst>
                                  <p:childTnLst>
                                    <p:animMotion origin="layout" path="M -2.29167E-6 0.01111 L 0.2819 0.10903 " pathEditMode="relative" rAng="0" ptsTypes="AA">
                                      <p:cBhvr>
                                        <p:cTn id="86" dur="2000" fill="hold"/>
                                        <p:tgtEl>
                                          <p:spTgt spid="25"/>
                                        </p:tgtEl>
                                        <p:attrNameLst>
                                          <p:attrName>ppt_x</p:attrName>
                                          <p:attrName>ppt_y</p:attrName>
                                        </p:attrNameLst>
                                      </p:cBhvr>
                                      <p:rCtr x="14089" y="4884"/>
                                    </p:animMotion>
                                  </p:childTnLst>
                                </p:cTn>
                              </p:par>
                              <p:par>
                                <p:cTn id="87" presetID="42" presetClass="path" presetSubtype="0" accel="50000" decel="50000" fill="hold" grpId="0" nodeType="withEffect">
                                  <p:stCondLst>
                                    <p:cond delay="0"/>
                                  </p:stCondLst>
                                  <p:childTnLst>
                                    <p:animMotion origin="layout" path="M -1.66667E-6 3.7037E-7 L 0.28594 0.3125 " pathEditMode="relative" rAng="0" ptsTypes="AA">
                                      <p:cBhvr>
                                        <p:cTn id="88" dur="2000" fill="hold"/>
                                        <p:tgtEl>
                                          <p:spTgt spid="24"/>
                                        </p:tgtEl>
                                        <p:attrNameLst>
                                          <p:attrName>ppt_x</p:attrName>
                                          <p:attrName>ppt_y</p:attrName>
                                        </p:attrNameLst>
                                      </p:cBhvr>
                                      <p:rCtr x="14323" y="15208"/>
                                    </p:animMotion>
                                  </p:childTnLst>
                                </p:cTn>
                              </p:par>
                              <p:par>
                                <p:cTn id="89" presetID="42" presetClass="path" presetSubtype="0" accel="50000" decel="50000" fill="hold" grpId="0" nodeType="withEffect">
                                  <p:stCondLst>
                                    <p:cond delay="0"/>
                                  </p:stCondLst>
                                  <p:childTnLst>
                                    <p:animMotion origin="layout" path="M 3.54167E-6 4.81481E-6 L 0.64492 -0.19121 " pathEditMode="relative" rAng="0" ptsTypes="AA">
                                      <p:cBhvr>
                                        <p:cTn id="90" dur="2000" fill="hold"/>
                                        <p:tgtEl>
                                          <p:spTgt spid="29"/>
                                        </p:tgtEl>
                                        <p:attrNameLst>
                                          <p:attrName>ppt_x</p:attrName>
                                          <p:attrName>ppt_y</p:attrName>
                                        </p:attrNameLst>
                                      </p:cBhvr>
                                      <p:rCtr x="32240" y="-9560"/>
                                    </p:animMotion>
                                  </p:childTnLst>
                                </p:cTn>
                              </p:par>
                              <p:par>
                                <p:cTn id="91" presetID="42" presetClass="path" presetSubtype="0" accel="50000" decel="50000" fill="hold" grpId="0" nodeType="withEffect">
                                  <p:stCondLst>
                                    <p:cond delay="0"/>
                                  </p:stCondLst>
                                  <p:childTnLst>
                                    <p:animMotion origin="layout" path="M -3.95833E-6 -4.07407E-6 L 0.56941 0.00024 " pathEditMode="relative" rAng="0" ptsTypes="AA">
                                      <p:cBhvr>
                                        <p:cTn id="92" dur="2000" fill="hold"/>
                                        <p:tgtEl>
                                          <p:spTgt spid="28"/>
                                        </p:tgtEl>
                                        <p:attrNameLst>
                                          <p:attrName>ppt_x</p:attrName>
                                          <p:attrName>ppt_y</p:attrName>
                                        </p:attrNameLst>
                                      </p:cBhvr>
                                      <p:rCtr x="28464" y="0"/>
                                    </p:animMotion>
                                  </p:childTnLst>
                                </p:cTn>
                              </p:par>
                              <p:par>
                                <p:cTn id="93" presetID="42" presetClass="path" presetSubtype="0" accel="50000" decel="50000" fill="hold" grpId="0" nodeType="withEffect">
                                  <p:stCondLst>
                                    <p:cond delay="0"/>
                                  </p:stCondLst>
                                  <p:childTnLst>
                                    <p:animMotion origin="layout" path="M -2.5E-6 2.22222E-6 L 0.27761 -0.19653 " pathEditMode="relative" rAng="0" ptsTypes="AA">
                                      <p:cBhvr>
                                        <p:cTn id="94" dur="2000" fill="hold"/>
                                        <p:tgtEl>
                                          <p:spTgt spid="27"/>
                                        </p:tgtEl>
                                        <p:attrNameLst>
                                          <p:attrName>ppt_x</p:attrName>
                                          <p:attrName>ppt_y</p:attrName>
                                        </p:attrNameLst>
                                      </p:cBhvr>
                                      <p:rCtr x="1388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P spid="32" grpId="0" animBg="1"/>
      <p:bldP spid="33" grpId="0"/>
      <p:bldP spid="34" grpId="0"/>
      <p:bldP spid="35" grpId="0" animBg="1"/>
      <p:bldP spid="36" grpId="0" animBg="1"/>
      <p:bldP spid="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改版開發步驟</a:t>
            </a:r>
            <a:r>
              <a:rPr lang="en-US" altLang="zh-TW" dirty="0" smtClean="0"/>
              <a:t>:</a:t>
            </a:r>
            <a:endParaRPr lang="zh-TW" altLang="en-US" dirty="0"/>
          </a:p>
        </p:txBody>
      </p:sp>
      <p:sp>
        <p:nvSpPr>
          <p:cNvPr id="3" name="內容版面配置區 2"/>
          <p:cNvSpPr>
            <a:spLocks noGrp="1"/>
          </p:cNvSpPr>
          <p:nvPr>
            <p:ph idx="1"/>
          </p:nvPr>
        </p:nvSpPr>
        <p:spPr/>
        <p:txBody>
          <a:bodyPr>
            <a:noAutofit/>
          </a:bodyPr>
          <a:lstStyle/>
          <a:p>
            <a:r>
              <a:rPr lang="zh-TW" altLang="en-US" b="1" dirty="0" smtClean="0">
                <a:solidFill>
                  <a:schemeClr val="tx1"/>
                </a:solidFill>
              </a:rPr>
              <a:t>切割</a:t>
            </a:r>
            <a:r>
              <a:rPr lang="en-US" altLang="zh-TW" dirty="0" smtClean="0">
                <a:solidFill>
                  <a:schemeClr val="tx1"/>
                </a:solidFill>
              </a:rPr>
              <a:t>:</a:t>
            </a:r>
            <a:r>
              <a:rPr lang="zh-TW" altLang="en-US" dirty="0" smtClean="0">
                <a:solidFill>
                  <a:schemeClr val="tx1"/>
                </a:solidFill>
              </a:rPr>
              <a:t> 找出系統的邊界，挑出適合切割出獨立的微服務區塊</a:t>
            </a:r>
            <a:endParaRPr lang="en-US" altLang="zh-TW" dirty="0" smtClean="0">
              <a:solidFill>
                <a:schemeClr val="tx1"/>
              </a:solidFill>
            </a:endParaRPr>
          </a:p>
          <a:p>
            <a:r>
              <a:rPr lang="zh-TW" altLang="en-US" b="1" dirty="0" smtClean="0">
                <a:solidFill>
                  <a:schemeClr val="tx1"/>
                </a:solidFill>
              </a:rPr>
              <a:t>介面</a:t>
            </a:r>
            <a:r>
              <a:rPr lang="en-US" altLang="zh-TW" dirty="0" smtClean="0">
                <a:solidFill>
                  <a:schemeClr val="tx1"/>
                </a:solidFill>
              </a:rPr>
              <a:t>:</a:t>
            </a:r>
            <a:r>
              <a:rPr lang="zh-TW" altLang="en-US" dirty="0" smtClean="0">
                <a:solidFill>
                  <a:schemeClr val="tx1"/>
                </a:solidFill>
              </a:rPr>
              <a:t> 定義 </a:t>
            </a:r>
            <a:r>
              <a:rPr lang="en-US" altLang="zh-TW" dirty="0" smtClean="0">
                <a:solidFill>
                  <a:schemeClr val="tx1"/>
                </a:solidFill>
              </a:rPr>
              <a:t>API</a:t>
            </a:r>
            <a:r>
              <a:rPr lang="zh-TW" altLang="en-US" dirty="0" smtClean="0">
                <a:solidFill>
                  <a:schemeClr val="tx1"/>
                </a:solidFill>
              </a:rPr>
              <a:t> </a:t>
            </a:r>
            <a:r>
              <a:rPr lang="en-US" altLang="zh-TW" dirty="0" smtClean="0">
                <a:solidFill>
                  <a:schemeClr val="tx1"/>
                </a:solidFill>
              </a:rPr>
              <a:t>, PROTOCOL, </a:t>
            </a:r>
            <a:r>
              <a:rPr lang="zh-TW" altLang="en-US" dirty="0" smtClean="0">
                <a:solidFill>
                  <a:schemeClr val="tx1"/>
                </a:solidFill>
              </a:rPr>
              <a:t>對應的 </a:t>
            </a:r>
            <a:r>
              <a:rPr lang="en-US" altLang="zh-TW" dirty="0" smtClean="0">
                <a:solidFill>
                  <a:schemeClr val="tx1"/>
                </a:solidFill>
              </a:rPr>
              <a:t>SDK, </a:t>
            </a:r>
            <a:r>
              <a:rPr lang="zh-TW" altLang="en-US" dirty="0" smtClean="0">
                <a:solidFill>
                  <a:schemeClr val="tx1"/>
                </a:solidFill>
              </a:rPr>
              <a:t>版本相容</a:t>
            </a:r>
            <a:r>
              <a:rPr lang="zh-TW" altLang="en-US" dirty="0">
                <a:solidFill>
                  <a:schemeClr val="tx1"/>
                </a:solidFill>
              </a:rPr>
              <a:t>性</a:t>
            </a:r>
            <a:r>
              <a:rPr lang="zh-TW" altLang="en-US" dirty="0" smtClean="0">
                <a:solidFill>
                  <a:schemeClr val="tx1"/>
                </a:solidFill>
              </a:rPr>
              <a:t>與安全性原則</a:t>
            </a:r>
            <a:endParaRPr lang="en-US" altLang="zh-TW" dirty="0" smtClean="0">
              <a:solidFill>
                <a:schemeClr val="tx1"/>
              </a:solidFill>
            </a:endParaRPr>
          </a:p>
          <a:p>
            <a:r>
              <a:rPr lang="zh-TW" altLang="en-US" b="1" dirty="0" smtClean="0">
                <a:solidFill>
                  <a:schemeClr val="tx1"/>
                </a:solidFill>
              </a:rPr>
              <a:t>架構安全</a:t>
            </a:r>
            <a:r>
              <a:rPr lang="en-US" altLang="zh-TW" dirty="0" smtClean="0">
                <a:solidFill>
                  <a:schemeClr val="tx1"/>
                </a:solidFill>
              </a:rPr>
              <a:t>:</a:t>
            </a:r>
            <a:r>
              <a:rPr lang="zh-TW" altLang="en-US" dirty="0" smtClean="0">
                <a:solidFill>
                  <a:schemeClr val="tx1"/>
                </a:solidFill>
              </a:rPr>
              <a:t> 服務之間的安全機制，採用授權 </a:t>
            </a:r>
            <a:r>
              <a:rPr lang="en-US" altLang="zh-TW" dirty="0" smtClean="0">
                <a:solidFill>
                  <a:schemeClr val="tx1"/>
                </a:solidFill>
              </a:rPr>
              <a:t>TOKEN,</a:t>
            </a:r>
            <a:r>
              <a:rPr lang="zh-TW" altLang="en-US" dirty="0" smtClean="0">
                <a:solidFill>
                  <a:schemeClr val="tx1"/>
                </a:solidFill>
              </a:rPr>
              <a:t> </a:t>
            </a:r>
            <a:r>
              <a:rPr lang="en-US" altLang="zh-TW" dirty="0" smtClean="0">
                <a:solidFill>
                  <a:schemeClr val="tx1"/>
                </a:solidFill>
              </a:rPr>
              <a:t>JSON</a:t>
            </a:r>
            <a:r>
              <a:rPr lang="zh-TW" altLang="en-US" dirty="0" smtClean="0">
                <a:solidFill>
                  <a:schemeClr val="tx1"/>
                </a:solidFill>
              </a:rPr>
              <a:t> </a:t>
            </a:r>
            <a:r>
              <a:rPr lang="en-US" altLang="zh-TW" dirty="0" smtClean="0">
                <a:solidFill>
                  <a:schemeClr val="tx1"/>
                </a:solidFill>
              </a:rPr>
              <a:t>+</a:t>
            </a:r>
            <a:r>
              <a:rPr lang="zh-TW" altLang="en-US" dirty="0" smtClean="0">
                <a:solidFill>
                  <a:schemeClr val="tx1"/>
                </a:solidFill>
              </a:rPr>
              <a:t> 數位簽章</a:t>
            </a:r>
            <a:r>
              <a:rPr lang="en-US" altLang="zh-TW" dirty="0" smtClean="0">
                <a:solidFill>
                  <a:schemeClr val="tx1"/>
                </a:solidFill>
              </a:rPr>
              <a:t>(AES)</a:t>
            </a:r>
          </a:p>
          <a:p>
            <a:endParaRPr lang="en-US" altLang="zh-TW" b="1" dirty="0" smtClean="0">
              <a:solidFill>
                <a:schemeClr val="tx1"/>
              </a:solidFill>
            </a:endParaRPr>
          </a:p>
          <a:p>
            <a:r>
              <a:rPr lang="zh-TW" altLang="en-US" b="1" dirty="0" smtClean="0">
                <a:solidFill>
                  <a:schemeClr val="tx1"/>
                </a:solidFill>
              </a:rPr>
              <a:t>框架</a:t>
            </a:r>
            <a:r>
              <a:rPr lang="en-US" altLang="zh-TW" dirty="0" smtClean="0">
                <a:solidFill>
                  <a:schemeClr val="tx1"/>
                </a:solidFill>
              </a:rPr>
              <a:t>:</a:t>
            </a:r>
            <a:r>
              <a:rPr lang="zh-TW" altLang="en-US" dirty="0" smtClean="0">
                <a:solidFill>
                  <a:schemeClr val="tx1"/>
                </a:solidFill>
              </a:rPr>
              <a:t> 決定服務要採用的開發技術、框架、執行環境</a:t>
            </a:r>
            <a:endParaRPr lang="en-US" altLang="zh-TW" dirty="0" smtClean="0">
              <a:solidFill>
                <a:schemeClr val="tx1"/>
              </a:solidFill>
            </a:endParaRPr>
          </a:p>
          <a:p>
            <a:r>
              <a:rPr lang="zh-TW" altLang="en-US" b="1" dirty="0" smtClean="0">
                <a:solidFill>
                  <a:schemeClr val="tx1"/>
                </a:solidFill>
              </a:rPr>
              <a:t>重構</a:t>
            </a:r>
            <a:r>
              <a:rPr lang="en-US" altLang="zh-TW" dirty="0" smtClean="0">
                <a:solidFill>
                  <a:schemeClr val="tx1"/>
                </a:solidFill>
              </a:rPr>
              <a:t>:</a:t>
            </a:r>
            <a:r>
              <a:rPr lang="zh-TW" altLang="en-US" dirty="0" smtClean="0">
                <a:solidFill>
                  <a:schemeClr val="tx1"/>
                </a:solidFill>
              </a:rPr>
              <a:t> 用重構 </a:t>
            </a:r>
            <a:r>
              <a:rPr lang="en-US" altLang="zh-TW" dirty="0" smtClean="0">
                <a:solidFill>
                  <a:schemeClr val="tx1"/>
                </a:solidFill>
              </a:rPr>
              <a:t>+</a:t>
            </a:r>
            <a:r>
              <a:rPr lang="zh-TW" altLang="en-US" dirty="0" smtClean="0">
                <a:solidFill>
                  <a:schemeClr val="tx1"/>
                </a:solidFill>
              </a:rPr>
              <a:t> 單元測試，逐步改善原本</a:t>
            </a:r>
            <a:r>
              <a:rPr lang="zh-TW" altLang="en-US" dirty="0">
                <a:solidFill>
                  <a:schemeClr val="tx1"/>
                </a:solidFill>
              </a:rPr>
              <a:t>的</a:t>
            </a:r>
            <a:r>
              <a:rPr lang="zh-TW" altLang="en-US" dirty="0" smtClean="0">
                <a:solidFill>
                  <a:schemeClr val="tx1"/>
                </a:solidFill>
              </a:rPr>
              <a:t>系統架構，切割出獨立服務</a:t>
            </a:r>
            <a:endParaRPr lang="en-US" altLang="zh-TW" dirty="0" smtClean="0">
              <a:solidFill>
                <a:schemeClr val="tx1"/>
              </a:solidFill>
            </a:endParaRPr>
          </a:p>
          <a:p>
            <a:r>
              <a:rPr lang="zh-TW" altLang="en-US" b="1" dirty="0" smtClean="0">
                <a:solidFill>
                  <a:schemeClr val="tx1"/>
                </a:solidFill>
              </a:rPr>
              <a:t>測試</a:t>
            </a:r>
            <a:r>
              <a:rPr lang="en-US" altLang="zh-TW" dirty="0" smtClean="0">
                <a:solidFill>
                  <a:schemeClr val="tx1"/>
                </a:solidFill>
              </a:rPr>
              <a:t>:</a:t>
            </a:r>
            <a:r>
              <a:rPr lang="zh-TW" altLang="en-US" dirty="0" smtClean="0">
                <a:solidFill>
                  <a:schemeClr val="tx1"/>
                </a:solidFill>
              </a:rPr>
              <a:t> 佈署容易，可局部更新，可隨時使用真實的環境測試</a:t>
            </a:r>
            <a:endParaRPr lang="en-US" altLang="zh-TW" dirty="0">
              <a:solidFill>
                <a:schemeClr val="tx1"/>
              </a:solidFill>
            </a:endParaRPr>
          </a:p>
          <a:p>
            <a:r>
              <a:rPr lang="zh-TW" altLang="en-US" b="1" dirty="0" smtClean="0">
                <a:solidFill>
                  <a:schemeClr val="tx1"/>
                </a:solidFill>
              </a:rPr>
              <a:t>追蹤</a:t>
            </a:r>
            <a:r>
              <a:rPr lang="en-US" altLang="zh-TW" dirty="0" smtClean="0">
                <a:solidFill>
                  <a:schemeClr val="tx1"/>
                </a:solidFill>
              </a:rPr>
              <a:t>:</a:t>
            </a:r>
            <a:r>
              <a:rPr lang="zh-TW" altLang="en-US" dirty="0" smtClean="0">
                <a:solidFill>
                  <a:schemeClr val="tx1"/>
                </a:solidFill>
              </a:rPr>
              <a:t> 規劃統一的 </a:t>
            </a:r>
            <a:r>
              <a:rPr lang="en-US" altLang="zh-TW" dirty="0" smtClean="0">
                <a:solidFill>
                  <a:schemeClr val="tx1"/>
                </a:solidFill>
              </a:rPr>
              <a:t>LOG</a:t>
            </a:r>
            <a:r>
              <a:rPr lang="zh-TW" altLang="en-US" dirty="0" smtClean="0">
                <a:solidFill>
                  <a:schemeClr val="tx1"/>
                </a:solidFill>
              </a:rPr>
              <a:t> 機制，按操作序號追蹤，解決跨服務問題排除</a:t>
            </a:r>
            <a:endParaRPr lang="en-US" altLang="zh-TW" dirty="0" smtClean="0">
              <a:solidFill>
                <a:schemeClr val="tx1"/>
              </a:solidFill>
            </a:endParaRPr>
          </a:p>
          <a:p>
            <a:endParaRPr lang="en-US" altLang="zh-TW" b="1" dirty="0" smtClean="0">
              <a:solidFill>
                <a:schemeClr val="tx1"/>
              </a:solidFill>
            </a:endParaRPr>
          </a:p>
          <a:p>
            <a:r>
              <a:rPr lang="zh-TW" altLang="en-US" b="1" dirty="0" smtClean="0">
                <a:solidFill>
                  <a:schemeClr val="tx1"/>
                </a:solidFill>
              </a:rPr>
              <a:t>監控</a:t>
            </a:r>
            <a:r>
              <a:rPr lang="en-US" altLang="zh-TW" dirty="0">
                <a:solidFill>
                  <a:schemeClr val="tx1"/>
                </a:solidFill>
              </a:rPr>
              <a:t>:</a:t>
            </a:r>
            <a:r>
              <a:rPr lang="zh-TW" altLang="en-US" dirty="0">
                <a:solidFill>
                  <a:schemeClr val="tx1"/>
                </a:solidFill>
              </a:rPr>
              <a:t> 服務運作狀況，服務效能表現，服務失敗後的處理原則</a:t>
            </a:r>
            <a:endParaRPr lang="en-US" altLang="zh-TW" dirty="0">
              <a:solidFill>
                <a:schemeClr val="tx1"/>
              </a:solidFill>
            </a:endParaRPr>
          </a:p>
          <a:p>
            <a:r>
              <a:rPr lang="zh-TW" altLang="en-US" b="1" dirty="0" smtClean="0">
                <a:solidFill>
                  <a:schemeClr val="tx1"/>
                </a:solidFill>
              </a:rPr>
              <a:t>壓測</a:t>
            </a:r>
            <a:r>
              <a:rPr lang="en-US" altLang="zh-TW" dirty="0" smtClean="0">
                <a:solidFill>
                  <a:schemeClr val="tx1"/>
                </a:solidFill>
              </a:rPr>
              <a:t>:</a:t>
            </a:r>
            <a:r>
              <a:rPr lang="zh-TW" altLang="en-US" dirty="0" smtClean="0">
                <a:solidFill>
                  <a:schemeClr val="tx1"/>
                </a:solidFill>
              </a:rPr>
              <a:t> 了解單一服務效能瓶頸，與運作規模的上限</a:t>
            </a:r>
            <a:endParaRPr lang="en-US" altLang="zh-TW" dirty="0" smtClean="0">
              <a:solidFill>
                <a:schemeClr val="tx1"/>
              </a:solidFill>
            </a:endParaRPr>
          </a:p>
        </p:txBody>
      </p:sp>
    </p:spTree>
    <p:extLst>
      <p:ext uri="{BB962C8B-B14F-4D97-AF65-F5344CB8AC3E}">
        <p14:creationId xmlns:p14="http://schemas.microsoft.com/office/powerpoint/2010/main" val="411935447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4886" y="3109130"/>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p:cNvSpPr/>
          <p:nvPr/>
        </p:nvSpPr>
        <p:spPr bwMode="auto">
          <a:xfrm>
            <a:off x="2376690" y="1774471"/>
            <a:ext cx="1010369" cy="220587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613510" y="1779937"/>
            <a:ext cx="1010369" cy="225928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p:cNvSpPr/>
          <p:nvPr/>
        </p:nvSpPr>
        <p:spPr bwMode="auto">
          <a:xfrm>
            <a:off x="931465"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p:cNvSpPr/>
          <p:nvPr/>
        </p:nvSpPr>
        <p:spPr bwMode="auto">
          <a:xfrm>
            <a:off x="8512481" y="490736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p:cNvSpPr/>
          <p:nvPr/>
        </p:nvSpPr>
        <p:spPr bwMode="auto">
          <a:xfrm>
            <a:off x="6907496" y="2261670"/>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p:cNvSpPr/>
          <p:nvPr/>
        </p:nvSpPr>
        <p:spPr bwMode="auto">
          <a:xfrm>
            <a:off x="931465"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p:cNvSpPr/>
          <p:nvPr/>
        </p:nvSpPr>
        <p:spPr bwMode="auto">
          <a:xfrm>
            <a:off x="10467403" y="4904036"/>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p:cNvSpPr/>
          <p:nvPr/>
        </p:nvSpPr>
        <p:spPr bwMode="auto">
          <a:xfrm>
            <a:off x="10503544"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p:cNvSpPr/>
          <p:nvPr/>
        </p:nvSpPr>
        <p:spPr bwMode="auto">
          <a:xfrm>
            <a:off x="931465"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Hexagon 18"/>
          <p:cNvSpPr/>
          <p:nvPr/>
        </p:nvSpPr>
        <p:spPr bwMode="auto">
          <a:xfrm>
            <a:off x="5090055" y="488297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p:cNvSpPr/>
          <p:nvPr/>
        </p:nvSpPr>
        <p:spPr bwMode="auto">
          <a:xfrm>
            <a:off x="9475250" y="220339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p:cNvSpPr/>
          <p:nvPr/>
        </p:nvSpPr>
        <p:spPr bwMode="auto">
          <a:xfrm>
            <a:off x="2681979"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p:cNvSpPr/>
          <p:nvPr/>
        </p:nvSpPr>
        <p:spPr bwMode="auto">
          <a:xfrm>
            <a:off x="5120845" y="3515449"/>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p:cNvSpPr/>
          <p:nvPr/>
        </p:nvSpPr>
        <p:spPr bwMode="auto">
          <a:xfrm>
            <a:off x="5979259" y="2229591"/>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Hexagon 23"/>
          <p:cNvSpPr/>
          <p:nvPr/>
        </p:nvSpPr>
        <p:spPr bwMode="auto">
          <a:xfrm>
            <a:off x="2681979"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Hexagon 24"/>
          <p:cNvSpPr/>
          <p:nvPr/>
        </p:nvSpPr>
        <p:spPr bwMode="auto">
          <a:xfrm>
            <a:off x="5090055" y="2257389"/>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p:cNvSpPr/>
          <p:nvPr/>
        </p:nvSpPr>
        <p:spPr bwMode="auto">
          <a:xfrm>
            <a:off x="6007453" y="4903094"/>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Hexagon 26"/>
          <p:cNvSpPr/>
          <p:nvPr/>
        </p:nvSpPr>
        <p:spPr bwMode="auto">
          <a:xfrm>
            <a:off x="2681979" y="3482833"/>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Hexagon 27"/>
          <p:cNvSpPr/>
          <p:nvPr/>
        </p:nvSpPr>
        <p:spPr bwMode="auto">
          <a:xfrm>
            <a:off x="9405000" y="353124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Hexagon 28"/>
          <p:cNvSpPr/>
          <p:nvPr/>
        </p:nvSpPr>
        <p:spPr bwMode="auto">
          <a:xfrm>
            <a:off x="10503545" y="2277992"/>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Hexagon 29"/>
          <p:cNvSpPr/>
          <p:nvPr/>
        </p:nvSpPr>
        <p:spPr bwMode="auto">
          <a:xfrm>
            <a:off x="6891016" y="490309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Hexagon 30"/>
          <p:cNvSpPr/>
          <p:nvPr/>
        </p:nvSpPr>
        <p:spPr bwMode="auto">
          <a:xfrm>
            <a:off x="6907496"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Hexagon 31"/>
          <p:cNvSpPr/>
          <p:nvPr/>
        </p:nvSpPr>
        <p:spPr bwMode="auto">
          <a:xfrm>
            <a:off x="9537512" y="4904036"/>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p:cNvSpPr txBox="1"/>
          <p:nvPr/>
        </p:nvSpPr>
        <p:spPr>
          <a:xfrm>
            <a:off x="590151" y="4027170"/>
            <a:ext cx="1171737" cy="603422"/>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307" b="0" i="0" u="none" strike="noStrike" kern="0" cap="none" spc="0" normalizeH="0" baseline="0" noProof="0" dirty="0">
                <a:ln>
                  <a:noFill/>
                </a:ln>
                <a:solidFill>
                  <a:srgbClr val="FFFFFF"/>
                </a:solidFill>
                <a:effectLst/>
                <a:uLnTx/>
                <a:uFillTx/>
                <a:latin typeface="Segoe UI"/>
                <a:ea typeface="+mn-ea"/>
                <a:cs typeface="+mn-cs"/>
              </a:rPr>
              <a:t>App1</a:t>
            </a:r>
          </a:p>
        </p:txBody>
      </p:sp>
      <p:sp>
        <p:nvSpPr>
          <p:cNvPr id="34" name="TextBox 33"/>
          <p:cNvSpPr txBox="1"/>
          <p:nvPr/>
        </p:nvSpPr>
        <p:spPr>
          <a:xfrm>
            <a:off x="2376691" y="4027170"/>
            <a:ext cx="1171737" cy="603422"/>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307" b="0" i="0" u="none" strike="noStrike" kern="0" cap="none" spc="0" normalizeH="0" baseline="0" noProof="0" dirty="0">
                <a:ln>
                  <a:noFill/>
                </a:ln>
                <a:solidFill>
                  <a:srgbClr val="FFFFFF"/>
                </a:solidFill>
                <a:effectLst/>
                <a:uLnTx/>
                <a:uFillTx/>
                <a:latin typeface="Segoe UI"/>
                <a:ea typeface="+mn-ea"/>
                <a:cs typeface="+mn-cs"/>
              </a:rPr>
              <a:t>App2</a:t>
            </a:r>
          </a:p>
        </p:txBody>
      </p:sp>
      <p:sp>
        <p:nvSpPr>
          <p:cNvPr id="35" name="Hexagon 34"/>
          <p:cNvSpPr/>
          <p:nvPr/>
        </p:nvSpPr>
        <p:spPr bwMode="auto">
          <a:xfrm>
            <a:off x="8506684" y="2257389"/>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Hexagon 35"/>
          <p:cNvSpPr/>
          <p:nvPr/>
        </p:nvSpPr>
        <p:spPr bwMode="auto">
          <a:xfrm>
            <a:off x="5985751" y="3506303"/>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Hexagon 36"/>
          <p:cNvSpPr/>
          <p:nvPr/>
        </p:nvSpPr>
        <p:spPr bwMode="auto">
          <a:xfrm>
            <a:off x="8504207" y="3500015"/>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itle 2"/>
          <p:cNvSpPr>
            <a:spLocks noGrp="1"/>
          </p:cNvSpPr>
          <p:nvPr>
            <p:ph type="title"/>
          </p:nvPr>
        </p:nvSpPr>
        <p:spPr>
          <a:xfrm>
            <a:off x="265903" y="379750"/>
            <a:ext cx="11426711" cy="881854"/>
          </a:xfrm>
        </p:spPr>
        <p:txBody>
          <a:bodyPr/>
          <a:lstStyle/>
          <a:p>
            <a:r>
              <a:rPr lang="en-US" dirty="0">
                <a:solidFill>
                  <a:schemeClr val="tx1"/>
                </a:solidFill>
              </a:rPr>
              <a:t>Handling Machine Failures</a:t>
            </a:r>
          </a:p>
        </p:txBody>
      </p:sp>
      <p:cxnSp>
        <p:nvCxnSpPr>
          <p:cNvPr id="39" name="Straight Connector 38"/>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65905" y="5912622"/>
            <a:ext cx="3531451" cy="615522"/>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a:ea typeface="+mn-ea"/>
                <a:cs typeface="+mn-cs"/>
              </a:rPr>
              <a:t>App Type Packages</a:t>
            </a:r>
          </a:p>
        </p:txBody>
      </p:sp>
      <p:sp>
        <p:nvSpPr>
          <p:cNvPr id="41" name="TextBox 40"/>
          <p:cNvSpPr txBox="1"/>
          <p:nvPr/>
        </p:nvSpPr>
        <p:spPr>
          <a:xfrm>
            <a:off x="4287955" y="5912622"/>
            <a:ext cx="7404659" cy="615522"/>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a:ea typeface="+mn-ea"/>
                <a:cs typeface="+mn-cs"/>
              </a:rPr>
              <a:t>Service Fabric Cluster VMs</a:t>
            </a:r>
          </a:p>
        </p:txBody>
      </p:sp>
      <p:sp>
        <p:nvSpPr>
          <p:cNvPr id="42" name="Rectangle 41"/>
          <p:cNvSpPr/>
          <p:nvPr/>
        </p:nvSpPr>
        <p:spPr bwMode="auto">
          <a:xfrm>
            <a:off x="4642441" y="3120117"/>
            <a:ext cx="3196726" cy="1088516"/>
          </a:xfrm>
          <a:prstGeom prst="rect">
            <a:avLst/>
          </a:prstGeom>
          <a:solidFill>
            <a:srgbClr val="FF0000">
              <a:alpha val="85882"/>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TextBox 42"/>
          <p:cNvSpPr txBox="1"/>
          <p:nvPr/>
        </p:nvSpPr>
        <p:spPr>
          <a:xfrm>
            <a:off x="6448130" y="3587182"/>
            <a:ext cx="1682565" cy="77845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2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#FAIL</a:t>
            </a:r>
          </a:p>
        </p:txBody>
      </p:sp>
    </p:spTree>
    <p:extLst>
      <p:ext uri="{BB962C8B-B14F-4D97-AF65-F5344CB8AC3E}">
        <p14:creationId xmlns:p14="http://schemas.microsoft.com/office/powerpoint/2010/main" val="303660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randombar(horizontal)">
                                      <p:cBhvr>
                                        <p:cTn id="7" dur="500"/>
                                        <p:tgtEl>
                                          <p:spTgt spid="4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childTnLst>
                                </p:cTn>
                              </p:par>
                            </p:childTnLst>
                          </p:cTn>
                        </p:par>
                        <p:par>
                          <p:cTn id="10" fill="hold">
                            <p:stCondLst>
                              <p:cond delay="500"/>
                            </p:stCondLst>
                            <p:childTnLst>
                              <p:par>
                                <p:cTn id="11" presetID="14" presetClass="exit" presetSubtype="10" fill="hold" grpId="1" nodeType="afterEffect">
                                  <p:stCondLst>
                                    <p:cond delay="250"/>
                                  </p:stCondLst>
                                  <p:childTnLst>
                                    <p:animEffect transition="out" filter="randombar(horizontal)">
                                      <p:cBhvr>
                                        <p:cTn id="12" dur="500"/>
                                        <p:tgtEl>
                                          <p:spTgt spid="42"/>
                                        </p:tgtEl>
                                      </p:cBhvr>
                                    </p:animEffect>
                                    <p:set>
                                      <p:cBhvr>
                                        <p:cTn id="13" dur="1" fill="hold">
                                          <p:stCondLst>
                                            <p:cond delay="499"/>
                                          </p:stCondLst>
                                        </p:cTn>
                                        <p:tgtEl>
                                          <p:spTgt spid="4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42" presetClass="path" presetSubtype="0" accel="50000" decel="50000" fill="hold" grpId="0" nodeType="withEffect">
                                  <p:stCondLst>
                                    <p:cond delay="0"/>
                                  </p:stCondLst>
                                  <p:childTnLst>
                                    <p:animMotion origin="layout" path="M -4.79167E-6 0 L 0.25235 0.20579 " pathEditMode="relative" rAng="0" ptsTypes="AA">
                                      <p:cBhvr>
                                        <p:cTn id="18" dur="2000" fill="hold"/>
                                        <p:tgtEl>
                                          <p:spTgt spid="36"/>
                                        </p:tgtEl>
                                        <p:attrNameLst>
                                          <p:attrName>ppt_x</p:attrName>
                                          <p:attrName>ppt_y</p:attrName>
                                        </p:attrNameLst>
                                      </p:cBhvr>
                                      <p:rCtr x="12617" y="10278"/>
                                    </p:animMotion>
                                  </p:childTnLst>
                                </p:cTn>
                              </p:par>
                              <p:par>
                                <p:cTn id="19" presetID="42" presetClass="path" presetSubtype="0" accel="50000" decel="50000" fill="hold" grpId="0" nodeType="withEffect">
                                  <p:stCondLst>
                                    <p:cond delay="0"/>
                                  </p:stCondLst>
                                  <p:childTnLst>
                                    <p:animMotion origin="layout" path="M 1.875E-6 2.59259E-6 L 0.17265 -0.19537 " pathEditMode="relative" rAng="0" ptsTypes="AA">
                                      <p:cBhvr>
                                        <p:cTn id="20" dur="2000" fill="hold"/>
                                        <p:tgtEl>
                                          <p:spTgt spid="31"/>
                                        </p:tgtEl>
                                        <p:attrNameLst>
                                          <p:attrName>ppt_x</p:attrName>
                                          <p:attrName>ppt_y</p:attrName>
                                        </p:attrNameLst>
                                      </p:cBhvr>
                                      <p:rCtr x="8633" y="-9769"/>
                                    </p:animMotion>
                                  </p:childTnLst>
                                </p:cTn>
                              </p:par>
                              <p:par>
                                <p:cTn id="21" presetID="42" presetClass="path" presetSubtype="0" accel="50000" decel="50000" fill="hold" grpId="0" nodeType="withEffect">
                                  <p:stCondLst>
                                    <p:cond delay="0"/>
                                  </p:stCondLst>
                                  <p:childTnLst>
                                    <p:animMotion origin="layout" path="M 1.04167E-6 1.11111E-6 L 0.03607 0.2044 " pathEditMode="relative" rAng="0" ptsTypes="AA">
                                      <p:cBhvr>
                                        <p:cTn id="22" dur="2000" fill="hold"/>
                                        <p:tgtEl>
                                          <p:spTgt spid="22"/>
                                        </p:tgtEl>
                                        <p:attrNameLst>
                                          <p:attrName>ppt_x</p:attrName>
                                          <p:attrName>ppt_y</p:attrName>
                                        </p:attrNameLst>
                                      </p:cBhvr>
                                      <p:rCtr x="1797" y="10208"/>
                                    </p:animMotion>
                                  </p:childTnLst>
                                </p:cTn>
                              </p:par>
                              <p:par>
                                <p:cTn id="23" presetID="10" presetClass="exit" presetSubtype="0" fill="hold" grpId="1" nodeType="withEffect">
                                  <p:stCondLst>
                                    <p:cond delay="0"/>
                                  </p:stCondLst>
                                  <p:childTnLst>
                                    <p:animEffect transition="out" filter="fade">
                                      <p:cBhvr>
                                        <p:cTn id="24" dur="500"/>
                                        <p:tgtEl>
                                          <p:spTgt spid="43"/>
                                        </p:tgtEl>
                                      </p:cBhvr>
                                    </p:animEffect>
                                    <p:set>
                                      <p:cBhvr>
                                        <p:cTn id="25" dur="1" fill="hold">
                                          <p:stCondLst>
                                            <p:cond delay="499"/>
                                          </p:stCondLst>
                                        </p:cTn>
                                        <p:tgtEl>
                                          <p:spTgt spid="43"/>
                                        </p:tgtEl>
                                        <p:attrNameLst>
                                          <p:attrName>style.visibility</p:attrName>
                                        </p:attrNameLst>
                                      </p:cBhvr>
                                      <p:to>
                                        <p:strVal val="hidden"/>
                                      </p:to>
                                    </p:set>
                                  </p:childTnLst>
                                </p:cTn>
                              </p:par>
                            </p:childTnLst>
                          </p:cTn>
                        </p:par>
                        <p:par>
                          <p:cTn id="26" fill="hold">
                            <p:stCondLst>
                              <p:cond delay="2500"/>
                            </p:stCondLst>
                            <p:childTnLst>
                              <p:par>
                                <p:cTn id="27" presetID="26" presetClass="emph" presetSubtype="0" fill="hold" grpId="1" nodeType="afterEffect">
                                  <p:stCondLst>
                                    <p:cond delay="0"/>
                                  </p:stCondLst>
                                  <p:childTnLst>
                                    <p:animEffect transition="out" filter="fade">
                                      <p:cBhvr>
                                        <p:cTn id="28" dur="500" tmFilter="0, 0; .2, .5; .8, .5; 1, 0"/>
                                        <p:tgtEl>
                                          <p:spTgt spid="36"/>
                                        </p:tgtEl>
                                      </p:cBhvr>
                                    </p:animEffect>
                                    <p:animScale>
                                      <p:cBhvr>
                                        <p:cTn id="29" dur="250" autoRev="1" fill="hold"/>
                                        <p:tgtEl>
                                          <p:spTgt spid="36"/>
                                        </p:tgtEl>
                                      </p:cBhvr>
                                      <p:by x="105000" y="105000"/>
                                    </p:animScale>
                                  </p:childTnLst>
                                </p:cTn>
                              </p:par>
                              <p:par>
                                <p:cTn id="30" presetID="26" presetClass="emph" presetSubtype="0" fill="hold" grpId="1" nodeType="withEffect">
                                  <p:stCondLst>
                                    <p:cond delay="0"/>
                                  </p:stCondLst>
                                  <p:childTnLst>
                                    <p:animEffect transition="out" filter="fade">
                                      <p:cBhvr>
                                        <p:cTn id="31" dur="500" tmFilter="0, 0; .2, .5; .8, .5; 1, 0"/>
                                        <p:tgtEl>
                                          <p:spTgt spid="31"/>
                                        </p:tgtEl>
                                      </p:cBhvr>
                                    </p:animEffect>
                                    <p:animScale>
                                      <p:cBhvr>
                                        <p:cTn id="32" dur="250" autoRev="1" fill="hold"/>
                                        <p:tgtEl>
                                          <p:spTgt spid="31"/>
                                        </p:tgtEl>
                                      </p:cBhvr>
                                      <p:by x="105000" y="105000"/>
                                    </p:animScale>
                                  </p:childTnLst>
                                </p:cTn>
                              </p:par>
                              <p:par>
                                <p:cTn id="33" presetID="26" presetClass="emph" presetSubtype="0" fill="hold" grpId="1" nodeType="withEffect">
                                  <p:stCondLst>
                                    <p:cond delay="0"/>
                                  </p:stCondLst>
                                  <p:childTnLst>
                                    <p:animEffect transition="out" filter="fade">
                                      <p:cBhvr>
                                        <p:cTn id="34" dur="500" tmFilter="0, 0; .2, .5; .8, .5; 1, 0"/>
                                        <p:tgtEl>
                                          <p:spTgt spid="22"/>
                                        </p:tgtEl>
                                      </p:cBhvr>
                                    </p:animEffect>
                                    <p:animScale>
                                      <p:cBhvr>
                                        <p:cTn id="35"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2" grpId="1" animBg="1"/>
      <p:bldP spid="31" grpId="0" animBg="1"/>
      <p:bldP spid="31" grpId="1" animBg="1"/>
      <p:bldP spid="36" grpId="0" animBg="1"/>
      <p:bldP spid="36" grpId="1" animBg="1"/>
      <p:bldP spid="42" grpId="0" animBg="1"/>
      <p:bldP spid="42" grpId="1" animBg="1"/>
      <p:bldP spid="43" grpId="0"/>
      <p:bldP spid="43" grpId="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4886" y="3109130"/>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Hexagon 9"/>
          <p:cNvSpPr/>
          <p:nvPr/>
        </p:nvSpPr>
        <p:spPr bwMode="auto">
          <a:xfrm>
            <a:off x="8512481" y="490736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p:cNvSpPr/>
          <p:nvPr/>
        </p:nvSpPr>
        <p:spPr bwMode="auto">
          <a:xfrm>
            <a:off x="6907496" y="2261670"/>
            <a:ext cx="352396" cy="297851"/>
          </a:xfrm>
          <a:prstGeom prst="hexagon">
            <a:avLst/>
          </a:prstGeom>
          <a:solidFill>
            <a:srgbClr val="FF0000"/>
          </a:solidFill>
          <a:ln w="92075">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p:cNvSpPr/>
          <p:nvPr/>
        </p:nvSpPr>
        <p:spPr bwMode="auto">
          <a:xfrm>
            <a:off x="10467403" y="4904036"/>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p:cNvSpPr/>
          <p:nvPr/>
        </p:nvSpPr>
        <p:spPr bwMode="auto">
          <a:xfrm>
            <a:off x="10503544" y="3515450"/>
            <a:ext cx="352396" cy="297851"/>
          </a:xfrm>
          <a:prstGeom prst="hexagon">
            <a:avLst/>
          </a:prstGeom>
          <a:solidFill>
            <a:srgbClr val="92D05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p:cNvSpPr/>
          <p:nvPr/>
        </p:nvSpPr>
        <p:spPr bwMode="auto">
          <a:xfrm>
            <a:off x="5090055" y="4882974"/>
            <a:ext cx="352396" cy="297851"/>
          </a:xfrm>
          <a:prstGeom prst="hexagon">
            <a:avLst/>
          </a:prstGeom>
          <a:solidFill>
            <a:srgbClr val="FFC00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p:cNvSpPr/>
          <p:nvPr/>
        </p:nvSpPr>
        <p:spPr bwMode="auto">
          <a:xfrm>
            <a:off x="9475250" y="220339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p:cNvSpPr/>
          <p:nvPr/>
        </p:nvSpPr>
        <p:spPr bwMode="auto">
          <a:xfrm>
            <a:off x="6891016" y="490309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p:cNvSpPr/>
          <p:nvPr/>
        </p:nvSpPr>
        <p:spPr bwMode="auto">
          <a:xfrm>
            <a:off x="6907496"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p:cNvSpPr/>
          <p:nvPr/>
        </p:nvSpPr>
        <p:spPr bwMode="auto">
          <a:xfrm>
            <a:off x="9537512" y="4904036"/>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itle 2"/>
          <p:cNvSpPr>
            <a:spLocks noGrp="1"/>
          </p:cNvSpPr>
          <p:nvPr>
            <p:ph type="title"/>
          </p:nvPr>
        </p:nvSpPr>
        <p:spPr>
          <a:xfrm>
            <a:off x="265903" y="379750"/>
            <a:ext cx="11426711" cy="881854"/>
          </a:xfrm>
        </p:spPr>
        <p:txBody>
          <a:bodyPr/>
          <a:lstStyle/>
          <a:p>
            <a:r>
              <a:rPr lang="en-US" dirty="0">
                <a:solidFill>
                  <a:schemeClr val="tx1"/>
                </a:solidFill>
              </a:rPr>
              <a:t>Stateful </a:t>
            </a:r>
            <a:r>
              <a:rPr lang="en-US" dirty="0" err="1">
                <a:solidFill>
                  <a:schemeClr val="tx1"/>
                </a:solidFill>
              </a:rPr>
              <a:t>Microservices</a:t>
            </a:r>
            <a:r>
              <a:rPr lang="en-US" dirty="0">
                <a:solidFill>
                  <a:schemeClr val="tx1"/>
                </a:solidFill>
              </a:rPr>
              <a:t> - Replication</a:t>
            </a:r>
          </a:p>
        </p:txBody>
      </p:sp>
      <p:sp>
        <p:nvSpPr>
          <p:cNvPr id="20" name="TextBox 19"/>
          <p:cNvSpPr txBox="1"/>
          <p:nvPr/>
        </p:nvSpPr>
        <p:spPr>
          <a:xfrm>
            <a:off x="4287955" y="5912622"/>
            <a:ext cx="7404659" cy="615522"/>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a:ea typeface="+mn-ea"/>
                <a:cs typeface="+mn-cs"/>
              </a:rPr>
              <a:t>Service Fabric Cluster VMs</a:t>
            </a:r>
          </a:p>
        </p:txBody>
      </p:sp>
      <p:sp>
        <p:nvSpPr>
          <p:cNvPr id="21" name="Rectangle 20"/>
          <p:cNvSpPr/>
          <p:nvPr/>
        </p:nvSpPr>
        <p:spPr bwMode="auto">
          <a:xfrm>
            <a:off x="279031" y="1807738"/>
            <a:ext cx="3394122" cy="219464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Hexagon 21"/>
          <p:cNvSpPr/>
          <p:nvPr/>
        </p:nvSpPr>
        <p:spPr bwMode="auto">
          <a:xfrm>
            <a:off x="596986" y="2046058"/>
            <a:ext cx="352396" cy="297851"/>
          </a:xfrm>
          <a:prstGeom prst="hexagon">
            <a:avLst/>
          </a:prstGeom>
          <a:solidFill>
            <a:srgbClr val="FF000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p:cNvSpPr/>
          <p:nvPr/>
        </p:nvSpPr>
        <p:spPr bwMode="auto">
          <a:xfrm>
            <a:off x="596986" y="2775034"/>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173891" y="1950011"/>
            <a:ext cx="2209046" cy="61552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Primary</a:t>
            </a:r>
          </a:p>
        </p:txBody>
      </p:sp>
      <p:sp>
        <p:nvSpPr>
          <p:cNvPr id="26" name="TextBox 25"/>
          <p:cNvSpPr txBox="1"/>
          <p:nvPr/>
        </p:nvSpPr>
        <p:spPr>
          <a:xfrm>
            <a:off x="1173891" y="2622009"/>
            <a:ext cx="2209046" cy="61552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Secondary</a:t>
            </a:r>
          </a:p>
        </p:txBody>
      </p:sp>
      <p:cxnSp>
        <p:nvCxnSpPr>
          <p:cNvPr id="27" name="Straight Arrow Connector 26"/>
          <p:cNvCxnSpPr/>
          <p:nvPr/>
        </p:nvCxnSpPr>
        <p:spPr>
          <a:xfrm>
            <a:off x="596986" y="3515450"/>
            <a:ext cx="459516" cy="0"/>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173891" y="3207689"/>
            <a:ext cx="2209046" cy="61552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Replication</a:t>
            </a:r>
          </a:p>
        </p:txBody>
      </p:sp>
      <p:cxnSp>
        <p:nvCxnSpPr>
          <p:cNvPr id="29" name="Straight Arrow Connector 28"/>
          <p:cNvCxnSpPr>
            <a:stCxn id="11" idx="1"/>
            <a:endCxn id="10" idx="4"/>
          </p:cNvCxnSpPr>
          <p:nvPr/>
        </p:nvCxnSpPr>
        <p:spPr>
          <a:xfrm>
            <a:off x="7185429" y="2559521"/>
            <a:ext cx="1401516" cy="2347844"/>
          </a:xfrm>
          <a:prstGeom prst="straightConnector1">
            <a:avLst/>
          </a:prstGeom>
          <a:ln w="7620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1"/>
            <a:endCxn id="16" idx="5"/>
          </p:cNvCxnSpPr>
          <p:nvPr/>
        </p:nvCxnSpPr>
        <p:spPr>
          <a:xfrm flipH="1">
            <a:off x="7168949" y="2559522"/>
            <a:ext cx="16480" cy="2343573"/>
          </a:xfrm>
          <a:prstGeom prst="straightConnector1">
            <a:avLst/>
          </a:prstGeom>
          <a:ln w="7620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2"/>
            <a:endCxn id="12" idx="4"/>
          </p:cNvCxnSpPr>
          <p:nvPr/>
        </p:nvCxnSpPr>
        <p:spPr>
          <a:xfrm flipH="1">
            <a:off x="10541866" y="3813301"/>
            <a:ext cx="36141" cy="1090735"/>
          </a:xfrm>
          <a:prstGeom prst="straightConnector1">
            <a:avLst/>
          </a:prstGeom>
          <a:ln w="76200">
            <a:solidFill>
              <a:srgbClr val="92D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3" idx="3"/>
            <a:endCxn id="17" idx="0"/>
          </p:cNvCxnSpPr>
          <p:nvPr/>
        </p:nvCxnSpPr>
        <p:spPr>
          <a:xfrm flipH="1">
            <a:off x="7259892" y="3664375"/>
            <a:ext cx="3243653" cy="0"/>
          </a:xfrm>
          <a:prstGeom prst="straightConnector1">
            <a:avLst/>
          </a:prstGeom>
          <a:ln w="76200">
            <a:solidFill>
              <a:srgbClr val="92D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4" idx="5"/>
            <a:endCxn id="15" idx="3"/>
          </p:cNvCxnSpPr>
          <p:nvPr/>
        </p:nvCxnSpPr>
        <p:spPr>
          <a:xfrm flipV="1">
            <a:off x="5367989" y="2352320"/>
            <a:ext cx="4107262" cy="2530654"/>
          </a:xfrm>
          <a:prstGeom prst="straightConnector1">
            <a:avLst/>
          </a:prstGeom>
          <a:ln w="76200">
            <a:solidFill>
              <a:schemeClr val="accent4"/>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4" idx="0"/>
            <a:endCxn id="18" idx="3"/>
          </p:cNvCxnSpPr>
          <p:nvPr/>
        </p:nvCxnSpPr>
        <p:spPr>
          <a:xfrm>
            <a:off x="5442451" y="5031899"/>
            <a:ext cx="4095061" cy="21062"/>
          </a:xfrm>
          <a:prstGeom prst="straightConnector1">
            <a:avLst/>
          </a:prstGeom>
          <a:ln w="76200">
            <a:solidFill>
              <a:schemeClr val="accent4"/>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190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par>
                                <p:cTn id="8" presetID="14" presetClass="entr" presetSubtype="1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horizontal)">
                                      <p:cBhvr>
                                        <p:cTn id="10" dur="500"/>
                                        <p:tgtEl>
                                          <p:spTgt spid="34"/>
                                        </p:tgtEl>
                                      </p:cBhvr>
                                    </p:animEffect>
                                  </p:childTnLst>
                                </p:cTn>
                              </p:par>
                              <p:par>
                                <p:cTn id="11" presetID="14" presetClass="entr" presetSubtype="1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randombar(horizontal)">
                                      <p:cBhvr>
                                        <p:cTn id="13" dur="500"/>
                                        <p:tgtEl>
                                          <p:spTgt spid="30"/>
                                        </p:tgtEl>
                                      </p:cBhvr>
                                    </p:animEffect>
                                  </p:childTnLst>
                                </p:cTn>
                              </p:par>
                              <p:par>
                                <p:cTn id="14" presetID="14" presetClass="entr" presetSubtype="1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randombar(horizontal)">
                                      <p:cBhvr>
                                        <p:cTn id="16" dur="500"/>
                                        <p:tgtEl>
                                          <p:spTgt spid="29"/>
                                        </p:tgtEl>
                                      </p:cBhvr>
                                    </p:animEffect>
                                  </p:childTnLst>
                                </p:cTn>
                              </p:par>
                              <p:par>
                                <p:cTn id="17" presetID="14" presetClass="entr" presetSubtype="1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randombar(horizontal)">
                                      <p:cBhvr>
                                        <p:cTn id="19" dur="500"/>
                                        <p:tgtEl>
                                          <p:spTgt spid="32"/>
                                        </p:tgtEl>
                                      </p:cBhvr>
                                    </p:animEffect>
                                  </p:childTnLst>
                                </p:cTn>
                              </p:par>
                              <p:par>
                                <p:cTn id="20" presetID="14" presetClass="entr" presetSubtype="1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8586" y="1456887"/>
            <a:ext cx="3137453" cy="1344623"/>
          </a:xfrm>
          <a:prstGeom prst="rect">
            <a:avLst/>
          </a:prstGeom>
          <a:noFill/>
        </p:spPr>
        <p:txBody>
          <a:bodyPr wrap="square" lIns="179285" tIns="143428" rIns="179285" bIns="143428"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4"/>
          <p:cNvSpPr/>
          <p:nvPr/>
        </p:nvSpPr>
        <p:spPr bwMode="auto">
          <a:xfrm>
            <a:off x="269241" y="1456887"/>
            <a:ext cx="3742594" cy="4809002"/>
          </a:xfrm>
          <a:prstGeom prst="rect">
            <a:avLst/>
          </a:prstGeom>
          <a:solidFill>
            <a:schemeClr val="accent6"/>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Guest Executables</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Bring any exe</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Any language</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Any programming model</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Packaged as Application</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Gets versioning, upgrade, monitoring, health, etc.</a:t>
            </a:r>
          </a:p>
        </p:txBody>
      </p:sp>
      <p:sp>
        <p:nvSpPr>
          <p:cNvPr id="6" name="Rectangle 5"/>
          <p:cNvSpPr/>
          <p:nvPr/>
        </p:nvSpPr>
        <p:spPr bwMode="auto">
          <a:xfrm>
            <a:off x="4197840" y="1456887"/>
            <a:ext cx="3796318" cy="4809002"/>
          </a:xfrm>
          <a:prstGeom prst="rect">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Reliable Services</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Stateless &amp; stateful services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Concurrent, granular state changes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Use of the Reliable Collections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Transactions across collections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Full platform integration </a:t>
            </a:r>
          </a:p>
        </p:txBody>
      </p:sp>
      <p:sp>
        <p:nvSpPr>
          <p:cNvPr id="7" name="Rectangle 6"/>
          <p:cNvSpPr/>
          <p:nvPr/>
        </p:nvSpPr>
        <p:spPr bwMode="auto">
          <a:xfrm>
            <a:off x="8180163" y="1456887"/>
            <a:ext cx="3796318" cy="4809002"/>
          </a:xfrm>
          <a:prstGeom prst="rect">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Reliable Actors</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Stateless &amp; stateful actor objects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Simplified programming model</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Single Threaded model</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Great for scaled out compute and state</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 name="Title 8"/>
          <p:cNvSpPr>
            <a:spLocks noGrp="1"/>
          </p:cNvSpPr>
          <p:nvPr>
            <p:ph type="title"/>
          </p:nvPr>
        </p:nvSpPr>
        <p:spPr/>
        <p:txBody>
          <a:bodyPr/>
          <a:lstStyle/>
          <a:p>
            <a:r>
              <a:rPr lang="en-US" dirty="0"/>
              <a:t>Service Fabric Programming Models</a:t>
            </a:r>
            <a:br>
              <a:rPr lang="en-US" dirty="0"/>
            </a:br>
            <a:endParaRPr lang="en-US" dirty="0"/>
          </a:p>
        </p:txBody>
      </p:sp>
    </p:spTree>
    <p:extLst>
      <p:ext uri="{BB962C8B-B14F-4D97-AF65-F5344CB8AC3E}">
        <p14:creationId xmlns:p14="http://schemas.microsoft.com/office/powerpoint/2010/main" val="55012741"/>
      </p:ext>
    </p:extLst>
  </p:cSld>
  <p:clrMapOvr>
    <a:masterClrMapping/>
  </p:clrMapOvr>
  <p:transition>
    <p:fade/>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p:cNvSpPr>
          <p:nvPr/>
        </p:nvSpPr>
        <p:spPr>
          <a:xfrm>
            <a:off x="562435" y="1309907"/>
            <a:ext cx="10173552" cy="12576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29523" marR="0" lvl="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75" b="0" i="0" u="none" strike="noStrike" kern="1200" cap="none" spc="0" normalizeH="0" baseline="0" noProof="0" dirty="0">
                <a:ln>
                  <a:noFill/>
                </a:ln>
                <a:solidFill>
                  <a:srgbClr val="FFFFFF"/>
                </a:solidFill>
                <a:effectLst/>
                <a:uLnTx/>
                <a:uFillTx/>
                <a:latin typeface="Segoe UI Light"/>
                <a:ea typeface="+mn-ea"/>
                <a:cs typeface="+mn-cs"/>
              </a:rPr>
              <a:t>Reliable collections make it easy to build stateful services</a:t>
            </a:r>
          </a:p>
          <a:p>
            <a:pPr marL="329523" marR="0" lvl="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75" b="0" i="0" u="none" strike="noStrike" kern="1200" cap="none" spc="0" normalizeH="0" baseline="0" noProof="0" dirty="0">
                <a:ln>
                  <a:noFill/>
                </a:ln>
                <a:solidFill>
                  <a:srgbClr val="FFFFFF"/>
                </a:solidFill>
                <a:effectLst/>
                <a:uLnTx/>
                <a:uFillTx/>
                <a:latin typeface="Segoe UI Light"/>
                <a:ea typeface="+mn-ea"/>
                <a:cs typeface="+mn-cs"/>
              </a:rPr>
              <a:t>An evolution of .NET collections - for the cloud</a:t>
            </a:r>
          </a:p>
          <a:p>
            <a:pPr marL="329523" marR="0" lvl="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75" b="0" i="0" u="none" strike="noStrike" kern="1200" cap="none" spc="0" normalizeH="0" baseline="0" noProof="0" dirty="0" err="1">
                <a:ln>
                  <a:noFill/>
                </a:ln>
                <a:solidFill>
                  <a:srgbClr val="FFFFFF"/>
                </a:solidFill>
                <a:effectLst/>
                <a:uLnTx/>
                <a:uFillTx/>
                <a:latin typeface="Segoe UI Light"/>
                <a:ea typeface="+mn-ea"/>
                <a:cs typeface="+mn-cs"/>
              </a:rPr>
              <a:t>ReliableDictionary</a:t>
            </a:r>
            <a:r>
              <a:rPr kumimoji="0" lang="en-US" sz="3075" b="0" i="0" u="none" strike="noStrike" kern="1200" cap="none" spc="0" normalizeH="0" baseline="0" noProof="0" dirty="0">
                <a:ln>
                  <a:noFill/>
                </a:ln>
                <a:solidFill>
                  <a:srgbClr val="FFFFFF"/>
                </a:solidFill>
                <a:effectLst/>
                <a:uLnTx/>
                <a:uFillTx/>
                <a:latin typeface="Segoe UI Light"/>
                <a:ea typeface="+mn-ea"/>
                <a:cs typeface="+mn-cs"/>
              </a:rPr>
              <a:t>&lt;T1,T2&gt; and </a:t>
            </a:r>
            <a:r>
              <a:rPr kumimoji="0" lang="en-US" sz="3075" b="0" i="0" u="none" strike="noStrike" kern="1200" cap="none" spc="0" normalizeH="0" baseline="0" noProof="0" dirty="0" err="1">
                <a:ln>
                  <a:noFill/>
                </a:ln>
                <a:solidFill>
                  <a:srgbClr val="FFFFFF"/>
                </a:solidFill>
                <a:effectLst/>
                <a:uLnTx/>
                <a:uFillTx/>
                <a:latin typeface="Segoe UI Light"/>
                <a:ea typeface="+mn-ea"/>
                <a:cs typeface="+mn-cs"/>
              </a:rPr>
              <a:t>ReliableQueue</a:t>
            </a:r>
            <a:r>
              <a:rPr kumimoji="0" lang="en-US" sz="3075" b="0" i="0" u="none" strike="noStrike" kern="1200" cap="none" spc="0" normalizeH="0" baseline="0" noProof="0" dirty="0">
                <a:ln>
                  <a:noFill/>
                </a:ln>
                <a:solidFill>
                  <a:srgbClr val="FFFFFF"/>
                </a:solidFill>
                <a:effectLst/>
                <a:uLnTx/>
                <a:uFillTx/>
                <a:latin typeface="Segoe UI Light"/>
                <a:ea typeface="+mn-ea"/>
                <a:cs typeface="+mn-cs"/>
              </a:rPr>
              <a:t>&lt;T&gt;</a:t>
            </a:r>
          </a:p>
          <a:p>
            <a:pPr marL="329523" marR="0" lvl="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075"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896354"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075"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3" name="Title 2"/>
          <p:cNvSpPr txBox="1">
            <a:spLocks/>
          </p:cNvSpPr>
          <p:nvPr/>
        </p:nvSpPr>
        <p:spPr>
          <a:xfrm>
            <a:off x="562435" y="255172"/>
            <a:ext cx="11539546" cy="1054734"/>
          </a:xfrm>
          <a:prstGeom prst="rect">
            <a:avLst/>
          </a:prstGeom>
        </p:spPr>
        <p:txBody>
          <a:bodyPr/>
          <a:lstStyle>
            <a:lvl1pPr algn="l" defTabSz="930275" rtl="0" eaLnBrk="0" fontAlgn="base" hangingPunct="0">
              <a:lnSpc>
                <a:spcPct val="90000"/>
              </a:lnSpc>
              <a:spcBef>
                <a:spcPct val="0"/>
              </a:spcBef>
              <a:spcAft>
                <a:spcPct val="0"/>
              </a:spcAft>
              <a:defRPr lang="en-US" sz="5300" kern="1200" spc="-102" dirty="0">
                <a:ln w="3175">
                  <a:noFill/>
                </a:ln>
                <a:solidFill>
                  <a:schemeClr val="tx2"/>
                </a:solidFill>
                <a:latin typeface="+mj-lt"/>
                <a:ea typeface="MS PGothic" panose="020B0600070205080204" pitchFamily="34" charset="-128"/>
                <a:cs typeface="Segoe UI" pitchFamily="34" charset="0"/>
              </a:defRPr>
            </a:lvl1pPr>
            <a:lvl2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2pPr>
            <a:lvl3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3pPr>
            <a:lvl4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4pPr>
            <a:lvl5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5pPr>
            <a:lvl6pPr marL="457117"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35"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52"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71"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9pPr>
          </a:lstStyle>
          <a:p>
            <a:pPr marL="0" marR="0" lvl="0" indent="0" algn="l" defTabSz="930275" rtl="0" eaLnBrk="0" fontAlgn="base" latinLnBrk="0" hangingPunct="0">
              <a:lnSpc>
                <a:spcPct val="90000"/>
              </a:lnSpc>
              <a:spcBef>
                <a:spcPct val="0"/>
              </a:spcBef>
              <a:spcAft>
                <a:spcPct val="0"/>
              </a:spcAft>
              <a:buClrTx/>
              <a:buSzTx/>
              <a:buFontTx/>
              <a:buNone/>
              <a:tabLst/>
              <a:defRPr/>
            </a:pPr>
            <a:r>
              <a:rPr kumimoji="0" lang="en-US" sz="5196" b="0" i="0" u="none" strike="noStrike" kern="1200" cap="none" spc="-102" normalizeH="0" baseline="0" noProof="0" dirty="0">
                <a:ln w="3175">
                  <a:noFill/>
                </a:ln>
                <a:solidFill>
                  <a:srgbClr val="FFFFFF"/>
                </a:solidFill>
                <a:effectLst/>
                <a:uLnTx/>
                <a:uFillTx/>
                <a:latin typeface="Segoe UI Light"/>
                <a:ea typeface="MS PGothic" panose="020B0600070205080204" pitchFamily="34" charset="-128"/>
                <a:cs typeface="Segoe UI" pitchFamily="34" charset="0"/>
              </a:rPr>
              <a:t>Programming models: Reliable Services</a:t>
            </a:r>
          </a:p>
        </p:txBody>
      </p:sp>
      <p:sp>
        <p:nvSpPr>
          <p:cNvPr id="4" name="Right Arrow 3"/>
          <p:cNvSpPr/>
          <p:nvPr/>
        </p:nvSpPr>
        <p:spPr>
          <a:xfrm>
            <a:off x="562435" y="4908209"/>
            <a:ext cx="6598292" cy="1008591"/>
          </a:xfrm>
          <a:prstGeom prst="rightArrow">
            <a:avLst/>
          </a:prstGeom>
          <a:solidFill>
            <a:srgbClr val="E7E6E6"/>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TextBox 4"/>
          <p:cNvSpPr txBox="1"/>
          <p:nvPr/>
        </p:nvSpPr>
        <p:spPr>
          <a:xfrm>
            <a:off x="463104" y="3274408"/>
            <a:ext cx="2740793" cy="2143177"/>
          </a:xfrm>
          <a:prstGeom prst="rect">
            <a:avLst/>
          </a:prstGeom>
          <a:noFill/>
        </p:spPr>
        <p:txBody>
          <a:bodyPr wrap="square" lIns="179285" tIns="143428" rIns="179285" bIns="143428"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Collections</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Single machine</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Single-threaded</a:t>
            </a:r>
          </a:p>
        </p:txBody>
      </p:sp>
      <p:sp>
        <p:nvSpPr>
          <p:cNvPr id="6" name="TextBox 5"/>
          <p:cNvSpPr txBox="1"/>
          <p:nvPr/>
        </p:nvSpPr>
        <p:spPr>
          <a:xfrm>
            <a:off x="3414953" y="3274408"/>
            <a:ext cx="3660401" cy="2143177"/>
          </a:xfrm>
          <a:prstGeom prst="rect">
            <a:avLst/>
          </a:prstGeom>
          <a:noFill/>
        </p:spPr>
        <p:txBody>
          <a:bodyPr wrap="square" lIns="179285" tIns="143428" rIns="179285" bIns="143428"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Concurrent Collections</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Single machine</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Multi-threaded</a:t>
            </a:r>
          </a:p>
        </p:txBody>
      </p:sp>
      <p:sp>
        <p:nvSpPr>
          <p:cNvPr id="7" name="TextBox 6"/>
          <p:cNvSpPr txBox="1"/>
          <p:nvPr/>
        </p:nvSpPr>
        <p:spPr>
          <a:xfrm>
            <a:off x="7260060" y="3249966"/>
            <a:ext cx="4091541" cy="3316487"/>
          </a:xfrm>
          <a:prstGeom prst="rect">
            <a:avLst/>
          </a:prstGeom>
          <a:ln/>
        </p:spPr>
        <p:style>
          <a:lnRef idx="0">
            <a:schemeClr val="accent2"/>
          </a:lnRef>
          <a:fillRef idx="3">
            <a:schemeClr val="accent2"/>
          </a:fillRef>
          <a:effectRef idx="3">
            <a:schemeClr val="accent2"/>
          </a:effectRef>
          <a:fontRef idx="minor">
            <a:schemeClr val="lt1"/>
          </a:fontRef>
        </p:style>
        <p:txBody>
          <a:bodyPr wrap="square" lIns="268927" tIns="268927" rIns="179285" bIns="143428"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94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Reliable Collections</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Multi-machine</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Replicated (HA)</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Persistence (durable)</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Asynchronous</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Transactional</a:t>
            </a:r>
          </a:p>
        </p:txBody>
      </p:sp>
    </p:spTree>
    <p:extLst>
      <p:ext uri="{BB962C8B-B14F-4D97-AF65-F5344CB8AC3E}">
        <p14:creationId xmlns:p14="http://schemas.microsoft.com/office/powerpoint/2010/main" val="3575805023"/>
      </p:ext>
    </p:extLst>
  </p:cSld>
  <p:clrMapOvr>
    <a:masterClrMapping/>
  </p:clrMapOvr>
  <p:transition>
    <p:fade/>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Transactionally Modifying Reliable Data</a:t>
            </a:r>
          </a:p>
        </p:txBody>
      </p:sp>
      <p:sp>
        <p:nvSpPr>
          <p:cNvPr id="6" name="Rectangle 2"/>
          <p:cNvSpPr>
            <a:spLocks noGrp="1" noChangeArrowheads="1"/>
          </p:cNvSpPr>
          <p:nvPr>
            <p:ph type="body" sz="quarter" idx="10"/>
          </p:nvPr>
        </p:nvSpPr>
        <p:spPr bwMode="auto">
          <a:xfrm>
            <a:off x="12845" y="1441791"/>
            <a:ext cx="12179155" cy="51635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FF"/>
                </a:solidFill>
                <a:ea typeface="Times New Roman" panose="02020603050405020304" pitchFamily="18" charset="0"/>
                <a:cs typeface="Courier New" panose="02070309020205020404" pitchFamily="49" charset="0"/>
              </a:rPr>
              <a:t>protected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override</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async</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2B91AF"/>
                </a:solidFill>
                <a:ea typeface="Times New Roman" panose="02020603050405020304" pitchFamily="18" charset="0"/>
                <a:cs typeface="Courier New" panose="02070309020205020404" pitchFamily="49" charset="0"/>
              </a:rPr>
              <a:t>Task</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RunAsync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2B91AF"/>
                </a:solidFill>
                <a:ea typeface="Times New Roman" panose="02020603050405020304" pitchFamily="18" charset="0"/>
                <a:cs typeface="Courier New" panose="02070309020205020404" pitchFamily="49" charset="0"/>
              </a:rPr>
              <a:t>CancellationToken</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cancellationToke</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requestQueue</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IReliableQueue</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CustomerRecord</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“requests"</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locationDictionary</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IReliableDictionary</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2B91AF"/>
                </a:solidFill>
                <a:ea typeface="Times New Roman" panose="02020603050405020304" pitchFamily="18" charset="0"/>
                <a:cs typeface="Courier New" panose="02070309020205020404" pitchFamily="49" charset="0"/>
              </a:rPr>
              <a:t>LocationInfo</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a:t>
            </a:r>
            <a:r>
              <a:rPr lang="en-US" sz="1400" dirty="0" err="1">
                <a:solidFill>
                  <a:srgbClr val="A31515"/>
                </a:solidFill>
                <a:ea typeface="Times New Roman" panose="02020603050405020304" pitchFamily="18" charset="0"/>
                <a:cs typeface="Courier New" panose="02070309020205020404" pitchFamily="49" charset="0"/>
              </a:rPr>
              <a:t>locs</a:t>
            </a:r>
            <a:r>
              <a:rPr lang="en-US" sz="1400" dirty="0">
                <a:solidFill>
                  <a:srgbClr val="A31515"/>
                </a:solidFill>
                <a:ea typeface="Times New Roman" panose="02020603050405020304" pitchFamily="18" charset="0"/>
                <a:cs typeface="Courier New" panose="02070309020205020404" pitchFamily="49" charset="0"/>
              </a:rPr>
              <a:t>"</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personDictionary</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IReliableDictionary</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2B91AF"/>
                </a:solidFill>
                <a:ea typeface="Times New Roman" panose="02020603050405020304" pitchFamily="18" charset="0"/>
                <a:cs typeface="Courier New" panose="02070309020205020404" pitchFamily="49" charset="0"/>
              </a:rPr>
              <a:t>Person</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a:t>
            </a:r>
            <a:r>
              <a:rPr lang="en-US" sz="1400" dirty="0" err="1">
                <a:solidFill>
                  <a:srgbClr val="A31515"/>
                </a:solidFill>
                <a:ea typeface="Times New Roman" panose="02020603050405020304" pitchFamily="18" charset="0"/>
                <a:cs typeface="Courier New" panose="02070309020205020404" pitchFamily="49" charset="0"/>
              </a:rPr>
              <a:t>ppl</a:t>
            </a:r>
            <a:r>
              <a:rPr lang="en-US" sz="1400" dirty="0">
                <a:solidFill>
                  <a:srgbClr val="A31515"/>
                </a:solidFill>
                <a:ea typeface="Times New Roman" panose="02020603050405020304" pitchFamily="18" charset="0"/>
                <a:cs typeface="Courier New" panose="02070309020205020404" pitchFamily="49" charset="0"/>
              </a:rPr>
              <a:t>"</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customerListDictionary</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IReliableDictionary</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object</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“customers"</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while</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true</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cancellationToke.ThrowIfCancellationRequested</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 </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err="1">
                <a:solidFill>
                  <a:srgbClr val="000000"/>
                </a:solidFill>
                <a:ea typeface="Times New Roman" panose="02020603050405020304" pitchFamily="18" charset="0"/>
                <a:cs typeface="Courier New" panose="02070309020205020404" pitchFamily="49" charset="0"/>
              </a:rPr>
              <a:t>.NewGuid</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using</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.StateManager.CreateTransaction</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customerRequestResult</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requestQueue.TryDequeueAsync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customerListDictionary.AddAsync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new</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object</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personDictionary.AddAsync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customerRequestResult.Value.person</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locationDictionary.AddAsync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customerRequestResult.Value.locInfo</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tx.CommitAsync</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p:cNvSpPr txBox="1"/>
          <p:nvPr/>
        </p:nvSpPr>
        <p:spPr>
          <a:xfrm>
            <a:off x="10058400" y="4411980"/>
            <a:ext cx="2282190" cy="162506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Segoe UI"/>
                <a:ea typeface="+mn-ea"/>
                <a:cs typeface="+mn-cs"/>
              </a:rPr>
              <a:t>Everything happens or nothing happens!</a:t>
            </a:r>
          </a:p>
        </p:txBody>
      </p:sp>
    </p:spTree>
    <p:extLst>
      <p:ext uri="{BB962C8B-B14F-4D97-AF65-F5344CB8AC3E}">
        <p14:creationId xmlns:p14="http://schemas.microsoft.com/office/powerpoint/2010/main" val="2907487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562435" y="255172"/>
            <a:ext cx="11539546" cy="1054734"/>
          </a:xfrm>
          <a:prstGeom prst="rect">
            <a:avLst/>
          </a:prstGeom>
        </p:spPr>
        <p:txBody>
          <a:bodyPr/>
          <a:lstStyle>
            <a:lvl1pPr algn="l" defTabSz="930275" rtl="0" eaLnBrk="0" fontAlgn="base" hangingPunct="0">
              <a:lnSpc>
                <a:spcPct val="90000"/>
              </a:lnSpc>
              <a:spcBef>
                <a:spcPct val="0"/>
              </a:spcBef>
              <a:spcAft>
                <a:spcPct val="0"/>
              </a:spcAft>
              <a:defRPr lang="en-US" sz="5300" kern="1200" spc="-102" dirty="0">
                <a:ln w="3175">
                  <a:noFill/>
                </a:ln>
                <a:solidFill>
                  <a:schemeClr val="tx2"/>
                </a:solidFill>
                <a:latin typeface="+mj-lt"/>
                <a:ea typeface="MS PGothic" panose="020B0600070205080204" pitchFamily="34" charset="-128"/>
                <a:cs typeface="Segoe UI" pitchFamily="34" charset="0"/>
              </a:defRPr>
            </a:lvl1pPr>
            <a:lvl2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2pPr>
            <a:lvl3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3pPr>
            <a:lvl4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4pPr>
            <a:lvl5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5pPr>
            <a:lvl6pPr marL="457117"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35"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52"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71"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9pPr>
          </a:lstStyle>
          <a:p>
            <a:pPr marL="0" marR="0" lvl="0" indent="0" algn="l" defTabSz="930275" rtl="0" eaLnBrk="0" fontAlgn="base" latinLnBrk="0" hangingPunct="0">
              <a:lnSpc>
                <a:spcPct val="90000"/>
              </a:lnSpc>
              <a:spcBef>
                <a:spcPct val="0"/>
              </a:spcBef>
              <a:spcAft>
                <a:spcPct val="0"/>
              </a:spcAft>
              <a:buClrTx/>
              <a:buSzTx/>
              <a:buFontTx/>
              <a:buNone/>
              <a:tabLst/>
              <a:defRPr/>
            </a:pPr>
            <a:r>
              <a:rPr kumimoji="0" lang="en-US" sz="5196" b="0" i="0" u="none" strike="noStrike" kern="1200" cap="none" spc="-102" normalizeH="0" baseline="0" noProof="0" dirty="0">
                <a:ln w="3175">
                  <a:noFill/>
                </a:ln>
                <a:solidFill>
                  <a:srgbClr val="FFFFFF"/>
                </a:solidFill>
                <a:effectLst/>
                <a:uLnTx/>
                <a:uFillTx/>
                <a:latin typeface="Segoe UI Light"/>
                <a:ea typeface="MS PGothic" panose="020B0600070205080204" pitchFamily="34" charset="-128"/>
                <a:cs typeface="Segoe UI" pitchFamily="34" charset="0"/>
              </a:rPr>
              <a:t>Programming models: Reliable Actors</a:t>
            </a:r>
          </a:p>
        </p:txBody>
      </p:sp>
      <p:sp>
        <p:nvSpPr>
          <p:cNvPr id="5" name="Text Placeholder 5"/>
          <p:cNvSpPr txBox="1">
            <a:spLocks/>
          </p:cNvSpPr>
          <p:nvPr/>
        </p:nvSpPr>
        <p:spPr bwMode="auto">
          <a:xfrm>
            <a:off x="412150" y="1391491"/>
            <a:ext cx="11331265" cy="491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79285" tIns="143428" rIns="179285" bIns="143428" numCol="1" anchor="t" anchorCtr="0" compatLnSpc="1">
            <a:prstTxWarp prst="textNoShape">
              <a:avLst/>
            </a:prstTxWarp>
          </a:bodyPr>
          <a:lstStyle>
            <a:lvl1pPr marL="341313" indent="-341313" algn="l" defTabSz="930275" rtl="0" eaLnBrk="0" fontAlgn="base" hangingPunct="0">
              <a:lnSpc>
                <a:spcPct val="90000"/>
              </a:lnSpc>
              <a:spcBef>
                <a:spcPct val="20000"/>
              </a:spcBef>
              <a:spcAft>
                <a:spcPct val="0"/>
              </a:spcAft>
              <a:buSzPct val="90000"/>
              <a:buFont typeface="Arial" panose="020B0604020202020204" pitchFamily="34" charset="0"/>
              <a:buChar char="•"/>
              <a:defRPr sz="3900" kern="1200">
                <a:solidFill>
                  <a:schemeClr val="tx2"/>
                </a:solidFill>
                <a:latin typeface="+mj-lt"/>
                <a:ea typeface="MS PGothic" panose="020B0600070205080204" pitchFamily="34" charset="-128"/>
                <a:cs typeface="MS PGothic"/>
              </a:defRPr>
            </a:lvl1pPr>
            <a:lvl2pPr marL="582613" indent="-239713" algn="l" defTabSz="930275" rtl="0" eaLnBrk="0" fontAlgn="base" hangingPunct="0">
              <a:lnSpc>
                <a:spcPct val="90000"/>
              </a:lnSpc>
              <a:spcBef>
                <a:spcPct val="20000"/>
              </a:spcBef>
              <a:spcAft>
                <a:spcPct val="0"/>
              </a:spcAft>
              <a:buSzPct val="90000"/>
              <a:buFont typeface="Arial" panose="020B0604020202020204" pitchFamily="34" charset="0"/>
              <a:buChar char="•"/>
              <a:defRPr sz="2400" kern="1200">
                <a:solidFill>
                  <a:schemeClr val="tx2"/>
                </a:solidFill>
                <a:latin typeface="+mn-lt"/>
                <a:ea typeface="MS PGothic" panose="020B0600070205080204" pitchFamily="34" charset="-128"/>
                <a:cs typeface="MS PGothic"/>
              </a:defRPr>
            </a:lvl2pPr>
            <a:lvl3pPr marL="798513" indent="-227013" algn="l" defTabSz="930275" rtl="0" eaLnBrk="0" fontAlgn="base" hangingPunct="0">
              <a:lnSpc>
                <a:spcPct val="90000"/>
              </a:lnSpc>
              <a:spcBef>
                <a:spcPct val="20000"/>
              </a:spcBef>
              <a:spcAft>
                <a:spcPct val="0"/>
              </a:spcAft>
              <a:buSzPct val="90000"/>
              <a:buFont typeface="Arial" panose="020B0604020202020204" pitchFamily="34" charset="0"/>
              <a:buChar char="•"/>
              <a:defRPr sz="2000" kern="1200">
                <a:solidFill>
                  <a:schemeClr val="tx2"/>
                </a:solidFill>
                <a:latin typeface="+mn-lt"/>
                <a:ea typeface="MS PGothic" panose="020B0600070205080204" pitchFamily="34" charset="-128"/>
                <a:cs typeface="MS PGothic"/>
              </a:defRPr>
            </a:lvl3pPr>
            <a:lvl4pPr marL="1027113" indent="-227013" algn="l" defTabSz="930275" rtl="0" eaLnBrk="0" fontAlgn="base" hangingPunct="0">
              <a:lnSpc>
                <a:spcPct val="90000"/>
              </a:lnSpc>
              <a:spcBef>
                <a:spcPct val="20000"/>
              </a:spcBef>
              <a:spcAft>
                <a:spcPct val="0"/>
              </a:spcAft>
              <a:buSzPct val="90000"/>
              <a:buFont typeface="Arial" panose="020B0604020202020204" pitchFamily="34" charset="0"/>
              <a:buChar char="•"/>
              <a:defRPr kern="1200">
                <a:solidFill>
                  <a:schemeClr val="tx2"/>
                </a:solidFill>
                <a:latin typeface="+mn-lt"/>
                <a:ea typeface="MS PGothic" panose="020B0600070205080204" pitchFamily="34" charset="-128"/>
                <a:cs typeface="MS PGothic"/>
              </a:defRPr>
            </a:lvl4pPr>
            <a:lvl5pPr marL="1255713" indent="-227013" algn="l" defTabSz="930275" rtl="0" eaLnBrk="0" fontAlgn="base" hangingPunct="0">
              <a:lnSpc>
                <a:spcPct val="90000"/>
              </a:lnSpc>
              <a:spcBef>
                <a:spcPct val="20000"/>
              </a:spcBef>
              <a:spcAft>
                <a:spcPct val="0"/>
              </a:spcAft>
              <a:buSzPct val="90000"/>
              <a:buFont typeface="Arial" panose="020B0604020202020204" pitchFamily="34" charset="0"/>
              <a:buChar char="•"/>
              <a:defRPr kern="1200">
                <a:solidFill>
                  <a:schemeClr val="tx2"/>
                </a:solidFill>
                <a:latin typeface="+mn-lt"/>
                <a:ea typeface="MS PGothic" panose="020B0600070205080204" pitchFamily="34" charset="-128"/>
                <a:cs typeface="MS PGothic"/>
              </a:defRPr>
            </a:lvl5pPr>
            <a:lvl6pPr marL="2564578"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66"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53"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42"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Independent units of compute and state</a:t>
            </a:r>
          </a:p>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Large number of them executing in parallel</a:t>
            </a:r>
          </a:p>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Communicates using asynchronous messaging</a:t>
            </a:r>
          </a:p>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Single threaded execution</a:t>
            </a:r>
          </a:p>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Automatically created and dehydrated as necessary</a:t>
            </a:r>
          </a:p>
        </p:txBody>
      </p:sp>
      <p:grpSp>
        <p:nvGrpSpPr>
          <p:cNvPr id="6" name="Group 5"/>
          <p:cNvGrpSpPr/>
          <p:nvPr/>
        </p:nvGrpSpPr>
        <p:grpSpPr>
          <a:xfrm>
            <a:off x="4841019" y="4325415"/>
            <a:ext cx="673556" cy="696382"/>
            <a:chOff x="4604545" y="1640238"/>
            <a:chExt cx="392110" cy="392110"/>
          </a:xfrm>
          <a:solidFill>
            <a:schemeClr val="tx1"/>
          </a:solidFill>
        </p:grpSpPr>
        <p:grpSp>
          <p:nvGrpSpPr>
            <p:cNvPr id="7" name="Group 36"/>
            <p:cNvGrpSpPr/>
            <p:nvPr/>
          </p:nvGrpSpPr>
          <p:grpSpPr bwMode="black">
            <a:xfrm>
              <a:off x="4673640" y="1736214"/>
              <a:ext cx="253920" cy="200159"/>
              <a:chOff x="3358790" y="376388"/>
              <a:chExt cx="1516063" cy="1195388"/>
            </a:xfrm>
            <a:grpFill/>
          </p:grpSpPr>
          <p:sp>
            <p:nvSpPr>
              <p:cNvPr id="9"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0"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1"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2"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3" name="Oval 30"/>
              <p:cNvSpPr>
                <a:spLocks noChangeArrowheads="1"/>
              </p:cNvSpPr>
              <p:nvPr/>
            </p:nvSpPr>
            <p:spPr bwMode="black">
              <a:xfrm>
                <a:off x="3647715" y="930426"/>
                <a:ext cx="239713" cy="239713"/>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4" name="Oval 31"/>
              <p:cNvSpPr>
                <a:spLocks noChangeArrowheads="1"/>
              </p:cNvSpPr>
              <p:nvPr/>
            </p:nvSpPr>
            <p:spPr bwMode="black">
              <a:xfrm>
                <a:off x="3933465" y="1020913"/>
                <a:ext cx="182563" cy="179388"/>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grpSp>
        <p:sp>
          <p:nvSpPr>
            <p:cNvPr id="8" name="Donut 7"/>
            <p:cNvSpPr>
              <a:spLocks noChangeAspect="1"/>
            </p:cNvSpPr>
            <p:nvPr/>
          </p:nvSpPr>
          <p:spPr bwMode="auto">
            <a:xfrm>
              <a:off x="4604545" y="164023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grpSp>
        <p:nvGrpSpPr>
          <p:cNvPr id="15" name="Group 14"/>
          <p:cNvGrpSpPr/>
          <p:nvPr/>
        </p:nvGrpSpPr>
        <p:grpSpPr>
          <a:xfrm>
            <a:off x="7086197" y="5415949"/>
            <a:ext cx="673556" cy="696382"/>
            <a:chOff x="4046256" y="2408118"/>
            <a:chExt cx="392110" cy="392110"/>
          </a:xfrm>
          <a:solidFill>
            <a:schemeClr val="tx1"/>
          </a:solidFill>
        </p:grpSpPr>
        <p:grpSp>
          <p:nvGrpSpPr>
            <p:cNvPr id="16" name="Group 142"/>
            <p:cNvGrpSpPr/>
            <p:nvPr/>
          </p:nvGrpSpPr>
          <p:grpSpPr bwMode="black">
            <a:xfrm>
              <a:off x="4134994" y="2521400"/>
              <a:ext cx="214635" cy="165546"/>
              <a:chOff x="6673850" y="4338638"/>
              <a:chExt cx="1403351" cy="1082675"/>
            </a:xfrm>
            <a:grpFill/>
          </p:grpSpPr>
          <p:sp>
            <p:nvSpPr>
              <p:cNvPr id="18"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19"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0"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1" name="Oval 250"/>
              <p:cNvSpPr>
                <a:spLocks noChangeArrowheads="1"/>
              </p:cNvSpPr>
              <p:nvPr/>
            </p:nvSpPr>
            <p:spPr bwMode="black">
              <a:xfrm>
                <a:off x="7351713" y="4338638"/>
                <a:ext cx="209550" cy="214313"/>
              </a:xfrm>
              <a:prstGeom prst="ellipse">
                <a:avLst/>
              </a:pr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2"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3"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4"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5" name="Oval 254"/>
              <p:cNvSpPr>
                <a:spLocks noChangeArrowheads="1"/>
              </p:cNvSpPr>
              <p:nvPr/>
            </p:nvSpPr>
            <p:spPr bwMode="black">
              <a:xfrm>
                <a:off x="6888163" y="4386263"/>
                <a:ext cx="274638" cy="269875"/>
              </a:xfrm>
              <a:prstGeom prst="ellipse">
                <a:avLst/>
              </a:pr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6"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7"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8"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grpSp>
        <p:sp>
          <p:nvSpPr>
            <p:cNvPr id="17" name="Donut 16"/>
            <p:cNvSpPr>
              <a:spLocks noChangeAspect="1"/>
            </p:cNvSpPr>
            <p:nvPr/>
          </p:nvSpPr>
          <p:spPr bwMode="auto">
            <a:xfrm>
              <a:off x="4046256" y="240811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
        <p:nvSpPr>
          <p:cNvPr id="29" name="Freeform 14"/>
          <p:cNvSpPr>
            <a:spLocks noEditPoints="1"/>
          </p:cNvSpPr>
          <p:nvPr/>
        </p:nvSpPr>
        <p:spPr bwMode="black">
          <a:xfrm>
            <a:off x="7140391" y="4425370"/>
            <a:ext cx="676287" cy="696384"/>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grpSp>
        <p:nvGrpSpPr>
          <p:cNvPr id="30" name="Group 29"/>
          <p:cNvGrpSpPr/>
          <p:nvPr/>
        </p:nvGrpSpPr>
        <p:grpSpPr>
          <a:xfrm>
            <a:off x="3080225" y="4312433"/>
            <a:ext cx="673556" cy="696382"/>
            <a:chOff x="4179295" y="3183652"/>
            <a:chExt cx="392110" cy="392110"/>
          </a:xfrm>
          <a:solidFill>
            <a:schemeClr val="tx1"/>
          </a:solidFill>
        </p:grpSpPr>
        <p:sp>
          <p:nvSpPr>
            <p:cNvPr id="31" name="Freeform 15"/>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solidFill>
                <a:schemeClr val="bg1"/>
              </a:solidFill>
            </a:ln>
          </p:spPr>
          <p:style>
            <a:lnRef idx="2">
              <a:schemeClr val="dk1"/>
            </a:lnRef>
            <a:fillRef idx="1">
              <a:schemeClr val="lt1"/>
            </a:fillRef>
            <a:effectRef idx="0">
              <a:schemeClr val="dk1"/>
            </a:effectRef>
            <a:fontRef idx="minor">
              <a:schemeClr val="dk1"/>
            </a:fontRef>
          </p:style>
          <p:txBody>
            <a:bodyPr vert="horz" wrap="square" lIns="80680" tIns="40341" rIns="80680" bIns="40341"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32" name="Donut 31"/>
            <p:cNvSpPr>
              <a:spLocks noChangeAspect="1"/>
            </p:cNvSpPr>
            <p:nvPr/>
          </p:nvSpPr>
          <p:spPr bwMode="auto">
            <a:xfrm>
              <a:off x="4179295" y="3183652"/>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
        <p:nvSpPr>
          <p:cNvPr id="33" name="Freeform 46"/>
          <p:cNvSpPr>
            <a:spLocks noEditPoints="1"/>
          </p:cNvSpPr>
          <p:nvPr/>
        </p:nvSpPr>
        <p:spPr bwMode="black">
          <a:xfrm>
            <a:off x="8124019" y="4813900"/>
            <a:ext cx="689925" cy="673835"/>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34" name="Freeform 22"/>
          <p:cNvSpPr>
            <a:spLocks noEditPoints="1"/>
          </p:cNvSpPr>
          <p:nvPr/>
        </p:nvSpPr>
        <p:spPr bwMode="black">
          <a:xfrm>
            <a:off x="6132302" y="5906463"/>
            <a:ext cx="676287" cy="702022"/>
          </a:xfrm>
          <a:custGeom>
            <a:avLst/>
            <a:gdLst>
              <a:gd name="T0" fmla="*/ 89 w 150"/>
              <a:gd name="T1" fmla="*/ 78 h 150"/>
              <a:gd name="T2" fmla="*/ 75 w 150"/>
              <a:gd name="T3" fmla="*/ 64 h 150"/>
              <a:gd name="T4" fmla="*/ 61 w 150"/>
              <a:gd name="T5" fmla="*/ 78 h 150"/>
              <a:gd name="T6" fmla="*/ 75 w 150"/>
              <a:gd name="T7" fmla="*/ 92 h 150"/>
              <a:gd name="T8" fmla="*/ 89 w 150"/>
              <a:gd name="T9" fmla="*/ 78 h 150"/>
              <a:gd name="T10" fmla="*/ 54 w 150"/>
              <a:gd name="T11" fmla="*/ 63 h 150"/>
              <a:gd name="T12" fmla="*/ 51 w 150"/>
              <a:gd name="T13" fmla="*/ 60 h 150"/>
              <a:gd name="T14" fmla="*/ 48 w 150"/>
              <a:gd name="T15" fmla="*/ 63 h 150"/>
              <a:gd name="T16" fmla="*/ 51 w 150"/>
              <a:gd name="T17" fmla="*/ 66 h 150"/>
              <a:gd name="T18" fmla="*/ 54 w 150"/>
              <a:gd name="T19" fmla="*/ 63 h 150"/>
              <a:gd name="T20" fmla="*/ 111 w 150"/>
              <a:gd name="T21" fmla="*/ 61 h 150"/>
              <a:gd name="T22" fmla="*/ 111 w 150"/>
              <a:gd name="T23" fmla="*/ 92 h 150"/>
              <a:gd name="T24" fmla="*/ 102 w 150"/>
              <a:gd name="T25" fmla="*/ 100 h 150"/>
              <a:gd name="T26" fmla="*/ 48 w 150"/>
              <a:gd name="T27" fmla="*/ 100 h 150"/>
              <a:gd name="T28" fmla="*/ 39 w 150"/>
              <a:gd name="T29" fmla="*/ 92 h 150"/>
              <a:gd name="T30" fmla="*/ 39 w 150"/>
              <a:gd name="T31" fmla="*/ 61 h 150"/>
              <a:gd name="T32" fmla="*/ 48 w 150"/>
              <a:gd name="T33" fmla="*/ 52 h 150"/>
              <a:gd name="T34" fmla="*/ 60 w 150"/>
              <a:gd name="T35" fmla="*/ 52 h 150"/>
              <a:gd name="T36" fmla="*/ 62 w 150"/>
              <a:gd name="T37" fmla="*/ 48 h 150"/>
              <a:gd name="T38" fmla="*/ 69 w 150"/>
              <a:gd name="T39" fmla="*/ 43 h 150"/>
              <a:gd name="T40" fmla="*/ 81 w 150"/>
              <a:gd name="T41" fmla="*/ 43 h 150"/>
              <a:gd name="T42" fmla="*/ 88 w 150"/>
              <a:gd name="T43" fmla="*/ 48 h 150"/>
              <a:gd name="T44" fmla="*/ 90 w 150"/>
              <a:gd name="T45" fmla="*/ 52 h 150"/>
              <a:gd name="T46" fmla="*/ 102 w 150"/>
              <a:gd name="T47" fmla="*/ 52 h 150"/>
              <a:gd name="T48" fmla="*/ 111 w 150"/>
              <a:gd name="T49" fmla="*/ 61 h 150"/>
              <a:gd name="T50" fmla="*/ 84 w 150"/>
              <a:gd name="T51" fmla="*/ 78 h 150"/>
              <a:gd name="T52" fmla="*/ 75 w 150"/>
              <a:gd name="T53" fmla="*/ 87 h 150"/>
              <a:gd name="T54" fmla="*/ 66 w 150"/>
              <a:gd name="T55" fmla="*/ 78 h 150"/>
              <a:gd name="T56" fmla="*/ 75 w 150"/>
              <a:gd name="T57" fmla="*/ 69 h 150"/>
              <a:gd name="T58" fmla="*/ 84 w 150"/>
              <a:gd name="T59" fmla="*/ 78 h 150"/>
              <a:gd name="T60" fmla="*/ 75 w 150"/>
              <a:gd name="T61" fmla="*/ 10 h 150"/>
              <a:gd name="T62" fmla="*/ 10 w 150"/>
              <a:gd name="T63" fmla="*/ 75 h 150"/>
              <a:gd name="T64" fmla="*/ 75 w 150"/>
              <a:gd name="T65" fmla="*/ 140 h 150"/>
              <a:gd name="T66" fmla="*/ 140 w 150"/>
              <a:gd name="T67" fmla="*/ 75 h 150"/>
              <a:gd name="T68" fmla="*/ 75 w 150"/>
              <a:gd name="T69" fmla="*/ 10 h 150"/>
              <a:gd name="T70" fmla="*/ 75 w 150"/>
              <a:gd name="T71" fmla="*/ 0 h 150"/>
              <a:gd name="T72" fmla="*/ 150 w 150"/>
              <a:gd name="T73" fmla="*/ 75 h 150"/>
              <a:gd name="T74" fmla="*/ 75 w 150"/>
              <a:gd name="T75" fmla="*/ 150 h 150"/>
              <a:gd name="T76" fmla="*/ 0 w 150"/>
              <a:gd name="T77" fmla="*/ 75 h 150"/>
              <a:gd name="T78" fmla="*/ 75 w 150"/>
              <a:gd name="T7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0" h="150">
                <a:moveTo>
                  <a:pt x="89" y="78"/>
                </a:moveTo>
                <a:cubicBezTo>
                  <a:pt x="89" y="71"/>
                  <a:pt x="83" y="64"/>
                  <a:pt x="75" y="64"/>
                </a:cubicBezTo>
                <a:cubicBezTo>
                  <a:pt x="67" y="64"/>
                  <a:pt x="61" y="71"/>
                  <a:pt x="61" y="78"/>
                </a:cubicBezTo>
                <a:cubicBezTo>
                  <a:pt x="61" y="86"/>
                  <a:pt x="67" y="92"/>
                  <a:pt x="75" y="92"/>
                </a:cubicBezTo>
                <a:cubicBezTo>
                  <a:pt x="83" y="92"/>
                  <a:pt x="89" y="86"/>
                  <a:pt x="89" y="78"/>
                </a:cubicBezTo>
                <a:moveTo>
                  <a:pt x="54" y="63"/>
                </a:moveTo>
                <a:cubicBezTo>
                  <a:pt x="54" y="61"/>
                  <a:pt x="52" y="60"/>
                  <a:pt x="51" y="60"/>
                </a:cubicBezTo>
                <a:cubicBezTo>
                  <a:pt x="49" y="60"/>
                  <a:pt x="48" y="61"/>
                  <a:pt x="48" y="63"/>
                </a:cubicBezTo>
                <a:cubicBezTo>
                  <a:pt x="48" y="65"/>
                  <a:pt x="49" y="66"/>
                  <a:pt x="51" y="66"/>
                </a:cubicBezTo>
                <a:cubicBezTo>
                  <a:pt x="52" y="66"/>
                  <a:pt x="54" y="65"/>
                  <a:pt x="54" y="63"/>
                </a:cubicBezTo>
                <a:moveTo>
                  <a:pt x="111" y="61"/>
                </a:moveTo>
                <a:cubicBezTo>
                  <a:pt x="111" y="92"/>
                  <a:pt x="111" y="92"/>
                  <a:pt x="111" y="92"/>
                </a:cubicBezTo>
                <a:cubicBezTo>
                  <a:pt x="111" y="96"/>
                  <a:pt x="107" y="100"/>
                  <a:pt x="102" y="100"/>
                </a:cubicBezTo>
                <a:cubicBezTo>
                  <a:pt x="48" y="100"/>
                  <a:pt x="48" y="100"/>
                  <a:pt x="48" y="100"/>
                </a:cubicBezTo>
                <a:cubicBezTo>
                  <a:pt x="43" y="100"/>
                  <a:pt x="39" y="96"/>
                  <a:pt x="39" y="92"/>
                </a:cubicBezTo>
                <a:cubicBezTo>
                  <a:pt x="39" y="61"/>
                  <a:pt x="39" y="61"/>
                  <a:pt x="39" y="61"/>
                </a:cubicBezTo>
                <a:cubicBezTo>
                  <a:pt x="39" y="56"/>
                  <a:pt x="43" y="52"/>
                  <a:pt x="48" y="52"/>
                </a:cubicBezTo>
                <a:cubicBezTo>
                  <a:pt x="60" y="52"/>
                  <a:pt x="60" y="52"/>
                  <a:pt x="60" y="52"/>
                </a:cubicBezTo>
                <a:cubicBezTo>
                  <a:pt x="62" y="48"/>
                  <a:pt x="62" y="48"/>
                  <a:pt x="62" y="48"/>
                </a:cubicBezTo>
                <a:cubicBezTo>
                  <a:pt x="63" y="45"/>
                  <a:pt x="66" y="43"/>
                  <a:pt x="69" y="43"/>
                </a:cubicBezTo>
                <a:cubicBezTo>
                  <a:pt x="81" y="43"/>
                  <a:pt x="81" y="43"/>
                  <a:pt x="81" y="43"/>
                </a:cubicBezTo>
                <a:cubicBezTo>
                  <a:pt x="84" y="43"/>
                  <a:pt x="87" y="45"/>
                  <a:pt x="88" y="48"/>
                </a:cubicBezTo>
                <a:cubicBezTo>
                  <a:pt x="90" y="52"/>
                  <a:pt x="90" y="52"/>
                  <a:pt x="90" y="52"/>
                </a:cubicBezTo>
                <a:cubicBezTo>
                  <a:pt x="102" y="52"/>
                  <a:pt x="102" y="52"/>
                  <a:pt x="102" y="52"/>
                </a:cubicBezTo>
                <a:cubicBezTo>
                  <a:pt x="107" y="52"/>
                  <a:pt x="111" y="56"/>
                  <a:pt x="111" y="61"/>
                </a:cubicBezTo>
                <a:moveTo>
                  <a:pt x="84" y="78"/>
                </a:moveTo>
                <a:cubicBezTo>
                  <a:pt x="84" y="83"/>
                  <a:pt x="80" y="87"/>
                  <a:pt x="75" y="87"/>
                </a:cubicBezTo>
                <a:cubicBezTo>
                  <a:pt x="70" y="87"/>
                  <a:pt x="66" y="83"/>
                  <a:pt x="66" y="78"/>
                </a:cubicBezTo>
                <a:cubicBezTo>
                  <a:pt x="66" y="73"/>
                  <a:pt x="70" y="69"/>
                  <a:pt x="75" y="69"/>
                </a:cubicBezTo>
                <a:cubicBezTo>
                  <a:pt x="80" y="69"/>
                  <a:pt x="84" y="73"/>
                  <a:pt x="84" y="78"/>
                </a:cubicBezTo>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grpSp>
        <p:nvGrpSpPr>
          <p:cNvPr id="35" name="Group 34"/>
          <p:cNvGrpSpPr/>
          <p:nvPr/>
        </p:nvGrpSpPr>
        <p:grpSpPr>
          <a:xfrm>
            <a:off x="8090355" y="5922265"/>
            <a:ext cx="673556" cy="696382"/>
            <a:chOff x="4604545" y="1640238"/>
            <a:chExt cx="392110" cy="392110"/>
          </a:xfrm>
          <a:solidFill>
            <a:schemeClr val="tx1"/>
          </a:solidFill>
        </p:grpSpPr>
        <p:grpSp>
          <p:nvGrpSpPr>
            <p:cNvPr id="36" name="Group 36"/>
            <p:cNvGrpSpPr/>
            <p:nvPr/>
          </p:nvGrpSpPr>
          <p:grpSpPr bwMode="black">
            <a:xfrm>
              <a:off x="4673640" y="1736214"/>
              <a:ext cx="253920" cy="200159"/>
              <a:chOff x="3358790" y="376388"/>
              <a:chExt cx="1516063" cy="1195388"/>
            </a:xfrm>
            <a:grpFill/>
          </p:grpSpPr>
          <p:sp>
            <p:nvSpPr>
              <p:cNvPr id="38"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39"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40"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41"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42" name="Oval 30"/>
              <p:cNvSpPr>
                <a:spLocks noChangeArrowheads="1"/>
              </p:cNvSpPr>
              <p:nvPr/>
            </p:nvSpPr>
            <p:spPr bwMode="black">
              <a:xfrm>
                <a:off x="3647715" y="930426"/>
                <a:ext cx="239713" cy="239713"/>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43" name="Oval 31"/>
              <p:cNvSpPr>
                <a:spLocks noChangeArrowheads="1"/>
              </p:cNvSpPr>
              <p:nvPr/>
            </p:nvSpPr>
            <p:spPr bwMode="black">
              <a:xfrm>
                <a:off x="3933465" y="1020913"/>
                <a:ext cx="182563" cy="179388"/>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grpSp>
        <p:sp>
          <p:nvSpPr>
            <p:cNvPr id="37" name="Donut 36"/>
            <p:cNvSpPr>
              <a:spLocks noChangeAspect="1"/>
            </p:cNvSpPr>
            <p:nvPr/>
          </p:nvSpPr>
          <p:spPr bwMode="auto">
            <a:xfrm>
              <a:off x="4604545" y="164023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grpSp>
        <p:nvGrpSpPr>
          <p:cNvPr id="44" name="Group 43"/>
          <p:cNvGrpSpPr/>
          <p:nvPr/>
        </p:nvGrpSpPr>
        <p:grpSpPr>
          <a:xfrm>
            <a:off x="9038720" y="4525817"/>
            <a:ext cx="673556" cy="696382"/>
            <a:chOff x="4046256" y="2408118"/>
            <a:chExt cx="392110" cy="392110"/>
          </a:xfrm>
          <a:solidFill>
            <a:schemeClr val="tx1"/>
          </a:solidFill>
        </p:grpSpPr>
        <p:grpSp>
          <p:nvGrpSpPr>
            <p:cNvPr id="45" name="Group 142"/>
            <p:cNvGrpSpPr/>
            <p:nvPr/>
          </p:nvGrpSpPr>
          <p:grpSpPr bwMode="black">
            <a:xfrm>
              <a:off x="4134994" y="2521400"/>
              <a:ext cx="214635" cy="165546"/>
              <a:chOff x="6673850" y="4338638"/>
              <a:chExt cx="1403351" cy="1082675"/>
            </a:xfrm>
            <a:grpFill/>
          </p:grpSpPr>
          <p:sp>
            <p:nvSpPr>
              <p:cNvPr id="47"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48"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49"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0" name="Oval 250"/>
              <p:cNvSpPr>
                <a:spLocks noChangeArrowheads="1"/>
              </p:cNvSpPr>
              <p:nvPr/>
            </p:nvSpPr>
            <p:spPr bwMode="black">
              <a:xfrm>
                <a:off x="7351713" y="4338638"/>
                <a:ext cx="209550" cy="214313"/>
              </a:xfrm>
              <a:prstGeom prst="ellipse">
                <a:avLst/>
              </a:pr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1"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2"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3"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4" name="Oval 254"/>
              <p:cNvSpPr>
                <a:spLocks noChangeArrowheads="1"/>
              </p:cNvSpPr>
              <p:nvPr/>
            </p:nvSpPr>
            <p:spPr bwMode="black">
              <a:xfrm>
                <a:off x="6888163" y="4386263"/>
                <a:ext cx="274638" cy="269875"/>
              </a:xfrm>
              <a:prstGeom prst="ellipse">
                <a:avLst/>
              </a:pr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5"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6"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7"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grpSp>
        <p:sp>
          <p:nvSpPr>
            <p:cNvPr id="46" name="Donut 45"/>
            <p:cNvSpPr>
              <a:spLocks noChangeAspect="1"/>
            </p:cNvSpPr>
            <p:nvPr/>
          </p:nvSpPr>
          <p:spPr bwMode="auto">
            <a:xfrm>
              <a:off x="4046256" y="240811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grpSp>
        <p:nvGrpSpPr>
          <p:cNvPr id="58" name="Group 57"/>
          <p:cNvGrpSpPr/>
          <p:nvPr/>
        </p:nvGrpSpPr>
        <p:grpSpPr>
          <a:xfrm>
            <a:off x="4034274" y="5906463"/>
            <a:ext cx="673556" cy="696382"/>
            <a:chOff x="3233165" y="1874357"/>
            <a:chExt cx="392110" cy="392110"/>
          </a:xfrm>
          <a:solidFill>
            <a:schemeClr val="tx1"/>
          </a:solidFill>
        </p:grpSpPr>
        <p:sp>
          <p:nvSpPr>
            <p:cNvPr id="59"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80677" tIns="40338" rIns="80677" bIns="40338"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0" name="Donut 59"/>
            <p:cNvSpPr>
              <a:spLocks noChangeAspect="1"/>
            </p:cNvSpPr>
            <p:nvPr/>
          </p:nvSpPr>
          <p:spPr bwMode="auto">
            <a:xfrm>
              <a:off x="3233165" y="1874357"/>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grpSp>
        <p:nvGrpSpPr>
          <p:cNvPr id="61" name="Group 60"/>
          <p:cNvGrpSpPr/>
          <p:nvPr/>
        </p:nvGrpSpPr>
        <p:grpSpPr>
          <a:xfrm>
            <a:off x="6044488" y="4851347"/>
            <a:ext cx="673556" cy="696382"/>
            <a:chOff x="4604545" y="1640238"/>
            <a:chExt cx="392110" cy="392110"/>
          </a:xfrm>
          <a:solidFill>
            <a:schemeClr val="tx1"/>
          </a:solidFill>
        </p:grpSpPr>
        <p:grpSp>
          <p:nvGrpSpPr>
            <p:cNvPr id="62" name="Group 36"/>
            <p:cNvGrpSpPr/>
            <p:nvPr/>
          </p:nvGrpSpPr>
          <p:grpSpPr bwMode="black">
            <a:xfrm>
              <a:off x="4673640" y="1736214"/>
              <a:ext cx="253920" cy="200159"/>
              <a:chOff x="3358790" y="376388"/>
              <a:chExt cx="1516063" cy="1195388"/>
            </a:xfrm>
            <a:grpFill/>
          </p:grpSpPr>
          <p:sp>
            <p:nvSpPr>
              <p:cNvPr id="64"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5"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6"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7"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8" name="Oval 30"/>
              <p:cNvSpPr>
                <a:spLocks noChangeArrowheads="1"/>
              </p:cNvSpPr>
              <p:nvPr/>
            </p:nvSpPr>
            <p:spPr bwMode="black">
              <a:xfrm>
                <a:off x="3647715" y="930426"/>
                <a:ext cx="239713" cy="239713"/>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9" name="Oval 31"/>
              <p:cNvSpPr>
                <a:spLocks noChangeArrowheads="1"/>
              </p:cNvSpPr>
              <p:nvPr/>
            </p:nvSpPr>
            <p:spPr bwMode="black">
              <a:xfrm>
                <a:off x="3933465" y="1020913"/>
                <a:ext cx="182563" cy="179388"/>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grpSp>
        <p:sp>
          <p:nvSpPr>
            <p:cNvPr id="63" name="Donut 62"/>
            <p:cNvSpPr>
              <a:spLocks noChangeAspect="1"/>
            </p:cNvSpPr>
            <p:nvPr/>
          </p:nvSpPr>
          <p:spPr bwMode="auto">
            <a:xfrm>
              <a:off x="4604545" y="164023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
        <p:nvSpPr>
          <p:cNvPr id="70" name="Freeform 14"/>
          <p:cNvSpPr>
            <a:spLocks noEditPoints="1"/>
          </p:cNvSpPr>
          <p:nvPr/>
        </p:nvSpPr>
        <p:spPr bwMode="black">
          <a:xfrm>
            <a:off x="3795344" y="4911786"/>
            <a:ext cx="676287" cy="696384"/>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grpSp>
        <p:nvGrpSpPr>
          <p:cNvPr id="71" name="Group 70"/>
          <p:cNvGrpSpPr/>
          <p:nvPr/>
        </p:nvGrpSpPr>
        <p:grpSpPr>
          <a:xfrm>
            <a:off x="4961627" y="5362881"/>
            <a:ext cx="673556" cy="696382"/>
            <a:chOff x="3233165" y="1874357"/>
            <a:chExt cx="392110" cy="392110"/>
          </a:xfrm>
          <a:solidFill>
            <a:schemeClr val="tx1"/>
          </a:solidFill>
        </p:grpSpPr>
        <p:sp>
          <p:nvSpPr>
            <p:cNvPr id="72"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80677" tIns="40338" rIns="80677" bIns="40338"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73" name="Donut 72"/>
            <p:cNvSpPr>
              <a:spLocks noChangeAspect="1"/>
            </p:cNvSpPr>
            <p:nvPr/>
          </p:nvSpPr>
          <p:spPr bwMode="auto">
            <a:xfrm>
              <a:off x="3233165" y="1874357"/>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
        <p:nvSpPr>
          <p:cNvPr id="74" name="Freeform 73"/>
          <p:cNvSpPr>
            <a:spLocks noEditPoints="1"/>
          </p:cNvSpPr>
          <p:nvPr/>
        </p:nvSpPr>
        <p:spPr bwMode="black">
          <a:xfrm>
            <a:off x="2708786" y="5230690"/>
            <a:ext cx="673562" cy="696388"/>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grpSp>
        <p:nvGrpSpPr>
          <p:cNvPr id="75" name="Group 74"/>
          <p:cNvGrpSpPr/>
          <p:nvPr/>
        </p:nvGrpSpPr>
        <p:grpSpPr>
          <a:xfrm>
            <a:off x="9038720" y="5490772"/>
            <a:ext cx="673556" cy="696382"/>
            <a:chOff x="3233165" y="1874357"/>
            <a:chExt cx="392110" cy="392110"/>
          </a:xfrm>
          <a:solidFill>
            <a:schemeClr val="tx1"/>
          </a:solidFill>
        </p:grpSpPr>
        <p:sp>
          <p:nvSpPr>
            <p:cNvPr id="76"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80677" tIns="40338" rIns="80677" bIns="40338"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77" name="Donut 76"/>
            <p:cNvSpPr>
              <a:spLocks noChangeAspect="1"/>
            </p:cNvSpPr>
            <p:nvPr/>
          </p:nvSpPr>
          <p:spPr bwMode="auto">
            <a:xfrm>
              <a:off x="3233165" y="1874357"/>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Tree>
    <p:extLst>
      <p:ext uri="{BB962C8B-B14F-4D97-AF65-F5344CB8AC3E}">
        <p14:creationId xmlns:p14="http://schemas.microsoft.com/office/powerpoint/2010/main" val="2426883420"/>
      </p:ext>
    </p:extLst>
  </p:cSld>
  <p:clrMapOvr>
    <a:masterClrMapping/>
  </p:clrMapOvr>
  <p:transition>
    <p:fad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a:t>Running </a:t>
            </a:r>
            <a:r>
              <a:rPr lang="en-US" dirty="0" err="1"/>
              <a:t>Microservices</a:t>
            </a:r>
            <a:r>
              <a:rPr lang="en-US" dirty="0"/>
              <a:t> at Scale</a:t>
            </a:r>
          </a:p>
        </p:txBody>
      </p:sp>
    </p:spTree>
    <p:extLst>
      <p:ext uri="{BB962C8B-B14F-4D97-AF65-F5344CB8AC3E}">
        <p14:creationId xmlns:p14="http://schemas.microsoft.com/office/powerpoint/2010/main" val="763790421"/>
      </p:ext>
    </p:extLst>
  </p:cSld>
  <p:clrMapOvr>
    <a:masterClrMapping/>
  </p:clrMapOvr>
  <p:transition>
    <p:fad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8070779"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5</a:t>
            </a:r>
          </a:p>
        </p:txBody>
      </p:sp>
      <p:sp>
        <p:nvSpPr>
          <p:cNvPr id="7" name="Rounded Rectangle 6"/>
          <p:cNvSpPr/>
          <p:nvPr/>
        </p:nvSpPr>
        <p:spPr>
          <a:xfrm>
            <a:off x="6246666"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4</a:t>
            </a:r>
          </a:p>
        </p:txBody>
      </p:sp>
      <p:sp>
        <p:nvSpPr>
          <p:cNvPr id="8" name="Rounded Rectangle 7"/>
          <p:cNvSpPr/>
          <p:nvPr/>
        </p:nvSpPr>
        <p:spPr>
          <a:xfrm>
            <a:off x="4422554"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3</a:t>
            </a:r>
          </a:p>
        </p:txBody>
      </p:sp>
      <p:sp>
        <p:nvSpPr>
          <p:cNvPr id="9" name="Rounded Rectangle 8"/>
          <p:cNvSpPr/>
          <p:nvPr/>
        </p:nvSpPr>
        <p:spPr>
          <a:xfrm>
            <a:off x="9894893"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6</a:t>
            </a:r>
          </a:p>
        </p:txBody>
      </p:sp>
      <p:sp>
        <p:nvSpPr>
          <p:cNvPr id="10" name="Rounded Rectangle 9"/>
          <p:cNvSpPr/>
          <p:nvPr/>
        </p:nvSpPr>
        <p:spPr>
          <a:xfrm>
            <a:off x="2598439"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2</a:t>
            </a:r>
          </a:p>
        </p:txBody>
      </p:sp>
      <p:sp>
        <p:nvSpPr>
          <p:cNvPr id="11" name="Rounded Rectangle 10"/>
          <p:cNvSpPr/>
          <p:nvPr/>
        </p:nvSpPr>
        <p:spPr>
          <a:xfrm>
            <a:off x="748745" y="3727808"/>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1</a:t>
            </a:r>
          </a:p>
        </p:txBody>
      </p:sp>
      <p:sp>
        <p:nvSpPr>
          <p:cNvPr id="12" name="Title 158"/>
          <p:cNvSpPr>
            <a:spLocks noGrp="1"/>
          </p:cNvSpPr>
          <p:nvPr>
            <p:ph type="title"/>
          </p:nvPr>
        </p:nvSpPr>
        <p:spPr/>
        <p:txBody>
          <a:bodyPr/>
          <a:lstStyle/>
          <a:p>
            <a:r>
              <a:rPr lang="en-US" dirty="0"/>
              <a:t>Service partitioning</a:t>
            </a:r>
          </a:p>
        </p:txBody>
      </p:sp>
      <p:sp>
        <p:nvSpPr>
          <p:cNvPr id="13" name="Rectangle 12"/>
          <p:cNvSpPr/>
          <p:nvPr/>
        </p:nvSpPr>
        <p:spPr>
          <a:xfrm>
            <a:off x="2789328" y="4456485"/>
            <a:ext cx="1120531" cy="314082"/>
          </a:xfrm>
          <a:prstGeom prst="rect">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P2</a:t>
            </a:r>
          </a:p>
        </p:txBody>
      </p:sp>
      <p:sp>
        <p:nvSpPr>
          <p:cNvPr id="14" name="Rectangle 13"/>
          <p:cNvSpPr/>
          <p:nvPr/>
        </p:nvSpPr>
        <p:spPr>
          <a:xfrm>
            <a:off x="4612692" y="5354253"/>
            <a:ext cx="1120531" cy="31408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15" name="Rectangle 14"/>
          <p:cNvSpPr/>
          <p:nvPr/>
        </p:nvSpPr>
        <p:spPr>
          <a:xfrm>
            <a:off x="6407589" y="4460328"/>
            <a:ext cx="1120531" cy="31408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16" name="Rectangle 15"/>
          <p:cNvSpPr/>
          <p:nvPr/>
        </p:nvSpPr>
        <p:spPr>
          <a:xfrm>
            <a:off x="2776538" y="4909489"/>
            <a:ext cx="1120531" cy="31408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17" name="Rectangle 16"/>
          <p:cNvSpPr/>
          <p:nvPr/>
        </p:nvSpPr>
        <p:spPr>
          <a:xfrm>
            <a:off x="950497" y="5354253"/>
            <a:ext cx="1120531" cy="314082"/>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a:ea typeface="+mn-ea"/>
                <a:cs typeface="+mn-cs"/>
              </a:rPr>
              <a:t>P4</a:t>
            </a:r>
          </a:p>
        </p:txBody>
      </p:sp>
      <p:sp>
        <p:nvSpPr>
          <p:cNvPr id="18" name="Rectangle 17"/>
          <p:cNvSpPr/>
          <p:nvPr/>
        </p:nvSpPr>
        <p:spPr>
          <a:xfrm>
            <a:off x="4610272" y="4909489"/>
            <a:ext cx="1120531" cy="31408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19" name="Rectangle 18"/>
          <p:cNvSpPr/>
          <p:nvPr/>
        </p:nvSpPr>
        <p:spPr>
          <a:xfrm>
            <a:off x="4610272" y="4464726"/>
            <a:ext cx="1120531" cy="31408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P1</a:t>
            </a:r>
          </a:p>
        </p:txBody>
      </p:sp>
      <p:sp>
        <p:nvSpPr>
          <p:cNvPr id="20" name="Rectangle 19"/>
          <p:cNvSpPr/>
          <p:nvPr/>
        </p:nvSpPr>
        <p:spPr>
          <a:xfrm>
            <a:off x="2789328" y="5351518"/>
            <a:ext cx="1120531" cy="31408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a:ea typeface="+mn-ea"/>
                <a:cs typeface="+mn-cs"/>
              </a:rPr>
              <a:t>S</a:t>
            </a:r>
          </a:p>
        </p:txBody>
      </p:sp>
      <p:sp>
        <p:nvSpPr>
          <p:cNvPr id="21" name="Rectangle 20"/>
          <p:cNvSpPr/>
          <p:nvPr/>
        </p:nvSpPr>
        <p:spPr>
          <a:xfrm>
            <a:off x="6407589" y="4909489"/>
            <a:ext cx="1120531" cy="31408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P3</a:t>
            </a:r>
          </a:p>
        </p:txBody>
      </p:sp>
      <p:sp>
        <p:nvSpPr>
          <p:cNvPr id="22" name="Rectangle 21"/>
          <p:cNvSpPr/>
          <p:nvPr/>
        </p:nvSpPr>
        <p:spPr>
          <a:xfrm>
            <a:off x="950497" y="4909489"/>
            <a:ext cx="1120531" cy="31408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23" name="Rectangle 22"/>
          <p:cNvSpPr/>
          <p:nvPr/>
        </p:nvSpPr>
        <p:spPr>
          <a:xfrm>
            <a:off x="6394334" y="5336306"/>
            <a:ext cx="1120531" cy="31408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a:ea typeface="+mn-ea"/>
                <a:cs typeface="+mn-cs"/>
              </a:rPr>
              <a:t>S</a:t>
            </a:r>
          </a:p>
        </p:txBody>
      </p:sp>
      <p:sp>
        <p:nvSpPr>
          <p:cNvPr id="24" name="Rectangle 23"/>
          <p:cNvSpPr/>
          <p:nvPr/>
        </p:nvSpPr>
        <p:spPr>
          <a:xfrm>
            <a:off x="938915" y="4456485"/>
            <a:ext cx="1121969" cy="32232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25" name="Text Placeholder 1"/>
          <p:cNvSpPr txBox="1">
            <a:spLocks/>
          </p:cNvSpPr>
          <p:nvPr/>
        </p:nvSpPr>
        <p:spPr>
          <a:xfrm>
            <a:off x="301567" y="1294668"/>
            <a:ext cx="11997463" cy="182539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ctr" latinLnBrk="0" hangingPunct="1">
              <a:lnSpc>
                <a:spcPct val="90000"/>
              </a:lnSpc>
              <a:spcBef>
                <a:spcPct val="20000"/>
              </a:spcBef>
              <a:spcAft>
                <a:spcPts val="0"/>
              </a:spcAft>
              <a:buClrTx/>
              <a:buSzPct val="90000"/>
              <a:buFont typeface="Arial"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n-ea"/>
                <a:cs typeface="+mn-cs"/>
              </a:rPr>
              <a:t>Services can be partitioned for scale-out.</a:t>
            </a:r>
          </a:p>
          <a:p>
            <a:pPr marL="342900" marR="0" lvl="0" indent="-342900" algn="l" defTabSz="932742" rtl="0" eaLnBrk="1" fontAlgn="ctr" latinLnBrk="0" hangingPunct="1">
              <a:lnSpc>
                <a:spcPct val="90000"/>
              </a:lnSpc>
              <a:spcBef>
                <a:spcPct val="20000"/>
              </a:spcBef>
              <a:spcAft>
                <a:spcPts val="0"/>
              </a:spcAft>
              <a:buClrTx/>
              <a:buSzPct val="90000"/>
              <a:buFont typeface="Arial"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n-ea"/>
                <a:cs typeface="+mn-cs"/>
              </a:rPr>
              <a:t>You can choose your own partitioning scheme.</a:t>
            </a:r>
          </a:p>
          <a:p>
            <a:pPr marL="342900" marR="0" lvl="0" indent="-342900" algn="l" defTabSz="932742" rtl="0" eaLnBrk="1" fontAlgn="ctr" latinLnBrk="0" hangingPunct="1">
              <a:lnSpc>
                <a:spcPct val="90000"/>
              </a:lnSpc>
              <a:spcBef>
                <a:spcPct val="20000"/>
              </a:spcBef>
              <a:spcAft>
                <a:spcPts val="0"/>
              </a:spcAft>
              <a:buClrTx/>
              <a:buSzPct val="90000"/>
              <a:buFont typeface="Arial"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n-ea"/>
                <a:cs typeface="+mn-cs"/>
              </a:rPr>
              <a:t>Service partitions are striped across machines in the cluster.</a:t>
            </a:r>
          </a:p>
          <a:p>
            <a:pPr marL="342900" marR="0" lvl="0" indent="-342900" algn="l" defTabSz="932742" rtl="0" eaLnBrk="1" fontAlgn="ctr" latinLnBrk="0" hangingPunct="1">
              <a:lnSpc>
                <a:spcPct val="90000"/>
              </a:lnSpc>
              <a:spcBef>
                <a:spcPct val="20000"/>
              </a:spcBef>
              <a:spcAft>
                <a:spcPts val="0"/>
              </a:spcAft>
              <a:buClrTx/>
              <a:buSzPct val="90000"/>
              <a:buFont typeface="Arial"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n-ea"/>
                <a:cs typeface="+mn-cs"/>
              </a:rPr>
              <a:t>Replicas automatically scale out &amp; in on cluster changes</a:t>
            </a:r>
          </a:p>
        </p:txBody>
      </p:sp>
    </p:spTree>
    <p:extLst>
      <p:ext uri="{BB962C8B-B14F-4D97-AF65-F5344CB8AC3E}">
        <p14:creationId xmlns:p14="http://schemas.microsoft.com/office/powerpoint/2010/main" val="4198490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1000"/>
                            </p:stCondLst>
                            <p:childTnLst>
                              <p:par>
                                <p:cTn id="36" presetID="10" presetClass="entr" presetSubtype="0" fill="hold" grpId="1"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par>
                          <p:cTn id="53" fill="hold">
                            <p:stCondLst>
                              <p:cond delay="500"/>
                            </p:stCondLst>
                            <p:childTnLst>
                              <p:par>
                                <p:cTn id="54" presetID="42" presetClass="path" presetSubtype="0" accel="50000" decel="50000" fill="hold" grpId="0" nodeType="afterEffect">
                                  <p:stCondLst>
                                    <p:cond delay="0"/>
                                  </p:stCondLst>
                                  <p:childTnLst>
                                    <p:animMotion origin="layout" path="M 9.82895E-7 4.67998E-6 L 0.29653 -0.06877 " pathEditMode="relative" rAng="0" ptsTypes="AA">
                                      <p:cBhvr>
                                        <p:cTn id="55" dur="2000" fill="hold"/>
                                        <p:tgtEl>
                                          <p:spTgt spid="18"/>
                                        </p:tgtEl>
                                        <p:attrNameLst>
                                          <p:attrName>ppt_x</p:attrName>
                                          <p:attrName>ppt_y</p:attrName>
                                        </p:attrNameLst>
                                      </p:cBhvr>
                                      <p:rCtr x="14820" y="-3450"/>
                                    </p:animMotion>
                                  </p:childTnLst>
                                </p:cTn>
                              </p:par>
                              <p:par>
                                <p:cTn id="56" presetID="42" presetClass="path" presetSubtype="0" accel="50000" decel="50000" fill="hold" grpId="0" nodeType="withEffect">
                                  <p:stCondLst>
                                    <p:cond delay="0"/>
                                  </p:stCondLst>
                                  <p:childTnLst>
                                    <p:animMotion origin="layout" path="M -4.31453E-6 3.19564E-6 L -0.00026 -0.06491 " pathEditMode="relative" rAng="0" ptsTypes="AA">
                                      <p:cBhvr>
                                        <p:cTn id="57" dur="2000" fill="hold"/>
                                        <p:tgtEl>
                                          <p:spTgt spid="14"/>
                                        </p:tgtEl>
                                        <p:attrNameLst>
                                          <p:attrName>ppt_x</p:attrName>
                                          <p:attrName>ppt_y</p:attrName>
                                        </p:attrNameLst>
                                      </p:cBhvr>
                                      <p:rCtr x="102" y="-2928"/>
                                    </p:animMotion>
                                  </p:childTnLst>
                                </p:cTn>
                              </p:par>
                              <p:par>
                                <p:cTn id="58" presetID="42" presetClass="path" presetSubtype="0" accel="50000" decel="50000" fill="hold" grpId="0" nodeType="withEffect">
                                  <p:stCondLst>
                                    <p:cond delay="0"/>
                                  </p:stCondLst>
                                  <p:childTnLst>
                                    <p:animMotion origin="layout" path="M -3.27802E-6 -0.0025 L 0.30228 0.0009 " pathEditMode="relative" rAng="0" ptsTypes="AA">
                                      <p:cBhvr>
                                        <p:cTn id="59" dur="2000" fill="hold"/>
                                        <p:tgtEl>
                                          <p:spTgt spid="21"/>
                                        </p:tgtEl>
                                        <p:attrNameLst>
                                          <p:attrName>ppt_x</p:attrName>
                                          <p:attrName>ppt_y</p:attrName>
                                        </p:attrNameLst>
                                      </p:cBhvr>
                                      <p:rCtr x="15114" y="159"/>
                                    </p:animMotion>
                                  </p:childTnLst>
                                </p:cTn>
                              </p:par>
                              <p:par>
                                <p:cTn id="60" presetID="42" presetClass="path" presetSubtype="0" accel="50000" decel="50000" fill="hold" grpId="0" nodeType="withEffect">
                                  <p:stCondLst>
                                    <p:cond delay="0"/>
                                  </p:stCondLst>
                                  <p:childTnLst>
                                    <p:animMotion origin="layout" path="M -2.55297E-8 -2.87789E-6 L 0.60033 -0.13322 " pathEditMode="relative" rAng="0" ptsTypes="AA">
                                      <p:cBhvr>
                                        <p:cTn id="61" dur="2000" fill="hold"/>
                                        <p:tgtEl>
                                          <p:spTgt spid="20"/>
                                        </p:tgtEl>
                                        <p:attrNameLst>
                                          <p:attrName>ppt_x</p:attrName>
                                          <p:attrName>ppt_y</p:attrName>
                                        </p:attrNameLst>
                                      </p:cBhvr>
                                      <p:rCtr x="30010" y="-6673"/>
                                    </p:animMotion>
                                  </p:childTnLst>
                                </p:cTn>
                              </p:par>
                              <p:par>
                                <p:cTn id="62" presetID="42" presetClass="path" presetSubtype="0" accel="50000" decel="50000" fill="hold" grpId="0" nodeType="withEffect">
                                  <p:stCondLst>
                                    <p:cond delay="0"/>
                                  </p:stCondLst>
                                  <p:childTnLst>
                                    <p:animMotion origin="layout" path="M -0.0129 0.06105 L 0.59663 -0.06832 " pathEditMode="relative" rAng="0" ptsTypes="AA">
                                      <p:cBhvr>
                                        <p:cTn id="63" dur="2000" fill="hold"/>
                                        <p:tgtEl>
                                          <p:spTgt spid="17"/>
                                        </p:tgtEl>
                                        <p:attrNameLst>
                                          <p:attrName>ppt_x</p:attrName>
                                          <p:attrName>ppt_y</p:attrName>
                                        </p:attrNameLst>
                                      </p:cBhvr>
                                      <p:rCtr x="30470" y="-6468"/>
                                    </p:animMotion>
                                  </p:childTnLst>
                                </p:cTn>
                              </p:par>
                              <p:par>
                                <p:cTn id="64" presetID="42" presetClass="path" presetSubtype="0" accel="50000" decel="50000" fill="hold" grpId="0" nodeType="withEffect">
                                  <p:stCondLst>
                                    <p:cond delay="0"/>
                                  </p:stCondLst>
                                  <p:childTnLst>
                                    <p:animMotion origin="layout" path="M -2.08833E-6 -3.24557E-6 L 0.00103 -0.06468 " pathEditMode="relative" rAng="0" ptsTypes="AA">
                                      <p:cBhvr>
                                        <p:cTn id="65" dur="2000" fill="hold"/>
                                        <p:tgtEl>
                                          <p:spTgt spid="23"/>
                                        </p:tgtEl>
                                        <p:attrNameLst>
                                          <p:attrName>ppt_x</p:attrName>
                                          <p:attrName>ppt_y</p:attrName>
                                        </p:attrNameLst>
                                      </p:cBhvr>
                                      <p:rCtr x="153" y="-29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animBg="1"/>
      <p:bldP spid="14" grpId="0" animBg="1"/>
      <p:bldP spid="14" grpId="1" animBg="1"/>
      <p:bldP spid="15" grpId="0" animBg="1"/>
      <p:bldP spid="16" grpId="0" animBg="1"/>
      <p:bldP spid="17" grpId="0" animBg="1"/>
      <p:bldP spid="17" grpId="1" animBg="1"/>
      <p:bldP spid="18" grpId="0" animBg="1"/>
      <p:bldP spid="18" grpId="1" animBg="1"/>
      <p:bldP spid="19" grpId="0" animBg="1"/>
      <p:bldP spid="20" grpId="0" animBg="1"/>
      <p:bldP spid="20" grpId="1" animBg="1"/>
      <p:bldP spid="21" grpId="0" animBg="1"/>
      <p:bldP spid="21" grpId="1" animBg="1"/>
      <p:bldP spid="22" grpId="0" animBg="1"/>
      <p:bldP spid="23" grpId="0" animBg="1"/>
      <p:bldP spid="23" grpId="1" animBg="1"/>
      <p:bldP spid="24"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Placeholder 1"/>
          <p:cNvSpPr>
            <a:spLocks noGrp="1"/>
          </p:cNvSpPr>
          <p:nvPr>
            <p:ph type="body" sz="quarter" idx="10"/>
          </p:nvPr>
        </p:nvSpPr>
        <p:spPr>
          <a:xfrm>
            <a:off x="358944" y="1070901"/>
            <a:ext cx="11656947" cy="608414"/>
          </a:xfrm>
        </p:spPr>
        <p:txBody>
          <a:bodyPr/>
          <a:lstStyle/>
          <a:p>
            <a:pPr marL="0" indent="0">
              <a:buNone/>
            </a:pPr>
            <a:r>
              <a:rPr lang="en-US" sz="3000" dirty="0"/>
              <a:t>Visibility into how your services are doing when running in production</a:t>
            </a:r>
          </a:p>
        </p:txBody>
      </p:sp>
      <p:sp>
        <p:nvSpPr>
          <p:cNvPr id="38" name="Title 2"/>
          <p:cNvSpPr>
            <a:spLocks noGrp="1"/>
          </p:cNvSpPr>
          <p:nvPr>
            <p:ph type="title"/>
          </p:nvPr>
        </p:nvSpPr>
        <p:spPr>
          <a:xfrm>
            <a:off x="275465" y="295719"/>
            <a:ext cx="11887877" cy="917445"/>
          </a:xfrm>
        </p:spPr>
        <p:txBody>
          <a:bodyPr/>
          <a:lstStyle/>
          <a:p>
            <a:r>
              <a:rPr lang="en-US" dirty="0"/>
              <a:t>Monitoring your Services</a:t>
            </a:r>
          </a:p>
        </p:txBody>
      </p:sp>
      <p:grpSp>
        <p:nvGrpSpPr>
          <p:cNvPr id="39" name="Group 38"/>
          <p:cNvGrpSpPr/>
          <p:nvPr/>
        </p:nvGrpSpPr>
        <p:grpSpPr>
          <a:xfrm>
            <a:off x="358944" y="4122788"/>
            <a:ext cx="11199810" cy="1618524"/>
            <a:chOff x="350836" y="352915"/>
            <a:chExt cx="11201399" cy="1618754"/>
          </a:xfrm>
        </p:grpSpPr>
        <p:sp>
          <p:nvSpPr>
            <p:cNvPr id="40" name="Freeform 39"/>
            <p:cNvSpPr/>
            <p:nvPr/>
          </p:nvSpPr>
          <p:spPr>
            <a:xfrm>
              <a:off x="350836" y="352915"/>
              <a:ext cx="11201399" cy="1618754"/>
            </a:xfrm>
            <a:custGeom>
              <a:avLst/>
              <a:gdLst>
                <a:gd name="connsiteX0" fmla="*/ 0 w 11201399"/>
                <a:gd name="connsiteY0" fmla="*/ 161875 h 1618754"/>
                <a:gd name="connsiteX1" fmla="*/ 161875 w 11201399"/>
                <a:gd name="connsiteY1" fmla="*/ 0 h 1618754"/>
                <a:gd name="connsiteX2" fmla="*/ 11039524 w 11201399"/>
                <a:gd name="connsiteY2" fmla="*/ 0 h 1618754"/>
                <a:gd name="connsiteX3" fmla="*/ 11201399 w 11201399"/>
                <a:gd name="connsiteY3" fmla="*/ 161875 h 1618754"/>
                <a:gd name="connsiteX4" fmla="*/ 11201399 w 11201399"/>
                <a:gd name="connsiteY4" fmla="*/ 1456879 h 1618754"/>
                <a:gd name="connsiteX5" fmla="*/ 11039524 w 11201399"/>
                <a:gd name="connsiteY5" fmla="*/ 1618754 h 1618754"/>
                <a:gd name="connsiteX6" fmla="*/ 161875 w 11201399"/>
                <a:gd name="connsiteY6" fmla="*/ 1618754 h 1618754"/>
                <a:gd name="connsiteX7" fmla="*/ 0 w 11201399"/>
                <a:gd name="connsiteY7" fmla="*/ 1456879 h 1618754"/>
                <a:gd name="connsiteX8" fmla="*/ 0 w 11201399"/>
                <a:gd name="connsiteY8" fmla="*/ 161875 h 161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01399" h="1618754">
                  <a:moveTo>
                    <a:pt x="0" y="161875"/>
                  </a:moveTo>
                  <a:cubicBezTo>
                    <a:pt x="0" y="72474"/>
                    <a:pt x="72474" y="0"/>
                    <a:pt x="161875" y="0"/>
                  </a:cubicBezTo>
                  <a:lnTo>
                    <a:pt x="11039524" y="0"/>
                  </a:lnTo>
                  <a:cubicBezTo>
                    <a:pt x="11128925" y="0"/>
                    <a:pt x="11201399" y="72474"/>
                    <a:pt x="11201399" y="161875"/>
                  </a:cubicBezTo>
                  <a:lnTo>
                    <a:pt x="11201399" y="1456879"/>
                  </a:lnTo>
                  <a:cubicBezTo>
                    <a:pt x="11201399" y="1546280"/>
                    <a:pt x="11128925" y="1618754"/>
                    <a:pt x="11039524" y="1618754"/>
                  </a:cubicBezTo>
                  <a:lnTo>
                    <a:pt x="161875" y="1618754"/>
                  </a:lnTo>
                  <a:cubicBezTo>
                    <a:pt x="72474" y="1618754"/>
                    <a:pt x="0" y="1546280"/>
                    <a:pt x="0" y="1456879"/>
                  </a:cubicBezTo>
                  <a:lnTo>
                    <a:pt x="0" y="161875"/>
                  </a:ln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2489432" tIns="87617" rIns="87617" bIns="87617" numCol="1" spcCol="1270" anchor="t" anchorCtr="0">
              <a:noAutofit/>
            </a:bodyPr>
            <a:lstStyle/>
            <a:p>
              <a:pPr marL="0" marR="0" lvl="0" indent="0" algn="l" defTabSz="1022154" rtl="0" eaLnBrk="1" fontAlgn="auto"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dirty="0">
                  <a:ln>
                    <a:noFill/>
                  </a:ln>
                  <a:solidFill>
                    <a:srgbClr val="FFFFFF"/>
                  </a:solidFill>
                  <a:effectLst/>
                  <a:uLnTx/>
                  <a:uFillTx/>
                  <a:latin typeface="Segoe UI"/>
                  <a:ea typeface="+mn-ea"/>
                  <a:cs typeface="+mn-cs"/>
                </a:rPr>
                <a:t>Performance and stress response</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Rich built-in metrics for Actors and Services programming models</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Easy to add custom application performance metrics</a:t>
              </a:r>
            </a:p>
          </p:txBody>
        </p:sp>
        <p:sp>
          <p:nvSpPr>
            <p:cNvPr id="41" name="Rounded Rectangle 40"/>
            <p:cNvSpPr/>
            <p:nvPr/>
          </p:nvSpPr>
          <p:spPr>
            <a:xfrm>
              <a:off x="821517" y="442170"/>
              <a:ext cx="1703172" cy="1295003"/>
            </a:xfrm>
            <a:prstGeom prst="roundRect">
              <a:avLst>
                <a:gd name="adj" fmla="val 10000"/>
              </a:avLst>
            </a:prstGeom>
            <a:blipFill rotWithShape="1">
              <a:blip r:embed="rId3"/>
              <a:stretch>
                <a:fillRect/>
              </a:stretch>
            </a:blipFill>
            <a:ln>
              <a:solidFill>
                <a:schemeClr val="tx1"/>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4" name="Group 3"/>
          <p:cNvGrpSpPr/>
          <p:nvPr/>
        </p:nvGrpSpPr>
        <p:grpSpPr>
          <a:xfrm>
            <a:off x="358944" y="2256751"/>
            <a:ext cx="11199810" cy="1618524"/>
            <a:chOff x="618720" y="3475962"/>
            <a:chExt cx="11201399" cy="1618754"/>
          </a:xfrm>
        </p:grpSpPr>
        <p:sp>
          <p:nvSpPr>
            <p:cNvPr id="47" name="Freeform 46"/>
            <p:cNvSpPr/>
            <p:nvPr/>
          </p:nvSpPr>
          <p:spPr>
            <a:xfrm>
              <a:off x="618720" y="3475962"/>
              <a:ext cx="11201399" cy="1618754"/>
            </a:xfrm>
            <a:custGeom>
              <a:avLst/>
              <a:gdLst>
                <a:gd name="connsiteX0" fmla="*/ 0 w 11201399"/>
                <a:gd name="connsiteY0" fmla="*/ 161875 h 1618754"/>
                <a:gd name="connsiteX1" fmla="*/ 161875 w 11201399"/>
                <a:gd name="connsiteY1" fmla="*/ 0 h 1618754"/>
                <a:gd name="connsiteX2" fmla="*/ 11039524 w 11201399"/>
                <a:gd name="connsiteY2" fmla="*/ 0 h 1618754"/>
                <a:gd name="connsiteX3" fmla="*/ 11201399 w 11201399"/>
                <a:gd name="connsiteY3" fmla="*/ 161875 h 1618754"/>
                <a:gd name="connsiteX4" fmla="*/ 11201399 w 11201399"/>
                <a:gd name="connsiteY4" fmla="*/ 1456879 h 1618754"/>
                <a:gd name="connsiteX5" fmla="*/ 11039524 w 11201399"/>
                <a:gd name="connsiteY5" fmla="*/ 1618754 h 1618754"/>
                <a:gd name="connsiteX6" fmla="*/ 161875 w 11201399"/>
                <a:gd name="connsiteY6" fmla="*/ 1618754 h 1618754"/>
                <a:gd name="connsiteX7" fmla="*/ 0 w 11201399"/>
                <a:gd name="connsiteY7" fmla="*/ 1456879 h 1618754"/>
                <a:gd name="connsiteX8" fmla="*/ 0 w 11201399"/>
                <a:gd name="connsiteY8" fmla="*/ 161875 h 161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01399" h="1618754">
                  <a:moveTo>
                    <a:pt x="0" y="161875"/>
                  </a:moveTo>
                  <a:cubicBezTo>
                    <a:pt x="0" y="72474"/>
                    <a:pt x="72474" y="0"/>
                    <a:pt x="161875" y="0"/>
                  </a:cubicBezTo>
                  <a:lnTo>
                    <a:pt x="11039524" y="0"/>
                  </a:lnTo>
                  <a:cubicBezTo>
                    <a:pt x="11128925" y="0"/>
                    <a:pt x="11201399" y="72474"/>
                    <a:pt x="11201399" y="161875"/>
                  </a:cubicBezTo>
                  <a:lnTo>
                    <a:pt x="11201399" y="1456879"/>
                  </a:lnTo>
                  <a:cubicBezTo>
                    <a:pt x="11201399" y="1546280"/>
                    <a:pt x="11128925" y="1618754"/>
                    <a:pt x="11039524" y="1618754"/>
                  </a:cubicBezTo>
                  <a:lnTo>
                    <a:pt x="161875" y="1618754"/>
                  </a:lnTo>
                  <a:cubicBezTo>
                    <a:pt x="72474" y="1618754"/>
                    <a:pt x="0" y="1546280"/>
                    <a:pt x="0" y="1456879"/>
                  </a:cubicBezTo>
                  <a:lnTo>
                    <a:pt x="0" y="161875"/>
                  </a:ln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2489432" tIns="87617" rIns="87617" bIns="87617" numCol="1" spcCol="1270" anchor="t" anchorCtr="0">
              <a:noAutofit/>
            </a:bodyPr>
            <a:lstStyle/>
            <a:p>
              <a:pPr marL="0" marR="0" lvl="0" indent="0" algn="l" defTabSz="1022154" rtl="0" eaLnBrk="1" fontAlgn="auto"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dirty="0">
                  <a:ln>
                    <a:noFill/>
                  </a:ln>
                  <a:solidFill>
                    <a:srgbClr val="FFFFFF"/>
                  </a:solidFill>
                  <a:effectLst/>
                  <a:uLnTx/>
                  <a:uFillTx/>
                  <a:latin typeface="Segoe UI"/>
                  <a:ea typeface="+mn-ea"/>
                  <a:cs typeface="+mn-cs"/>
                </a:rPr>
                <a:t>Health status monitoring</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Built-in health status for cluster and services</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Flexible and extensible health store for custom app health reporting</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Allows continuous monitoring for real-time alerting on problems in production </a:t>
              </a:r>
            </a:p>
          </p:txBody>
        </p:sp>
        <p:sp>
          <p:nvSpPr>
            <p:cNvPr id="48" name="Rounded Rectangle 47"/>
            <p:cNvSpPr/>
            <p:nvPr/>
          </p:nvSpPr>
          <p:spPr>
            <a:xfrm>
              <a:off x="1089643" y="3637929"/>
              <a:ext cx="1702930" cy="1294820"/>
            </a:xfrm>
            <a:prstGeom prst="roundRect">
              <a:avLst>
                <a:gd name="adj" fmla="val 10000"/>
              </a:avLst>
            </a:prstGeom>
            <a:blipFill dpi="0" rotWithShape="1">
              <a:blip r:embed="rId4"/>
              <a:srcRect/>
              <a:stretch>
                <a:fillRect/>
              </a:stretch>
            </a:blipFill>
            <a:ln>
              <a:solidFill>
                <a:schemeClr val="tx1"/>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spTree>
    <p:extLst>
      <p:ext uri="{BB962C8B-B14F-4D97-AF65-F5344CB8AC3E}">
        <p14:creationId xmlns:p14="http://schemas.microsoft.com/office/powerpoint/2010/main" val="2401177570"/>
      </p:ext>
    </p:extLst>
  </p:cSld>
  <p:clrMapOvr>
    <a:masterClrMapping/>
  </p:clrMapOvr>
  <p:transition>
    <p:fad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
          <p:cNvSpPr>
            <a:spLocks noGrp="1"/>
          </p:cNvSpPr>
          <p:nvPr>
            <p:ph type="title"/>
          </p:nvPr>
        </p:nvSpPr>
        <p:spPr>
          <a:xfrm>
            <a:off x="275465" y="295719"/>
            <a:ext cx="11887877" cy="917445"/>
          </a:xfrm>
        </p:spPr>
        <p:txBody>
          <a:bodyPr/>
          <a:lstStyle/>
          <a:p>
            <a:r>
              <a:rPr lang="en-US" dirty="0"/>
              <a:t>Diagnostics and Troubleshooting</a:t>
            </a:r>
          </a:p>
        </p:txBody>
      </p:sp>
      <p:grpSp>
        <p:nvGrpSpPr>
          <p:cNvPr id="28" name="Group 27"/>
          <p:cNvGrpSpPr/>
          <p:nvPr/>
        </p:nvGrpSpPr>
        <p:grpSpPr>
          <a:xfrm>
            <a:off x="288585" y="1215863"/>
            <a:ext cx="11873625" cy="1781012"/>
            <a:chOff x="287761" y="1215547"/>
            <a:chExt cx="11875309" cy="1781265"/>
          </a:xfrm>
        </p:grpSpPr>
        <p:sp>
          <p:nvSpPr>
            <p:cNvPr id="29" name="Freeform 28"/>
            <p:cNvSpPr/>
            <p:nvPr/>
          </p:nvSpPr>
          <p:spPr>
            <a:xfrm>
              <a:off x="2502120" y="1393675"/>
              <a:ext cx="9660950" cy="1425013"/>
            </a:xfrm>
            <a:custGeom>
              <a:avLst/>
              <a:gdLst>
                <a:gd name="connsiteX0" fmla="*/ 237507 w 1425012"/>
                <a:gd name="connsiteY0" fmla="*/ 0 h 9660949"/>
                <a:gd name="connsiteX1" fmla="*/ 1187505 w 1425012"/>
                <a:gd name="connsiteY1" fmla="*/ 0 h 9660949"/>
                <a:gd name="connsiteX2" fmla="*/ 1425012 w 1425012"/>
                <a:gd name="connsiteY2" fmla="*/ 237507 h 9660949"/>
                <a:gd name="connsiteX3" fmla="*/ 1425012 w 1425012"/>
                <a:gd name="connsiteY3" fmla="*/ 9660949 h 9660949"/>
                <a:gd name="connsiteX4" fmla="*/ 1425012 w 1425012"/>
                <a:gd name="connsiteY4" fmla="*/ 9660949 h 9660949"/>
                <a:gd name="connsiteX5" fmla="*/ 0 w 1425012"/>
                <a:gd name="connsiteY5" fmla="*/ 9660949 h 9660949"/>
                <a:gd name="connsiteX6" fmla="*/ 0 w 1425012"/>
                <a:gd name="connsiteY6" fmla="*/ 9660949 h 9660949"/>
                <a:gd name="connsiteX7" fmla="*/ 0 w 1425012"/>
                <a:gd name="connsiteY7" fmla="*/ 237507 h 9660949"/>
                <a:gd name="connsiteX8" fmla="*/ 237507 w 1425012"/>
                <a:gd name="connsiteY8" fmla="*/ 0 h 966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5012" h="9660949">
                  <a:moveTo>
                    <a:pt x="1425012" y="1610194"/>
                  </a:moveTo>
                  <a:lnTo>
                    <a:pt x="1425012" y="8050755"/>
                  </a:lnTo>
                  <a:cubicBezTo>
                    <a:pt x="1425012" y="8940035"/>
                    <a:pt x="1409327" y="9660946"/>
                    <a:pt x="1389979" y="9660946"/>
                  </a:cubicBezTo>
                  <a:lnTo>
                    <a:pt x="0" y="9660946"/>
                  </a:lnTo>
                  <a:lnTo>
                    <a:pt x="0" y="9660946"/>
                  </a:lnTo>
                  <a:lnTo>
                    <a:pt x="0" y="3"/>
                  </a:lnTo>
                  <a:lnTo>
                    <a:pt x="0" y="3"/>
                  </a:lnTo>
                  <a:lnTo>
                    <a:pt x="1389979" y="3"/>
                  </a:lnTo>
                  <a:cubicBezTo>
                    <a:pt x="1409327" y="3"/>
                    <a:pt x="1425012" y="720914"/>
                    <a:pt x="1425012" y="1610194"/>
                  </a:cubicBez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60953" tIns="100029" rIns="130504" bIns="100030" numCol="1" spcCol="1270" anchor="ctr" anchorCtr="0">
              <a:noAutofit/>
            </a:bodyPr>
            <a:lstStyle/>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Repair suggestions. Examples: Slow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RunAsync</a:t>
              </a:r>
              <a:r>
                <a:rPr kumimoji="0" lang="en-US" sz="1600" b="0" i="0" u="none" strike="noStrike" kern="1200" cap="none" spc="0" normalizeH="0" baseline="0" noProof="0" dirty="0">
                  <a:ln>
                    <a:noFill/>
                  </a:ln>
                  <a:solidFill>
                    <a:srgbClr val="FFFFFF"/>
                  </a:solidFill>
                  <a:effectLst/>
                  <a:uLnTx/>
                  <a:uFillTx/>
                  <a:latin typeface="Segoe UI"/>
                  <a:ea typeface="+mn-ea"/>
                  <a:cs typeface="+mn-cs"/>
                </a:rPr>
                <a:t> cancellations,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RunAsync</a:t>
              </a:r>
              <a:r>
                <a:rPr kumimoji="0" lang="en-US" sz="1600" b="0" i="0" u="none" strike="noStrike" kern="1200" cap="none" spc="0" normalizeH="0" baseline="0" noProof="0" dirty="0">
                  <a:ln>
                    <a:noFill/>
                  </a:ln>
                  <a:solidFill>
                    <a:srgbClr val="FFFFFF"/>
                  </a:solidFill>
                  <a:effectLst/>
                  <a:uLnTx/>
                  <a:uFillTx/>
                  <a:latin typeface="Segoe UI"/>
                  <a:ea typeface="+mn-ea"/>
                  <a:cs typeface="+mn-cs"/>
                </a:rPr>
                <a:t> failures</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All important events logged. Examples: App creation, deploy and upgrade records. All Actor method calls.</a:t>
              </a:r>
            </a:p>
          </p:txBody>
        </p:sp>
        <p:sp>
          <p:nvSpPr>
            <p:cNvPr id="30" name="Freeform 29"/>
            <p:cNvSpPr/>
            <p:nvPr/>
          </p:nvSpPr>
          <p:spPr>
            <a:xfrm>
              <a:off x="287761" y="1215547"/>
              <a:ext cx="2214359" cy="1781265"/>
            </a:xfrm>
            <a:custGeom>
              <a:avLst/>
              <a:gdLst>
                <a:gd name="connsiteX0" fmla="*/ 0 w 2214359"/>
                <a:gd name="connsiteY0" fmla="*/ 296883 h 1781265"/>
                <a:gd name="connsiteX1" fmla="*/ 296883 w 2214359"/>
                <a:gd name="connsiteY1" fmla="*/ 0 h 1781265"/>
                <a:gd name="connsiteX2" fmla="*/ 1917476 w 2214359"/>
                <a:gd name="connsiteY2" fmla="*/ 0 h 1781265"/>
                <a:gd name="connsiteX3" fmla="*/ 2214359 w 2214359"/>
                <a:gd name="connsiteY3" fmla="*/ 296883 h 1781265"/>
                <a:gd name="connsiteX4" fmla="*/ 2214359 w 2214359"/>
                <a:gd name="connsiteY4" fmla="*/ 1484382 h 1781265"/>
                <a:gd name="connsiteX5" fmla="*/ 1917476 w 2214359"/>
                <a:gd name="connsiteY5" fmla="*/ 1781265 h 1781265"/>
                <a:gd name="connsiteX6" fmla="*/ 296883 w 2214359"/>
                <a:gd name="connsiteY6" fmla="*/ 1781265 h 1781265"/>
                <a:gd name="connsiteX7" fmla="*/ 0 w 2214359"/>
                <a:gd name="connsiteY7" fmla="*/ 1484382 h 1781265"/>
                <a:gd name="connsiteX8" fmla="*/ 0 w 2214359"/>
                <a:gd name="connsiteY8" fmla="*/ 296883 h 178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4359" h="1781265">
                  <a:moveTo>
                    <a:pt x="0" y="296883"/>
                  </a:moveTo>
                  <a:cubicBezTo>
                    <a:pt x="0" y="132919"/>
                    <a:pt x="132919" y="0"/>
                    <a:pt x="296883" y="0"/>
                  </a:cubicBezTo>
                  <a:lnTo>
                    <a:pt x="1917476" y="0"/>
                  </a:lnTo>
                  <a:cubicBezTo>
                    <a:pt x="2081440" y="0"/>
                    <a:pt x="2214359" y="132919"/>
                    <a:pt x="2214359" y="296883"/>
                  </a:cubicBezTo>
                  <a:lnTo>
                    <a:pt x="2214359" y="1484382"/>
                  </a:lnTo>
                  <a:cubicBezTo>
                    <a:pt x="2214359" y="1648346"/>
                    <a:pt x="2081440" y="1781265"/>
                    <a:pt x="1917476" y="1781265"/>
                  </a:cubicBezTo>
                  <a:lnTo>
                    <a:pt x="296883" y="1781265"/>
                  </a:lnTo>
                  <a:cubicBezTo>
                    <a:pt x="132919" y="1781265"/>
                    <a:pt x="0" y="1648346"/>
                    <a:pt x="0" y="1484382"/>
                  </a:cubicBezTo>
                  <a:lnTo>
                    <a:pt x="0" y="296883"/>
                  </a:lnTo>
                  <a:close/>
                </a:path>
              </a:pathLst>
            </a:cu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spcFirstLastPara="0" vert="horz" wrap="square" lIns="193607" tIns="140274" rIns="193607" bIns="140274" numCol="1" spcCol="1270" anchor="ctr" anchorCtr="0">
              <a:noAutofit/>
            </a:bodyPr>
            <a:lstStyle/>
            <a:p>
              <a:pPr marL="0" marR="0" lvl="0" indent="0" algn="ctr" defTabSz="1244361"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Detailed System Optics</a:t>
              </a:r>
            </a:p>
          </p:txBody>
        </p:sp>
      </p:grpSp>
      <p:grpSp>
        <p:nvGrpSpPr>
          <p:cNvPr id="31" name="Group 30"/>
          <p:cNvGrpSpPr/>
          <p:nvPr/>
        </p:nvGrpSpPr>
        <p:grpSpPr>
          <a:xfrm>
            <a:off x="288585" y="3085927"/>
            <a:ext cx="11867565" cy="1781012"/>
            <a:chOff x="287761" y="3085877"/>
            <a:chExt cx="11869248" cy="1781265"/>
          </a:xfrm>
        </p:grpSpPr>
        <p:sp>
          <p:nvSpPr>
            <p:cNvPr id="32" name="Freeform 31"/>
            <p:cNvSpPr/>
            <p:nvPr/>
          </p:nvSpPr>
          <p:spPr>
            <a:xfrm>
              <a:off x="2502121" y="3264004"/>
              <a:ext cx="9654888" cy="1425013"/>
            </a:xfrm>
            <a:custGeom>
              <a:avLst/>
              <a:gdLst>
                <a:gd name="connsiteX0" fmla="*/ 237507 w 1425012"/>
                <a:gd name="connsiteY0" fmla="*/ 0 h 9611249"/>
                <a:gd name="connsiteX1" fmla="*/ 1187505 w 1425012"/>
                <a:gd name="connsiteY1" fmla="*/ 0 h 9611249"/>
                <a:gd name="connsiteX2" fmla="*/ 1425012 w 1425012"/>
                <a:gd name="connsiteY2" fmla="*/ 237507 h 9611249"/>
                <a:gd name="connsiteX3" fmla="*/ 1425012 w 1425012"/>
                <a:gd name="connsiteY3" fmla="*/ 9611249 h 9611249"/>
                <a:gd name="connsiteX4" fmla="*/ 1425012 w 1425012"/>
                <a:gd name="connsiteY4" fmla="*/ 9611249 h 9611249"/>
                <a:gd name="connsiteX5" fmla="*/ 0 w 1425012"/>
                <a:gd name="connsiteY5" fmla="*/ 9611249 h 9611249"/>
                <a:gd name="connsiteX6" fmla="*/ 0 w 1425012"/>
                <a:gd name="connsiteY6" fmla="*/ 9611249 h 9611249"/>
                <a:gd name="connsiteX7" fmla="*/ 0 w 1425012"/>
                <a:gd name="connsiteY7" fmla="*/ 237507 h 9611249"/>
                <a:gd name="connsiteX8" fmla="*/ 237507 w 1425012"/>
                <a:gd name="connsiteY8" fmla="*/ 0 h 9611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5012" h="9611249">
                  <a:moveTo>
                    <a:pt x="1425012" y="1601911"/>
                  </a:moveTo>
                  <a:lnTo>
                    <a:pt x="1425012" y="8009338"/>
                  </a:lnTo>
                  <a:cubicBezTo>
                    <a:pt x="1425012" y="8894044"/>
                    <a:pt x="1409246" y="9611246"/>
                    <a:pt x="1389798" y="9611246"/>
                  </a:cubicBezTo>
                  <a:lnTo>
                    <a:pt x="0" y="9611246"/>
                  </a:lnTo>
                  <a:lnTo>
                    <a:pt x="0" y="9611246"/>
                  </a:lnTo>
                  <a:lnTo>
                    <a:pt x="0" y="3"/>
                  </a:lnTo>
                  <a:lnTo>
                    <a:pt x="0" y="3"/>
                  </a:lnTo>
                  <a:lnTo>
                    <a:pt x="1389798" y="3"/>
                  </a:lnTo>
                  <a:cubicBezTo>
                    <a:pt x="1409246" y="3"/>
                    <a:pt x="1425012" y="717205"/>
                    <a:pt x="1425012" y="1601911"/>
                  </a:cubicBez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60953" tIns="100029" rIns="130504" bIns="100030" numCol="1" spcCol="1270" anchor="ctr" anchorCtr="0">
              <a:noAutofit/>
            </a:bodyPr>
            <a:lstStyle/>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ETW == Fast Industry Standard Logging Technology</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Works across environments. Same tracing code runs on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devbox</a:t>
              </a:r>
              <a:r>
                <a:rPr kumimoji="0" lang="en-US" sz="1600" b="0" i="0" u="none" strike="noStrike" kern="1200" cap="none" spc="0" normalizeH="0" baseline="0" noProof="0" dirty="0">
                  <a:ln>
                    <a:noFill/>
                  </a:ln>
                  <a:solidFill>
                    <a:srgbClr val="FFFFFF"/>
                  </a:solidFill>
                  <a:effectLst/>
                  <a:uLnTx/>
                  <a:uFillTx/>
                  <a:latin typeface="Segoe UI"/>
                  <a:ea typeface="+mn-ea"/>
                  <a:cs typeface="+mn-cs"/>
                </a:rPr>
                <a:t> and also on production clusters on Azure.</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Easy to add and system appends all the needed metadata such as node, app, service, and partition.</a:t>
              </a:r>
            </a:p>
          </p:txBody>
        </p:sp>
        <p:sp>
          <p:nvSpPr>
            <p:cNvPr id="33" name="Freeform 32"/>
            <p:cNvSpPr/>
            <p:nvPr/>
          </p:nvSpPr>
          <p:spPr>
            <a:xfrm>
              <a:off x="287761" y="3085877"/>
              <a:ext cx="2214359" cy="1781265"/>
            </a:xfrm>
            <a:custGeom>
              <a:avLst/>
              <a:gdLst>
                <a:gd name="connsiteX0" fmla="*/ 0 w 2257996"/>
                <a:gd name="connsiteY0" fmla="*/ 296883 h 1781265"/>
                <a:gd name="connsiteX1" fmla="*/ 296883 w 2257996"/>
                <a:gd name="connsiteY1" fmla="*/ 0 h 1781265"/>
                <a:gd name="connsiteX2" fmla="*/ 1961113 w 2257996"/>
                <a:gd name="connsiteY2" fmla="*/ 0 h 1781265"/>
                <a:gd name="connsiteX3" fmla="*/ 2257996 w 2257996"/>
                <a:gd name="connsiteY3" fmla="*/ 296883 h 1781265"/>
                <a:gd name="connsiteX4" fmla="*/ 2257996 w 2257996"/>
                <a:gd name="connsiteY4" fmla="*/ 1484382 h 1781265"/>
                <a:gd name="connsiteX5" fmla="*/ 1961113 w 2257996"/>
                <a:gd name="connsiteY5" fmla="*/ 1781265 h 1781265"/>
                <a:gd name="connsiteX6" fmla="*/ 296883 w 2257996"/>
                <a:gd name="connsiteY6" fmla="*/ 1781265 h 1781265"/>
                <a:gd name="connsiteX7" fmla="*/ 0 w 2257996"/>
                <a:gd name="connsiteY7" fmla="*/ 1484382 h 1781265"/>
                <a:gd name="connsiteX8" fmla="*/ 0 w 2257996"/>
                <a:gd name="connsiteY8" fmla="*/ 296883 h 178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7996" h="1781265">
                  <a:moveTo>
                    <a:pt x="0" y="296883"/>
                  </a:moveTo>
                  <a:cubicBezTo>
                    <a:pt x="0" y="132919"/>
                    <a:pt x="132919" y="0"/>
                    <a:pt x="296883" y="0"/>
                  </a:cubicBezTo>
                  <a:lnTo>
                    <a:pt x="1961113" y="0"/>
                  </a:lnTo>
                  <a:cubicBezTo>
                    <a:pt x="2125077" y="0"/>
                    <a:pt x="2257996" y="132919"/>
                    <a:pt x="2257996" y="296883"/>
                  </a:cubicBezTo>
                  <a:lnTo>
                    <a:pt x="2257996" y="1484382"/>
                  </a:lnTo>
                  <a:cubicBezTo>
                    <a:pt x="2257996" y="1648346"/>
                    <a:pt x="2125077" y="1781265"/>
                    <a:pt x="1961113" y="1781265"/>
                  </a:cubicBezTo>
                  <a:lnTo>
                    <a:pt x="296883" y="1781265"/>
                  </a:lnTo>
                  <a:cubicBezTo>
                    <a:pt x="132919" y="1781265"/>
                    <a:pt x="0" y="1648346"/>
                    <a:pt x="0" y="1484382"/>
                  </a:cubicBezTo>
                  <a:lnTo>
                    <a:pt x="0" y="296883"/>
                  </a:lnTo>
                  <a:close/>
                </a:path>
              </a:pathLst>
            </a:cu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spcFirstLastPara="0" vert="horz" wrap="square" lIns="193607" tIns="140274" rIns="193607" bIns="140274" numCol="1" spcCol="1270" anchor="ctr" anchorCtr="0">
              <a:noAutofit/>
            </a:bodyPr>
            <a:lstStyle/>
            <a:p>
              <a:pPr marL="0" marR="0" lvl="0" indent="0" algn="ctr" defTabSz="1244361"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Custom Application Tracing</a:t>
              </a:r>
            </a:p>
          </p:txBody>
        </p:sp>
      </p:grpSp>
      <p:grpSp>
        <p:nvGrpSpPr>
          <p:cNvPr id="34" name="Group 33"/>
          <p:cNvGrpSpPr/>
          <p:nvPr/>
        </p:nvGrpSpPr>
        <p:grpSpPr>
          <a:xfrm>
            <a:off x="288587" y="4955990"/>
            <a:ext cx="11869292" cy="1781012"/>
            <a:chOff x="287762" y="4956206"/>
            <a:chExt cx="11870976" cy="1781265"/>
          </a:xfrm>
        </p:grpSpPr>
        <p:sp>
          <p:nvSpPr>
            <p:cNvPr id="35" name="Freeform 34"/>
            <p:cNvSpPr/>
            <p:nvPr/>
          </p:nvSpPr>
          <p:spPr>
            <a:xfrm>
              <a:off x="2502119" y="5134334"/>
              <a:ext cx="9656619" cy="1425013"/>
            </a:xfrm>
            <a:custGeom>
              <a:avLst/>
              <a:gdLst>
                <a:gd name="connsiteX0" fmla="*/ 237507 w 1425012"/>
                <a:gd name="connsiteY0" fmla="*/ 0 h 9541766"/>
                <a:gd name="connsiteX1" fmla="*/ 1187505 w 1425012"/>
                <a:gd name="connsiteY1" fmla="*/ 0 h 9541766"/>
                <a:gd name="connsiteX2" fmla="*/ 1425012 w 1425012"/>
                <a:gd name="connsiteY2" fmla="*/ 237507 h 9541766"/>
                <a:gd name="connsiteX3" fmla="*/ 1425012 w 1425012"/>
                <a:gd name="connsiteY3" fmla="*/ 9541766 h 9541766"/>
                <a:gd name="connsiteX4" fmla="*/ 1425012 w 1425012"/>
                <a:gd name="connsiteY4" fmla="*/ 9541766 h 9541766"/>
                <a:gd name="connsiteX5" fmla="*/ 0 w 1425012"/>
                <a:gd name="connsiteY5" fmla="*/ 9541766 h 9541766"/>
                <a:gd name="connsiteX6" fmla="*/ 0 w 1425012"/>
                <a:gd name="connsiteY6" fmla="*/ 9541766 h 9541766"/>
                <a:gd name="connsiteX7" fmla="*/ 0 w 1425012"/>
                <a:gd name="connsiteY7" fmla="*/ 237507 h 9541766"/>
                <a:gd name="connsiteX8" fmla="*/ 237507 w 1425012"/>
                <a:gd name="connsiteY8" fmla="*/ 0 h 954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5012" h="9541766">
                  <a:moveTo>
                    <a:pt x="1425012" y="1590330"/>
                  </a:moveTo>
                  <a:lnTo>
                    <a:pt x="1425012" y="7951436"/>
                  </a:lnTo>
                  <a:cubicBezTo>
                    <a:pt x="1425012" y="8829746"/>
                    <a:pt x="1409131" y="9541763"/>
                    <a:pt x="1389542" y="9541763"/>
                  </a:cubicBezTo>
                  <a:lnTo>
                    <a:pt x="0" y="9541763"/>
                  </a:lnTo>
                  <a:lnTo>
                    <a:pt x="0" y="9541763"/>
                  </a:lnTo>
                  <a:lnTo>
                    <a:pt x="0" y="3"/>
                  </a:lnTo>
                  <a:lnTo>
                    <a:pt x="0" y="3"/>
                  </a:lnTo>
                  <a:lnTo>
                    <a:pt x="1389542" y="3"/>
                  </a:lnTo>
                  <a:cubicBezTo>
                    <a:pt x="1409131" y="3"/>
                    <a:pt x="1425012" y="712020"/>
                    <a:pt x="1425012" y="1590330"/>
                  </a:cubicBez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60953" tIns="100028" rIns="130503" bIns="100031" numCol="1" spcCol="1270" anchor="ctr" anchorCtr="0">
              <a:noAutofit/>
            </a:bodyPr>
            <a:lstStyle/>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Visual Studio Diagnostics Events Viewer</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 Event Viewer</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 Azure Diagnostics + Operational Insights</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Easy to plug in your preferred tools: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Kibana</a:t>
              </a:r>
              <a:r>
                <a:rPr kumimoji="0" lang="en-US" sz="1600" b="0" i="0" u="none" strike="noStrike" kern="1200" cap="none" spc="0" normalizeH="0" baseline="0" noProof="0" dirty="0">
                  <a:ln>
                    <a:noFill/>
                  </a:ln>
                  <a:solidFill>
                    <a:srgbClr val="FFFFFF"/>
                  </a:solidFill>
                  <a:effectLst/>
                  <a:uLnTx/>
                  <a:uFillTx/>
                  <a:latin typeface="Segoe UI"/>
                  <a:ea typeface="+mn-ea"/>
                  <a:cs typeface="+mn-cs"/>
                </a:rPr>
                <a:t>, </a:t>
              </a:r>
              <a:r>
                <a:rPr kumimoji="0" lang="en-US" sz="1600" b="0" i="0" u="none" strike="noStrike" kern="1200" cap="none" spc="0" normalizeH="0" baseline="0" noProof="0">
                  <a:ln>
                    <a:noFill/>
                  </a:ln>
                  <a:solidFill>
                    <a:srgbClr val="FFFFFF"/>
                  </a:solidFill>
                  <a:effectLst/>
                  <a:uLnTx/>
                  <a:uFillTx/>
                  <a:latin typeface="Segoe UI"/>
                  <a:ea typeface="+mn-ea"/>
                  <a:cs typeface="+mn-cs"/>
                </a:rPr>
                <a:t>Elasticsearch</a:t>
              </a:r>
              <a:r>
                <a:rPr kumimoji="0" lang="en-US" sz="1600" b="0" i="0" u="none" strike="noStrike" kern="1200" cap="none" spc="0" normalizeH="0" baseline="0" noProof="0" dirty="0">
                  <a:ln>
                    <a:noFill/>
                  </a:ln>
                  <a:solidFill>
                    <a:srgbClr val="FFFFFF"/>
                  </a:solidFill>
                  <a:effectLst/>
                  <a:uLnTx/>
                  <a:uFillTx/>
                  <a:latin typeface="Segoe UI"/>
                  <a:ea typeface="+mn-ea"/>
                  <a:cs typeface="+mn-cs"/>
                </a:rPr>
                <a:t> and more </a:t>
              </a:r>
            </a:p>
          </p:txBody>
        </p:sp>
        <p:sp>
          <p:nvSpPr>
            <p:cNvPr id="36" name="Freeform 35"/>
            <p:cNvSpPr/>
            <p:nvPr/>
          </p:nvSpPr>
          <p:spPr>
            <a:xfrm>
              <a:off x="287762" y="4956206"/>
              <a:ext cx="2214358" cy="1781265"/>
            </a:xfrm>
            <a:custGeom>
              <a:avLst/>
              <a:gdLst>
                <a:gd name="connsiteX0" fmla="*/ 0 w 2329211"/>
                <a:gd name="connsiteY0" fmla="*/ 296883 h 1781265"/>
                <a:gd name="connsiteX1" fmla="*/ 296883 w 2329211"/>
                <a:gd name="connsiteY1" fmla="*/ 0 h 1781265"/>
                <a:gd name="connsiteX2" fmla="*/ 2032328 w 2329211"/>
                <a:gd name="connsiteY2" fmla="*/ 0 h 1781265"/>
                <a:gd name="connsiteX3" fmla="*/ 2329211 w 2329211"/>
                <a:gd name="connsiteY3" fmla="*/ 296883 h 1781265"/>
                <a:gd name="connsiteX4" fmla="*/ 2329211 w 2329211"/>
                <a:gd name="connsiteY4" fmla="*/ 1484382 h 1781265"/>
                <a:gd name="connsiteX5" fmla="*/ 2032328 w 2329211"/>
                <a:gd name="connsiteY5" fmla="*/ 1781265 h 1781265"/>
                <a:gd name="connsiteX6" fmla="*/ 296883 w 2329211"/>
                <a:gd name="connsiteY6" fmla="*/ 1781265 h 1781265"/>
                <a:gd name="connsiteX7" fmla="*/ 0 w 2329211"/>
                <a:gd name="connsiteY7" fmla="*/ 1484382 h 1781265"/>
                <a:gd name="connsiteX8" fmla="*/ 0 w 2329211"/>
                <a:gd name="connsiteY8" fmla="*/ 296883 h 178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9211" h="1781265">
                  <a:moveTo>
                    <a:pt x="0" y="296883"/>
                  </a:moveTo>
                  <a:cubicBezTo>
                    <a:pt x="0" y="132919"/>
                    <a:pt x="132919" y="0"/>
                    <a:pt x="296883" y="0"/>
                  </a:cubicBezTo>
                  <a:lnTo>
                    <a:pt x="2032328" y="0"/>
                  </a:lnTo>
                  <a:cubicBezTo>
                    <a:pt x="2196292" y="0"/>
                    <a:pt x="2329211" y="132919"/>
                    <a:pt x="2329211" y="296883"/>
                  </a:cubicBezTo>
                  <a:lnTo>
                    <a:pt x="2329211" y="1484382"/>
                  </a:lnTo>
                  <a:cubicBezTo>
                    <a:pt x="2329211" y="1648346"/>
                    <a:pt x="2196292" y="1781265"/>
                    <a:pt x="2032328" y="1781265"/>
                  </a:cubicBezTo>
                  <a:lnTo>
                    <a:pt x="296883" y="1781265"/>
                  </a:lnTo>
                  <a:cubicBezTo>
                    <a:pt x="132919" y="1781265"/>
                    <a:pt x="0" y="1648346"/>
                    <a:pt x="0" y="1484382"/>
                  </a:cubicBezTo>
                  <a:lnTo>
                    <a:pt x="0" y="296883"/>
                  </a:lnTo>
                  <a:close/>
                </a:path>
              </a:pathLst>
            </a:cu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93607" tIns="140274" rIns="193607" bIns="140274" numCol="1" spcCol="1270" anchor="ctr" anchorCtr="0">
              <a:noAutofit/>
            </a:bodyPr>
            <a:lstStyle/>
            <a:p>
              <a:pPr marL="0" marR="0" lvl="0" indent="0" algn="ctr" defTabSz="1244361"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Choice of Tools</a:t>
              </a:r>
            </a:p>
          </p:txBody>
        </p:sp>
      </p:grpSp>
    </p:spTree>
    <p:extLst>
      <p:ext uri="{BB962C8B-B14F-4D97-AF65-F5344CB8AC3E}">
        <p14:creationId xmlns:p14="http://schemas.microsoft.com/office/powerpoint/2010/main" val="413625258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9656045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p:cNvGrpSpPr/>
          <p:nvPr/>
        </p:nvGrpSpPr>
        <p:grpSpPr>
          <a:xfrm>
            <a:off x="2907770" y="1702039"/>
            <a:ext cx="8835645" cy="3988239"/>
            <a:chOff x="304800" y="1308377"/>
            <a:chExt cx="8229600" cy="5397223"/>
          </a:xfrm>
        </p:grpSpPr>
        <p:sp>
          <p:nvSpPr>
            <p:cNvPr id="63" name="Rounded Rectangle 62"/>
            <p:cNvSpPr/>
            <p:nvPr/>
          </p:nvSpPr>
          <p:spPr>
            <a:xfrm>
              <a:off x="609600" y="18748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4" name="Rounded Rectangle 63"/>
            <p:cNvSpPr/>
            <p:nvPr/>
          </p:nvSpPr>
          <p:spPr>
            <a:xfrm>
              <a:off x="304800" y="48466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p:txBody>
        </p:sp>
        <p:sp>
          <p:nvSpPr>
            <p:cNvPr id="65" name="Rounded Rectangle 64"/>
            <p:cNvSpPr/>
            <p:nvPr/>
          </p:nvSpPr>
          <p:spPr>
            <a:xfrm>
              <a:off x="6248400" y="47704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6" name="Rounded Rectangle 65"/>
            <p:cNvSpPr/>
            <p:nvPr/>
          </p:nvSpPr>
          <p:spPr>
            <a:xfrm>
              <a:off x="3398018" y="1308377"/>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7" name="Rounded Rectangle 66"/>
            <p:cNvSpPr/>
            <p:nvPr/>
          </p:nvSpPr>
          <p:spPr>
            <a:xfrm>
              <a:off x="6248400" y="19510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8" name="Rounded Rectangle 67"/>
            <p:cNvSpPr/>
            <p:nvPr/>
          </p:nvSpPr>
          <p:spPr>
            <a:xfrm>
              <a:off x="3352800" y="4800600"/>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9" name="Oval 68"/>
            <p:cNvSpPr/>
            <p:nvPr/>
          </p:nvSpPr>
          <p:spPr bwMode="auto">
            <a:xfrm>
              <a:off x="1219200" y="2781736"/>
              <a:ext cx="6553200" cy="3352800"/>
            </a:xfrm>
            <a:prstGeom prst="ellips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Oval 69"/>
            <p:cNvSpPr/>
            <p:nvPr/>
          </p:nvSpPr>
          <p:spPr>
            <a:xfrm>
              <a:off x="1997109" y="2857936"/>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71" name="Oval 70"/>
            <p:cNvSpPr/>
            <p:nvPr/>
          </p:nvSpPr>
          <p:spPr>
            <a:xfrm>
              <a:off x="1485900" y="5059362"/>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 </a:t>
              </a:r>
            </a:p>
          </p:txBody>
        </p:sp>
        <p:sp>
          <p:nvSpPr>
            <p:cNvPr id="72" name="Oval 71"/>
            <p:cNvSpPr/>
            <p:nvPr/>
          </p:nvSpPr>
          <p:spPr>
            <a:xfrm>
              <a:off x="4114800" y="5905936"/>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73" name="Oval 72"/>
            <p:cNvSpPr/>
            <p:nvPr/>
          </p:nvSpPr>
          <p:spPr>
            <a:xfrm>
              <a:off x="4182205" y="2432342"/>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74" name="Oval 73"/>
            <p:cNvSpPr/>
            <p:nvPr/>
          </p:nvSpPr>
          <p:spPr>
            <a:xfrm>
              <a:off x="6446854" y="3010336"/>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75" name="Oval 74"/>
            <p:cNvSpPr/>
            <p:nvPr/>
          </p:nvSpPr>
          <p:spPr>
            <a:xfrm>
              <a:off x="6446854" y="5220136"/>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grpSp>
      <p:sp>
        <p:nvSpPr>
          <p:cNvPr id="4" name="TextBox 3"/>
          <p:cNvSpPr txBox="1"/>
          <p:nvPr/>
        </p:nvSpPr>
        <p:spPr>
          <a:xfrm>
            <a:off x="2680451" y="1293443"/>
            <a:ext cx="2335860" cy="374793"/>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Title 1"/>
          <p:cNvSpPr>
            <a:spLocks noGrp="1"/>
          </p:cNvSpPr>
          <p:nvPr>
            <p:ph type="title"/>
          </p:nvPr>
        </p:nvSpPr>
        <p:spPr>
          <a:xfrm>
            <a:off x="523846" y="193439"/>
            <a:ext cx="10968069" cy="747791"/>
          </a:xfrm>
        </p:spPr>
        <p:txBody>
          <a:bodyPr>
            <a:noAutofit/>
          </a:bodyPr>
          <a:lstStyle/>
          <a:p>
            <a:r>
              <a:rPr lang="en-US" dirty="0"/>
              <a:t>Application Upgrade</a:t>
            </a:r>
          </a:p>
        </p:txBody>
      </p:sp>
      <p:sp>
        <p:nvSpPr>
          <p:cNvPr id="25" name="Rounded Rectangle 24"/>
          <p:cNvSpPr/>
          <p:nvPr/>
        </p:nvSpPr>
        <p:spPr>
          <a:xfrm>
            <a:off x="3361797" y="2961036"/>
            <a:ext cx="1203362" cy="371767"/>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27" name="Rounded Rectangle 26"/>
          <p:cNvSpPr/>
          <p:nvPr/>
        </p:nvSpPr>
        <p:spPr>
          <a:xfrm>
            <a:off x="10461442" y="4465855"/>
            <a:ext cx="1203362" cy="332823"/>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28" name="Rounded Rectangle 27"/>
          <p:cNvSpPr/>
          <p:nvPr/>
        </p:nvSpPr>
        <p:spPr>
          <a:xfrm>
            <a:off x="6205264" y="4565111"/>
            <a:ext cx="1203362" cy="346708"/>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29" name="Rounded Rectangle 28"/>
          <p:cNvSpPr/>
          <p:nvPr/>
        </p:nvSpPr>
        <p:spPr>
          <a:xfrm>
            <a:off x="6810687" y="2041496"/>
            <a:ext cx="1256324" cy="366053"/>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30" name="Rounded Rectangle 29"/>
          <p:cNvSpPr/>
          <p:nvPr/>
        </p:nvSpPr>
        <p:spPr>
          <a:xfrm>
            <a:off x="3041823" y="5003444"/>
            <a:ext cx="1256324" cy="362148"/>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31" name="Rounded Rectangle 30"/>
          <p:cNvSpPr/>
          <p:nvPr/>
        </p:nvSpPr>
        <p:spPr>
          <a:xfrm>
            <a:off x="10412388" y="4900867"/>
            <a:ext cx="1256324" cy="38459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35" name="Rounded Rectangle 34"/>
          <p:cNvSpPr/>
          <p:nvPr/>
        </p:nvSpPr>
        <p:spPr>
          <a:xfrm>
            <a:off x="3361797" y="2445588"/>
            <a:ext cx="1203362" cy="33282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v1</a:t>
            </a:r>
          </a:p>
        </p:txBody>
      </p:sp>
      <p:sp>
        <p:nvSpPr>
          <p:cNvPr id="36" name="Rounded Rectangle 35"/>
          <p:cNvSpPr/>
          <p:nvPr/>
        </p:nvSpPr>
        <p:spPr>
          <a:xfrm>
            <a:off x="10426155" y="3065278"/>
            <a:ext cx="1203362" cy="33282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v1</a:t>
            </a:r>
          </a:p>
        </p:txBody>
      </p:sp>
      <p:sp>
        <p:nvSpPr>
          <p:cNvPr id="37" name="Rounded Rectangle 36"/>
          <p:cNvSpPr/>
          <p:nvPr/>
        </p:nvSpPr>
        <p:spPr>
          <a:xfrm>
            <a:off x="7414343" y="4568043"/>
            <a:ext cx="1203362" cy="33282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v1</a:t>
            </a:r>
          </a:p>
        </p:txBody>
      </p:sp>
      <p:sp>
        <p:nvSpPr>
          <p:cNvPr id="39" name="Rectangle 38"/>
          <p:cNvSpPr/>
          <p:nvPr/>
        </p:nvSpPr>
        <p:spPr bwMode="auto">
          <a:xfrm>
            <a:off x="350656" y="2278735"/>
            <a:ext cx="1880444" cy="2324461"/>
          </a:xfrm>
          <a:prstGeom prst="rect">
            <a:avLst/>
          </a:prstGeom>
          <a:noFill/>
          <a:ln w="22225">
            <a:solidFill>
              <a:schemeClr val="tx1"/>
            </a:solidFill>
            <a:prstDash val="dash"/>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p:nvSpPr>
        <p:spPr>
          <a:xfrm>
            <a:off x="396656" y="1741496"/>
            <a:ext cx="1788441" cy="374793"/>
          </a:xfrm>
          <a:prstGeom prst="rect">
            <a:avLst/>
          </a:prstGeom>
        </p:spPr>
        <p:txBody>
          <a:bodyPr wrap="none">
            <a:sp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App Repository</a:t>
            </a:r>
          </a:p>
        </p:txBody>
      </p:sp>
      <p:sp>
        <p:nvSpPr>
          <p:cNvPr id="40" name="Rounded Rectangle 39"/>
          <p:cNvSpPr/>
          <p:nvPr/>
        </p:nvSpPr>
        <p:spPr>
          <a:xfrm>
            <a:off x="663563" y="2527334"/>
            <a:ext cx="1254995" cy="35857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42" name="Rounded Rectangle 41"/>
          <p:cNvSpPr/>
          <p:nvPr/>
        </p:nvSpPr>
        <p:spPr>
          <a:xfrm>
            <a:off x="690044" y="3563382"/>
            <a:ext cx="1254995" cy="358570"/>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v1</a:t>
            </a:r>
          </a:p>
        </p:txBody>
      </p:sp>
      <p:sp>
        <p:nvSpPr>
          <p:cNvPr id="43" name="Rounded Rectangle 42"/>
          <p:cNvSpPr/>
          <p:nvPr/>
        </p:nvSpPr>
        <p:spPr>
          <a:xfrm>
            <a:off x="690044" y="3038020"/>
            <a:ext cx="1254995" cy="35857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33" name="Rounded Rectangle 32"/>
          <p:cNvSpPr/>
          <p:nvPr/>
        </p:nvSpPr>
        <p:spPr>
          <a:xfrm>
            <a:off x="690044" y="4089221"/>
            <a:ext cx="1254995" cy="358570"/>
          </a:xfrm>
          <a:prstGeom prst="roundRect">
            <a:avLst/>
          </a:prstGeom>
          <a:solidFill>
            <a:schemeClr val="accent1"/>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v2</a:t>
            </a:r>
          </a:p>
        </p:txBody>
      </p:sp>
      <p:sp>
        <p:nvSpPr>
          <p:cNvPr id="34" name="Rounded Rectangle 33"/>
          <p:cNvSpPr/>
          <p:nvPr/>
        </p:nvSpPr>
        <p:spPr>
          <a:xfrm>
            <a:off x="3329911" y="2433373"/>
            <a:ext cx="1254995" cy="358570"/>
          </a:xfrm>
          <a:prstGeom prst="roundRect">
            <a:avLst/>
          </a:prstGeom>
          <a:solidFill>
            <a:schemeClr val="accent1"/>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v2</a:t>
            </a:r>
          </a:p>
        </p:txBody>
      </p:sp>
      <p:sp>
        <p:nvSpPr>
          <p:cNvPr id="41" name="Rounded Rectangle 40"/>
          <p:cNvSpPr/>
          <p:nvPr/>
        </p:nvSpPr>
        <p:spPr>
          <a:xfrm>
            <a:off x="7398995" y="4562105"/>
            <a:ext cx="1254995" cy="358570"/>
          </a:xfrm>
          <a:prstGeom prst="roundRect">
            <a:avLst/>
          </a:prstGeom>
          <a:solidFill>
            <a:schemeClr val="accent1"/>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v2</a:t>
            </a:r>
          </a:p>
        </p:txBody>
      </p:sp>
      <p:sp>
        <p:nvSpPr>
          <p:cNvPr id="44" name="Rounded Rectangle 43"/>
          <p:cNvSpPr/>
          <p:nvPr/>
        </p:nvSpPr>
        <p:spPr>
          <a:xfrm>
            <a:off x="10413053" y="3061383"/>
            <a:ext cx="1254995" cy="358570"/>
          </a:xfrm>
          <a:prstGeom prst="roundRect">
            <a:avLst/>
          </a:prstGeom>
          <a:solidFill>
            <a:schemeClr val="accent1"/>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v2</a:t>
            </a:r>
          </a:p>
        </p:txBody>
      </p:sp>
      <p:sp>
        <p:nvSpPr>
          <p:cNvPr id="45" name="Rectangle 44"/>
          <p:cNvSpPr/>
          <p:nvPr/>
        </p:nvSpPr>
        <p:spPr bwMode="auto">
          <a:xfrm>
            <a:off x="2679270" y="1422812"/>
            <a:ext cx="2999645" cy="4559469"/>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l" defTabSz="91392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Upgrade Domain #1</a:t>
            </a:r>
          </a:p>
        </p:txBody>
      </p:sp>
      <p:sp>
        <p:nvSpPr>
          <p:cNvPr id="46" name="Rectangle 45"/>
          <p:cNvSpPr/>
          <p:nvPr/>
        </p:nvSpPr>
        <p:spPr bwMode="auto">
          <a:xfrm>
            <a:off x="5917181" y="1422811"/>
            <a:ext cx="2999645" cy="4559469"/>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l" defTabSz="91392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Upgrade Domain #2</a:t>
            </a:r>
          </a:p>
        </p:txBody>
      </p:sp>
      <p:sp>
        <p:nvSpPr>
          <p:cNvPr id="47" name="Rectangle 46"/>
          <p:cNvSpPr/>
          <p:nvPr/>
        </p:nvSpPr>
        <p:spPr bwMode="auto">
          <a:xfrm>
            <a:off x="9009381" y="1412044"/>
            <a:ext cx="2999645" cy="4559469"/>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l" defTabSz="91392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Upgrade Domain #3</a:t>
            </a:r>
          </a:p>
        </p:txBody>
      </p:sp>
    </p:spTree>
    <p:extLst>
      <p:ext uri="{BB962C8B-B14F-4D97-AF65-F5344CB8AC3E}">
        <p14:creationId xmlns:p14="http://schemas.microsoft.com/office/powerpoint/2010/main" val="2884874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5"/>
                                        </p:tgtEl>
                                      </p:cBhvr>
                                    </p:animEffect>
                                    <p:set>
                                      <p:cBhvr>
                                        <p:cTn id="11" dur="1" fill="hold">
                                          <p:stCondLst>
                                            <p:cond delay="499"/>
                                          </p:stCondLst>
                                        </p:cTn>
                                        <p:tgtEl>
                                          <p:spTgt spid="35"/>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37"/>
                                        </p:tgtEl>
                                      </p:cBhvr>
                                    </p:animEffect>
                                    <p:set>
                                      <p:cBhvr>
                                        <p:cTn id="20" dur="1" fill="hold">
                                          <p:stCondLst>
                                            <p:cond delay="499"/>
                                          </p:stCondLst>
                                        </p:cTn>
                                        <p:tgtEl>
                                          <p:spTgt spid="37"/>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36"/>
                                        </p:tgtEl>
                                      </p:cBhvr>
                                    </p:animEffect>
                                    <p:set>
                                      <p:cBhvr>
                                        <p:cTn id="29" dur="1" fill="hold">
                                          <p:stCondLst>
                                            <p:cond delay="499"/>
                                          </p:stCondLst>
                                        </p:cTn>
                                        <p:tgtEl>
                                          <p:spTgt spid="36"/>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3" grpId="0" animBg="1"/>
      <p:bldP spid="34" grpId="0" animBg="1"/>
      <p:bldP spid="41" grpId="0" animBg="1"/>
      <p:bldP spid="44"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a:t>Real Customers and Workloads</a:t>
            </a:r>
          </a:p>
        </p:txBody>
      </p:sp>
    </p:spTree>
    <p:extLst>
      <p:ext uri="{BB962C8B-B14F-4D97-AF65-F5344CB8AC3E}">
        <p14:creationId xmlns:p14="http://schemas.microsoft.com/office/powerpoint/2010/main" val="4025266742"/>
      </p:ext>
    </p:extLst>
  </p:cSld>
  <p:clrMapOvr>
    <a:masterClrMapping/>
  </p:clrMapOvr>
  <p:transition>
    <p:fade/>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45133" y="289957"/>
            <a:ext cx="11655840" cy="899537"/>
          </a:xfrm>
          <a:prstGeom prst="rect">
            <a:avLst/>
          </a:prstGeom>
        </p:spPr>
        <p:txBody>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marL="0" marR="0" lvl="0" indent="0" algn="l" defTabSz="931863" rtl="0" eaLnBrk="0" fontAlgn="base" latinLnBrk="0" hangingPunct="0">
              <a:lnSpc>
                <a:spcPct val="90000"/>
              </a:lnSpc>
              <a:spcBef>
                <a:spcPct val="0"/>
              </a:spcBef>
              <a:spcAft>
                <a:spcPct val="0"/>
              </a:spcAft>
              <a:buClrTx/>
              <a:buSzTx/>
              <a:buFontTx/>
              <a:buNone/>
              <a:tabLst/>
              <a:defRPr/>
            </a:pPr>
            <a:r>
              <a:rPr kumimoji="0" lang="en-US" sz="4705" b="0" i="0" u="none" strike="noStrike" kern="1200" cap="none" spc="-102" normalizeH="0" baseline="0" noProof="0" dirty="0">
                <a:ln w="3175">
                  <a:noFill/>
                </a:ln>
                <a:solidFill>
                  <a:srgbClr val="FFFFFF"/>
                </a:solidFill>
                <a:effectLst/>
                <a:uLnTx/>
                <a:uFillTx/>
                <a:latin typeface="Segoe UI Light"/>
                <a:ea typeface="MS PGothic" panose="020B0600070205080204" pitchFamily="34" charset="-128"/>
                <a:cs typeface="Segoe UI" pitchFamily="34" charset="0"/>
              </a:rPr>
              <a:t>Services built with Service Fabric</a:t>
            </a:r>
          </a:p>
        </p:txBody>
      </p:sp>
      <p:sp>
        <p:nvSpPr>
          <p:cNvPr id="3" name="Hexagon 2"/>
          <p:cNvSpPr/>
          <p:nvPr/>
        </p:nvSpPr>
        <p:spPr bwMode="auto">
          <a:xfrm>
            <a:off x="187434" y="1412045"/>
            <a:ext cx="3313514" cy="2762421"/>
          </a:xfrm>
          <a:prstGeom prst="hexagon">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Core Infrastructure</a:t>
            </a:r>
          </a:p>
        </p:txBody>
      </p:sp>
      <p:sp>
        <p:nvSpPr>
          <p:cNvPr id="4" name="Hexagon 3"/>
          <p:cNvSpPr/>
          <p:nvPr/>
        </p:nvSpPr>
        <p:spPr bwMode="auto">
          <a:xfrm>
            <a:off x="386313" y="4624233"/>
            <a:ext cx="1904060" cy="1692827"/>
          </a:xfrm>
          <a:prstGeom prst="hexagon">
            <a:avLst/>
          </a:prstGeom>
          <a:solidFill>
            <a:srgbClr val="6A1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Power BI</a:t>
            </a:r>
          </a:p>
        </p:txBody>
      </p:sp>
      <p:sp>
        <p:nvSpPr>
          <p:cNvPr id="5" name="Hexagon 4"/>
          <p:cNvSpPr/>
          <p:nvPr/>
        </p:nvSpPr>
        <p:spPr bwMode="auto">
          <a:xfrm>
            <a:off x="6394808" y="1140913"/>
            <a:ext cx="2315764" cy="1969490"/>
          </a:xfrm>
          <a:prstGeom prst="hexagon">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Intune</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800k+ devices</a:t>
            </a:r>
          </a:p>
        </p:txBody>
      </p:sp>
      <p:sp>
        <p:nvSpPr>
          <p:cNvPr id="6" name="Hexagon 5"/>
          <p:cNvSpPr/>
          <p:nvPr/>
        </p:nvSpPr>
        <p:spPr bwMode="auto">
          <a:xfrm>
            <a:off x="2488809" y="3877213"/>
            <a:ext cx="2943074" cy="2539093"/>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SQL Database</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1.4 million databases</a:t>
            </a:r>
          </a:p>
        </p:txBody>
      </p:sp>
      <p:sp>
        <p:nvSpPr>
          <p:cNvPr id="7" name="Hexagon 6"/>
          <p:cNvSpPr/>
          <p:nvPr/>
        </p:nvSpPr>
        <p:spPr bwMode="auto">
          <a:xfrm>
            <a:off x="5602901" y="3452530"/>
            <a:ext cx="2955208" cy="2495576"/>
          </a:xfrm>
          <a:prstGeom prst="hexagon">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Bing Cortana</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500m </a:t>
            </a:r>
            <a:r>
              <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evals</a:t>
            </a: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a:t>
            </a:r>
          </a:p>
        </p:txBody>
      </p:sp>
      <p:sp>
        <p:nvSpPr>
          <p:cNvPr id="8" name="Hexagon 7"/>
          <p:cNvSpPr/>
          <p:nvPr/>
        </p:nvSpPr>
        <p:spPr bwMode="auto">
          <a:xfrm>
            <a:off x="3484678" y="1189494"/>
            <a:ext cx="2800215" cy="2388910"/>
          </a:xfrm>
          <a:prstGeom prst="hexagon">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Document DB</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Billions of transactions/week</a:t>
            </a:r>
          </a:p>
        </p:txBody>
      </p:sp>
      <p:sp>
        <p:nvSpPr>
          <p:cNvPr id="9" name="Hexagon 8"/>
          <p:cNvSpPr/>
          <p:nvPr/>
        </p:nvSpPr>
        <p:spPr bwMode="auto">
          <a:xfrm>
            <a:off x="9003020" y="381189"/>
            <a:ext cx="2830036" cy="2398008"/>
          </a:xfrm>
          <a:prstGeom prst="hexagon">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Skype for Business</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Hybrid Ops</a:t>
            </a:r>
          </a:p>
        </p:txBody>
      </p:sp>
      <p:sp>
        <p:nvSpPr>
          <p:cNvPr id="10" name="Hexagon 9"/>
          <p:cNvSpPr/>
          <p:nvPr/>
        </p:nvSpPr>
        <p:spPr bwMode="auto">
          <a:xfrm>
            <a:off x="8426679" y="2891151"/>
            <a:ext cx="2513889" cy="2186149"/>
          </a:xfrm>
          <a:prstGeom prst="hexagon">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Event Hubs</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1961"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20bn events/day</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p:cNvSpPr/>
          <p:nvPr/>
        </p:nvSpPr>
        <p:spPr bwMode="auto">
          <a:xfrm>
            <a:off x="8247396" y="5314113"/>
            <a:ext cx="1610262" cy="1431622"/>
          </a:xfrm>
          <a:prstGeom prst="hexago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a:t>
            </a:r>
          </a:p>
        </p:txBody>
      </p:sp>
      <p:sp>
        <p:nvSpPr>
          <p:cNvPr id="12" name="Hexagon 11"/>
          <p:cNvSpPr/>
          <p:nvPr/>
        </p:nvSpPr>
        <p:spPr bwMode="auto">
          <a:xfrm>
            <a:off x="10309151" y="4863264"/>
            <a:ext cx="1798497" cy="1598975"/>
          </a:xfrm>
          <a:prstGeom prst="hexagon">
            <a:avLst/>
          </a:prstGeom>
          <a:solidFill>
            <a:srgbClr val="004A4F"/>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More!</a:t>
            </a:r>
          </a:p>
        </p:txBody>
      </p:sp>
    </p:spTree>
    <p:extLst>
      <p:ext uri="{BB962C8B-B14F-4D97-AF65-F5344CB8AC3E}">
        <p14:creationId xmlns:p14="http://schemas.microsoft.com/office/powerpoint/2010/main" val="1479361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8418" name="Picture 105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53252" y="4547975"/>
            <a:ext cx="1623214" cy="118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19" name="Picture 6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59118" y="1214395"/>
            <a:ext cx="2171028" cy="122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0" name="Picture 103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604" y="3015027"/>
            <a:ext cx="1534505" cy="70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1" name="Picture 104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09811" y="4748737"/>
            <a:ext cx="1626327" cy="552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2" name="Picture 1038"/>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29211" y="3626650"/>
            <a:ext cx="832617" cy="82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3" name="Picture 103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379573" y="2985457"/>
            <a:ext cx="1685465" cy="40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5" name="Picture 2" descr="Machine generated alternative text:&#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1392" y="766184"/>
            <a:ext cx="1785069" cy="88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6" name="Picture 3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929642" y="1477410"/>
            <a:ext cx="1564074" cy="47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7" name="Picture 56"/>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7025" y="750620"/>
            <a:ext cx="1399108" cy="47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8" name="Picture 58"/>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28520" y="893800"/>
            <a:ext cx="2018512" cy="60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9" name="Picture 59"/>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55233" y="1872708"/>
            <a:ext cx="1652783" cy="375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0" name="Picture 60"/>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023182" y="338203"/>
            <a:ext cx="1699472" cy="119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2" name="Picture 62"/>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461403" y="717939"/>
            <a:ext cx="1632552" cy="72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3" name="Picture 1023"/>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04637" y="2406516"/>
            <a:ext cx="1297948" cy="574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4" name="Picture 1024"/>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2216162" y="2096814"/>
            <a:ext cx="1419339" cy="8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5" name="Picture 1026"/>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959374" y="1460290"/>
            <a:ext cx="1739936" cy="44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6" name="Picture 1028"/>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001230" y="2188635"/>
            <a:ext cx="1481591" cy="560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7" name="Picture 1029"/>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44703" y="3777611"/>
            <a:ext cx="1123644" cy="192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8" name="Picture 1030"/>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071100" y="1408933"/>
            <a:ext cx="1276160" cy="659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9" name="Picture 1031"/>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071101" y="2297575"/>
            <a:ext cx="586722" cy="58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0" name="Picture 1032"/>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50929" y="4194698"/>
            <a:ext cx="1168777" cy="15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1" name="Picture 1033"/>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0998324" y="2934100"/>
            <a:ext cx="927551" cy="44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2" name="Picture 1035"/>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471395" y="4333207"/>
            <a:ext cx="1305730" cy="48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3" name="Picture 1036"/>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0677728" y="3575292"/>
            <a:ext cx="1350862" cy="347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4" name="Picture 1039"/>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7761235" y="6308143"/>
            <a:ext cx="434206" cy="432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5" name="Picture 1040"/>
          <p:cNvPicPr>
            <a:picLocks noChangeAspect="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2381129" y="3699797"/>
            <a:ext cx="610067" cy="45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6" name="Picture 1041"/>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4287589" y="2924762"/>
            <a:ext cx="986690" cy="42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7" name="Picture 1043"/>
          <p:cNvPicPr>
            <a:picLocks noChangeAspect="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508909" y="4605558"/>
            <a:ext cx="1073842" cy="35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8" name="Picture 1044"/>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10831801" y="2266449"/>
            <a:ext cx="1118975" cy="580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9" name="Picture 1045"/>
          <p:cNvPicPr>
            <a:picLocks noChangeAspect="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389607" y="3727810"/>
            <a:ext cx="737683" cy="32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0" name="Picture 1047"/>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10677728" y="4098207"/>
            <a:ext cx="1294836" cy="39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1" name="Picture 1048"/>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610068" y="5214069"/>
            <a:ext cx="1129869" cy="2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2" name="Picture 1049"/>
          <p:cNvPicPr>
            <a:picLocks noChangeAspect="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575829" y="5659169"/>
            <a:ext cx="1167220" cy="389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3" name="Picture 1050"/>
          <p:cNvPicPr>
            <a:picLocks noChangeAspect="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2320434" y="5014864"/>
            <a:ext cx="1480034" cy="37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4" name="Picture 1051"/>
          <p:cNvPicPr>
            <a:picLocks noChangeAspect="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7160505" y="2254000"/>
            <a:ext cx="1139207" cy="52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5" name="Picture 1052"/>
          <p:cNvPicPr>
            <a:picLocks noChangeAspect="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7999347" y="1883602"/>
            <a:ext cx="1483148" cy="2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6" name="Picture 94"/>
          <p:cNvPicPr>
            <a:picLocks noChangeAspect="1" noChangeArrowheads="1"/>
          </p:cNvPicPr>
          <p:nvPr/>
        </p:nvPicPr>
        <p:blipFill>
          <a:blip r:embed="rId39" cstate="print">
            <a:extLst>
              <a:ext uri="{28A0092B-C50C-407E-A947-70E740481C1C}">
                <a14:useLocalDpi xmlns:a14="http://schemas.microsoft.com/office/drawing/2010/main" val="0"/>
              </a:ext>
            </a:extLst>
          </a:blip>
          <a:srcRect t="27025" b="27718"/>
          <a:stretch>
            <a:fillRect/>
          </a:stretch>
        </p:blipFill>
        <p:spPr bwMode="auto">
          <a:xfrm>
            <a:off x="4150981" y="6283242"/>
            <a:ext cx="1279273" cy="54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7" name="Picture 95"/>
          <p:cNvPicPr>
            <a:picLocks noChangeAspect="1"/>
          </p:cNvPicPr>
          <p:nvPr/>
        </p:nvPicPr>
        <p:blipFill>
          <a:blip r:embed="rId40">
            <a:extLst>
              <a:ext uri="{28A0092B-C50C-407E-A947-70E740481C1C}">
                <a14:useLocalDpi xmlns:a14="http://schemas.microsoft.com/office/drawing/2010/main" val="0"/>
              </a:ext>
            </a:extLst>
          </a:blip>
          <a:srcRect/>
          <a:stretch>
            <a:fillRect/>
          </a:stretch>
        </p:blipFill>
        <p:spPr bwMode="auto">
          <a:xfrm>
            <a:off x="5658682" y="4014168"/>
            <a:ext cx="1160995" cy="39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8" name="Picture 96"/>
          <p:cNvPicPr>
            <a:picLocks noChangeAspect="1"/>
          </p:cNvPicPr>
          <p:nvPr/>
        </p:nvPicPr>
        <p:blipFill>
          <a:blip r:embed="rId41">
            <a:extLst>
              <a:ext uri="{28A0092B-C50C-407E-A947-70E740481C1C}">
                <a14:useLocalDpi xmlns:a14="http://schemas.microsoft.com/office/drawing/2010/main" val="0"/>
              </a:ext>
            </a:extLst>
          </a:blip>
          <a:srcRect/>
          <a:stretch>
            <a:fillRect/>
          </a:stretch>
        </p:blipFill>
        <p:spPr bwMode="auto">
          <a:xfrm>
            <a:off x="2071427" y="5480195"/>
            <a:ext cx="1967154" cy="62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9" name="Picture 97"/>
          <p:cNvPicPr>
            <a:picLocks noChangeAspect="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1875334" y="6110494"/>
            <a:ext cx="2359340" cy="26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0" name="Picture 98"/>
          <p:cNvPicPr>
            <a:picLocks noChangeAspect="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10813125" y="4646022"/>
            <a:ext cx="1224803" cy="222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1" name="Picture 99"/>
          <p:cNvPicPr>
            <a:picLocks noChangeAspect="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7204082" y="3631319"/>
            <a:ext cx="1095630" cy="384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2" name="Picture 100"/>
          <p:cNvPicPr>
            <a:picLocks noChangeAspect="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9021832" y="2952776"/>
            <a:ext cx="753246" cy="488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3" name="Picture 101"/>
          <p:cNvPicPr>
            <a:picLocks noChangeAspect="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9085640" y="2274232"/>
            <a:ext cx="787484" cy="4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4" name="Picture 2" descr="Machine generated alternative text:&#10;PENDRICA "/>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8858420" y="6298806"/>
            <a:ext cx="1041161" cy="364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5" name="Picture 103"/>
          <p:cNvPicPr>
            <a:picLocks noChangeAspect="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4315602" y="4782976"/>
            <a:ext cx="901093" cy="300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6" name="Picture 104"/>
          <p:cNvPicPr>
            <a:picLocks noChangeAspect="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217881" y="6186753"/>
            <a:ext cx="1655896" cy="543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7" name="Picture 105"/>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4315601" y="5422612"/>
            <a:ext cx="958677" cy="554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8" name="Picture 106"/>
          <p:cNvPicPr>
            <a:picLocks noChangeAspect="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10813126" y="6378176"/>
            <a:ext cx="1056723" cy="273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9" name="Picture 107"/>
          <p:cNvPicPr>
            <a:picLocks noChangeAspect="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10864483" y="5976653"/>
            <a:ext cx="932219" cy="185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0" name="Picture 108"/>
          <p:cNvPicPr>
            <a:picLocks noChangeAspect="1"/>
          </p:cNvPicPr>
          <p:nvPr/>
        </p:nvPicPr>
        <p:blipFill>
          <a:blip r:embed="rId53">
            <a:extLst>
              <a:ext uri="{28A0092B-C50C-407E-A947-70E740481C1C}">
                <a14:useLocalDpi xmlns:a14="http://schemas.microsoft.com/office/drawing/2010/main" val="0"/>
              </a:ext>
            </a:extLst>
          </a:blip>
          <a:srcRect/>
          <a:stretch>
            <a:fillRect/>
          </a:stretch>
        </p:blipFill>
        <p:spPr bwMode="auto">
          <a:xfrm>
            <a:off x="5878120" y="3209564"/>
            <a:ext cx="789040" cy="4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1" name="Picture 109"/>
          <p:cNvPicPr>
            <a:picLocks noChangeAspect="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10789782" y="5531553"/>
            <a:ext cx="1171888" cy="350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2" name="Picture 110"/>
          <p:cNvPicPr>
            <a:picLocks noChangeAspect="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10998325" y="5044433"/>
            <a:ext cx="837286" cy="27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3" name="Picture 111"/>
          <p:cNvPicPr>
            <a:picLocks noChangeAspect="1"/>
          </p:cNvPicPr>
          <p:nvPr/>
        </p:nvPicPr>
        <p:blipFill>
          <a:blip r:embed="rId56" cstate="print">
            <a:extLst>
              <a:ext uri="{28A0092B-C50C-407E-A947-70E740481C1C}">
                <a14:useLocalDpi xmlns:a14="http://schemas.microsoft.com/office/drawing/2010/main" val="0"/>
              </a:ext>
            </a:extLst>
          </a:blip>
          <a:srcRect/>
          <a:stretch>
            <a:fillRect/>
          </a:stretch>
        </p:blipFill>
        <p:spPr bwMode="auto">
          <a:xfrm>
            <a:off x="7445307" y="2893637"/>
            <a:ext cx="834173" cy="48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4" name="Picture 112"/>
          <p:cNvPicPr>
            <a:picLocks noChangeAspect="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8654547" y="4308306"/>
            <a:ext cx="1255928" cy="38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5" name="Picture 113"/>
          <p:cNvPicPr>
            <a:picLocks noChangeAspect="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5602656" y="5824136"/>
            <a:ext cx="1209240" cy="27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6" name="Picture 114"/>
          <p:cNvPicPr>
            <a:picLocks noChangeAspect="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8836633" y="3698240"/>
            <a:ext cx="1090962" cy="4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7" name="Picture 115"/>
          <p:cNvPicPr>
            <a:picLocks noChangeAspect="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7216532" y="5593804"/>
            <a:ext cx="949339" cy="65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8" name="Picture 1053"/>
          <p:cNvPicPr>
            <a:picLocks noChangeAspect="1"/>
          </p:cNvPicPr>
          <p:nvPr/>
        </p:nvPicPr>
        <p:blipFill>
          <a:blip r:embed="rId61">
            <a:extLst>
              <a:ext uri="{28A0092B-C50C-407E-A947-70E740481C1C}">
                <a14:useLocalDpi xmlns:a14="http://schemas.microsoft.com/office/drawing/2010/main" val="0"/>
              </a:ext>
            </a:extLst>
          </a:blip>
          <a:srcRect/>
          <a:stretch>
            <a:fillRect/>
          </a:stretch>
        </p:blipFill>
        <p:spPr bwMode="auto">
          <a:xfrm>
            <a:off x="7359711" y="4249167"/>
            <a:ext cx="803047" cy="373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9" name="Picture 63"/>
          <p:cNvPicPr>
            <a:picLocks noChangeAspect="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5557524" y="6415527"/>
            <a:ext cx="1802187" cy="18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80" name="Picture 64"/>
          <p:cNvPicPr>
            <a:picLocks noChangeAspect="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7123155" y="4868572"/>
            <a:ext cx="1086293" cy="50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81" name="Picture 65"/>
          <p:cNvPicPr>
            <a:picLocks noChangeAspect="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8768156" y="5777447"/>
            <a:ext cx="1223246" cy="30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82" name="Picture 66"/>
          <p:cNvPicPr>
            <a:picLocks noChangeAspect="1"/>
          </p:cNvPicPr>
          <p:nvPr/>
        </p:nvPicPr>
        <p:blipFill>
          <a:blip r:embed="rId65">
            <a:extLst>
              <a:ext uri="{28A0092B-C50C-407E-A947-70E740481C1C}">
                <a14:useLocalDpi xmlns:a14="http://schemas.microsoft.com/office/drawing/2010/main" val="0"/>
              </a:ext>
            </a:extLst>
          </a:blip>
          <a:srcRect/>
          <a:stretch>
            <a:fillRect/>
          </a:stretch>
        </p:blipFill>
        <p:spPr bwMode="auto">
          <a:xfrm>
            <a:off x="8877097" y="5282546"/>
            <a:ext cx="1056723" cy="36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83" name="Picture 67"/>
          <p:cNvPicPr>
            <a:picLocks noChangeAspect="1"/>
          </p:cNvPicPr>
          <p:nvPr/>
        </p:nvPicPr>
        <p:blipFill>
          <a:blip r:embed="rId66">
            <a:extLst>
              <a:ext uri="{28A0092B-C50C-407E-A947-70E740481C1C}">
                <a14:useLocalDpi xmlns:a14="http://schemas.microsoft.com/office/drawing/2010/main" val="0"/>
              </a:ext>
            </a:extLst>
          </a:blip>
          <a:srcRect/>
          <a:stretch>
            <a:fillRect/>
          </a:stretch>
        </p:blipFill>
        <p:spPr bwMode="auto">
          <a:xfrm>
            <a:off x="5772292" y="658799"/>
            <a:ext cx="2026294" cy="502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3974" y="55777"/>
            <a:ext cx="1217802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800" b="1" i="0" u="sng" strike="noStrike" kern="1200" cap="none" spc="0" normalizeH="0" baseline="0" noProof="0" dirty="0">
                <a:ln>
                  <a:noFill/>
                </a:ln>
                <a:solidFill>
                  <a:srgbClr val="000000"/>
                </a:solidFill>
                <a:effectLst/>
                <a:uLnTx/>
                <a:uFillTx/>
                <a:latin typeface="Segoe UI"/>
                <a:ea typeface="+mn-ea"/>
                <a:cs typeface="+mn-cs"/>
              </a:rPr>
              <a:t>300+ Service Fabric Preview Customers </a:t>
            </a:r>
            <a:endParaRPr kumimoji="0" lang="en-US" sz="2800" b="0" i="0" u="sng"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14143683"/>
      </p:ext>
    </p:extLst>
  </p:cSld>
  <p:clrMapOvr>
    <a:masterClrMapping/>
  </p:clrMapOvr>
  <p:transition>
    <p:fad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a:t>Conclusion</a:t>
            </a:r>
          </a:p>
        </p:txBody>
      </p:sp>
    </p:spTree>
    <p:extLst>
      <p:ext uri="{BB962C8B-B14F-4D97-AF65-F5344CB8AC3E}">
        <p14:creationId xmlns:p14="http://schemas.microsoft.com/office/powerpoint/2010/main" val="3884021809"/>
      </p:ext>
    </p:extLst>
  </p:cSld>
  <p:clrMapOvr>
    <a:masterClrMapping/>
  </p:clrMapOvr>
  <p:transition>
    <p:fade/>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b="1" dirty="0"/>
              <a:t>Takeaways</a:t>
            </a:r>
            <a:endParaRPr lang="en-US" b="1" dirty="0"/>
          </a:p>
        </p:txBody>
      </p:sp>
      <p:sp>
        <p:nvSpPr>
          <p:cNvPr id="4" name="Text Placeholder 3"/>
          <p:cNvSpPr>
            <a:spLocks noGrp="1"/>
          </p:cNvSpPr>
          <p:nvPr>
            <p:ph type="body" sz="quarter" idx="10"/>
          </p:nvPr>
        </p:nvSpPr>
        <p:spPr>
          <a:xfrm>
            <a:off x="269239" y="1189177"/>
            <a:ext cx="11653523" cy="5115246"/>
          </a:xfrm>
        </p:spPr>
        <p:txBody>
          <a:bodyPr/>
          <a:lstStyle/>
          <a:p>
            <a:r>
              <a:rPr lang="en-US" sz="3600" dirty="0" err="1"/>
              <a:t>Microservices</a:t>
            </a:r>
            <a:r>
              <a:rPr lang="en-US" sz="3600" dirty="0"/>
              <a:t> enable development and management flexibility</a:t>
            </a:r>
          </a:p>
          <a:p>
            <a:endParaRPr lang="en-US" sz="3600" dirty="0"/>
          </a:p>
          <a:p>
            <a:r>
              <a:rPr lang="en-US" sz="3600" dirty="0"/>
              <a:t>Service Fabric is the platform for building applications with a </a:t>
            </a:r>
            <a:r>
              <a:rPr lang="en-US" sz="3600" dirty="0" err="1"/>
              <a:t>microservices</a:t>
            </a:r>
            <a:r>
              <a:rPr lang="en-US" sz="3600" dirty="0"/>
              <a:t> design approach</a:t>
            </a:r>
          </a:p>
          <a:p>
            <a:endParaRPr lang="en-US" sz="3600" dirty="0"/>
          </a:p>
          <a:p>
            <a:r>
              <a:rPr lang="en-US" sz="3600" dirty="0"/>
              <a:t>Service Fabric is battle tested and provides a rich platform for both development and management of services at scale</a:t>
            </a:r>
          </a:p>
        </p:txBody>
      </p:sp>
    </p:spTree>
    <p:extLst>
      <p:ext uri="{BB962C8B-B14F-4D97-AF65-F5344CB8AC3E}">
        <p14:creationId xmlns:p14="http://schemas.microsoft.com/office/powerpoint/2010/main" val="1150320778"/>
      </p:ext>
    </p:extLst>
  </p:cSld>
  <p:clrMapOvr>
    <a:masterClrMapping/>
  </p:clrMapOvr>
  <p:transition>
    <p:fad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Q&amp;A</a:t>
            </a:r>
          </a:p>
        </p:txBody>
      </p:sp>
    </p:spTree>
    <p:extLst>
      <p:ext uri="{BB962C8B-B14F-4D97-AF65-F5344CB8AC3E}">
        <p14:creationId xmlns:p14="http://schemas.microsoft.com/office/powerpoint/2010/main" val="2007147065"/>
      </p:ext>
    </p:extLst>
  </p:cSld>
  <p:clrMapOvr>
    <a:masterClrMapping/>
  </p:clrMapOvr>
  <p:transition>
    <p:fad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5132559"/>
          </a:xfrm>
        </p:spPr>
        <p:txBody>
          <a:bodyPr/>
          <a:lstStyle/>
          <a:p>
            <a:pPr>
              <a:lnSpc>
                <a:spcPct val="100000"/>
              </a:lnSpc>
            </a:pPr>
            <a:r>
              <a:rPr lang="en-US" dirty="0">
                <a:latin typeface="Segoe UI Semilight" panose="020B0402040204020203" pitchFamily="34" charset="0"/>
                <a:cs typeface="Segoe UI Semilight" panose="020B0402040204020203" pitchFamily="34" charset="0"/>
              </a:rPr>
              <a:t>Code With Service Fabric SDK</a:t>
            </a:r>
          </a:p>
          <a:p>
            <a:pPr marL="457200" lvl="1" indent="0">
              <a:lnSpc>
                <a:spcPct val="100000"/>
              </a:lnSpc>
              <a:buNone/>
            </a:pPr>
            <a:r>
              <a:rPr lang="en-US" dirty="0">
                <a:latin typeface="Segoe UI Semilight" panose="020B0402040204020203" pitchFamily="34" charset="0"/>
                <a:cs typeface="Segoe UI Semilight" panose="020B0402040204020203" pitchFamily="34" charset="0"/>
                <a:hlinkClick r:id="rId3"/>
              </a:rPr>
              <a:t>http://aka.ms/ServiceFabric</a:t>
            </a:r>
            <a:endParaRPr lang="en-US" dirty="0">
              <a:latin typeface="Segoe UI Semilight" panose="020B0402040204020203" pitchFamily="34" charset="0"/>
              <a:cs typeface="Segoe UI Semilight" panose="020B0402040204020203" pitchFamily="34" charset="0"/>
            </a:endParaRPr>
          </a:p>
          <a:p>
            <a:pPr>
              <a:lnSpc>
                <a:spcPct val="100000"/>
              </a:lnSpc>
            </a:pPr>
            <a:r>
              <a:rPr lang="en-US" dirty="0">
                <a:latin typeface="Segoe UI Semilight" panose="020B0402040204020203" pitchFamily="34" charset="0"/>
                <a:cs typeface="Segoe UI Semilight" panose="020B0402040204020203" pitchFamily="34" charset="0"/>
              </a:rPr>
              <a:t>Check out the Sample Code</a:t>
            </a:r>
          </a:p>
          <a:p>
            <a:pPr marL="457200" lvl="1" indent="0">
              <a:lnSpc>
                <a:spcPct val="100000"/>
              </a:lnSpc>
              <a:buNone/>
            </a:pPr>
            <a:r>
              <a:rPr lang="en-US" dirty="0">
                <a:latin typeface="Segoe UI Semilight" panose="020B0402040204020203" pitchFamily="34" charset="0"/>
                <a:cs typeface="Segoe UI Semilight" panose="020B0402040204020203" pitchFamily="34" charset="0"/>
                <a:hlinkClick r:id="rId4"/>
              </a:rPr>
              <a:t>http://github.com/Azure/ServiceFabric-Samples</a:t>
            </a:r>
            <a:endParaRPr lang="en-US" dirty="0">
              <a:latin typeface="Segoe UI Semilight" panose="020B0402040204020203" pitchFamily="34" charset="0"/>
              <a:cs typeface="Segoe UI Semilight" panose="020B0402040204020203" pitchFamily="34" charset="0"/>
            </a:endParaRPr>
          </a:p>
          <a:p>
            <a:pPr>
              <a:lnSpc>
                <a:spcPct val="100000"/>
              </a:lnSpc>
            </a:pPr>
            <a:r>
              <a:rPr lang="en-US" dirty="0">
                <a:latin typeface="Segoe UI Semilight" panose="020B0402040204020203" pitchFamily="34" charset="0"/>
                <a:cs typeface="Segoe UI Semilight" panose="020B0402040204020203" pitchFamily="34" charset="0"/>
              </a:rPr>
              <a:t>Read the Docs</a:t>
            </a:r>
          </a:p>
          <a:p>
            <a:pPr marL="457200" lvl="1" indent="0">
              <a:lnSpc>
                <a:spcPct val="100000"/>
              </a:lnSpc>
              <a:buNone/>
            </a:pPr>
            <a:r>
              <a:rPr lang="en-US" dirty="0">
                <a:latin typeface="Segoe UI Semilight" panose="020B0402040204020203" pitchFamily="34" charset="0"/>
                <a:cs typeface="Segoe UI Semilight" panose="020B0402040204020203" pitchFamily="34" charset="0"/>
                <a:hlinkClick r:id="rId5"/>
              </a:rPr>
              <a:t>http://aka.ms/ServiceFabricDocs</a:t>
            </a:r>
            <a:endParaRPr lang="en-US" dirty="0">
              <a:latin typeface="Segoe UI Semilight" panose="020B0402040204020203" pitchFamily="34" charset="0"/>
              <a:cs typeface="Segoe UI Semilight" panose="020B0402040204020203" pitchFamily="34" charset="0"/>
            </a:endParaRPr>
          </a:p>
          <a:p>
            <a:pPr>
              <a:lnSpc>
                <a:spcPct val="100000"/>
              </a:lnSpc>
            </a:pPr>
            <a:r>
              <a:rPr lang="en-US" dirty="0">
                <a:latin typeface="Segoe UI Semilight" panose="020B0402040204020203" pitchFamily="34" charset="0"/>
                <a:cs typeface="Segoe UI Semilight" panose="020B0402040204020203" pitchFamily="34" charset="0"/>
              </a:rPr>
              <a:t>Try Service Fabric for Free</a:t>
            </a:r>
          </a:p>
          <a:p>
            <a:pPr marL="457200" lvl="1" indent="0">
              <a:lnSpc>
                <a:spcPct val="100000"/>
              </a:lnSpc>
              <a:buNone/>
            </a:pPr>
            <a:r>
              <a:rPr lang="en-US" dirty="0">
                <a:latin typeface="Segoe UI Semilight" panose="020B0402040204020203" pitchFamily="34" charset="0"/>
                <a:cs typeface="Segoe UI Semilight" panose="020B0402040204020203" pitchFamily="34" charset="0"/>
                <a:hlinkClick r:id="rId6"/>
              </a:rPr>
              <a:t>http://aka.ms/TryServiceFabric</a:t>
            </a:r>
            <a:endParaRPr lang="en-US" dirty="0">
              <a:latin typeface="Segoe UI Semilight" panose="020B0402040204020203" pitchFamily="34" charset="0"/>
              <a:cs typeface="Segoe UI Semilight" panose="020B0402040204020203" pitchFamily="34" charset="0"/>
            </a:endParaRPr>
          </a:p>
          <a:p>
            <a:pPr marL="457200" lvl="1" indent="0">
              <a:lnSpc>
                <a:spcPct val="100000"/>
              </a:lnSpc>
              <a:buNone/>
            </a:pPr>
            <a:endParaRPr lang="en-US" dirty="0">
              <a:latin typeface="Segoe UI Semilight" panose="020B0402040204020203" pitchFamily="34" charset="0"/>
              <a:cs typeface="Segoe UI Semilight" panose="020B0402040204020203" pitchFamily="34" charset="0"/>
            </a:endParaRPr>
          </a:p>
        </p:txBody>
      </p:sp>
      <p:sp>
        <p:nvSpPr>
          <p:cNvPr id="2" name="Title 1"/>
          <p:cNvSpPr>
            <a:spLocks noGrp="1"/>
          </p:cNvSpPr>
          <p:nvPr>
            <p:ph type="title"/>
          </p:nvPr>
        </p:nvSpPr>
        <p:spPr/>
        <p:txBody>
          <a:bodyPr/>
          <a:lstStyle/>
          <a:p>
            <a:r>
              <a:rPr lang="en-US" dirty="0"/>
              <a:t>Call to Action</a:t>
            </a:r>
          </a:p>
        </p:txBody>
      </p:sp>
    </p:spTree>
    <p:extLst>
      <p:ext uri="{BB962C8B-B14F-4D97-AF65-F5344CB8AC3E}">
        <p14:creationId xmlns:p14="http://schemas.microsoft.com/office/powerpoint/2010/main" val="16499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79784" y="2906011"/>
            <a:ext cx="10034748"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THANKS!</a:t>
            </a:r>
          </a:p>
        </p:txBody>
      </p:sp>
    </p:spTree>
    <p:extLst>
      <p:ext uri="{BB962C8B-B14F-4D97-AF65-F5344CB8AC3E}">
        <p14:creationId xmlns:p14="http://schemas.microsoft.com/office/powerpoint/2010/main" val="120496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normAutofit fontScale="85000" lnSpcReduction="20000"/>
          </a:bodyPr>
          <a:lstStyle/>
          <a:p>
            <a:pPr marL="457200" indent="-457200">
              <a:buFont typeface="+mj-lt"/>
              <a:buAutoNum type="arabicPeriod"/>
            </a:pPr>
            <a:r>
              <a:rPr lang="en-US" altLang="zh-TW" dirty="0" err="1" smtClean="0"/>
              <a:t>Microservices</a:t>
            </a:r>
            <a:r>
              <a:rPr lang="en-US" altLang="zh-TW" dirty="0" smtClean="0"/>
              <a:t> with AWS Lambda and Azure Service Fabric</a:t>
            </a:r>
            <a:br>
              <a:rPr lang="en-US" altLang="zh-TW" dirty="0" smtClean="0"/>
            </a:br>
            <a:r>
              <a:rPr lang="en-US" altLang="zh-TW" dirty="0" smtClean="0">
                <a:hlinkClick r:id="rId3"/>
              </a:rPr>
              <a:t>http</a:t>
            </a:r>
            <a:r>
              <a:rPr lang="en-US" altLang="zh-TW" dirty="0">
                <a:hlinkClick r:id="rId3"/>
              </a:rPr>
              <a:t>://</a:t>
            </a:r>
            <a:r>
              <a:rPr lang="en-US" altLang="zh-TW" dirty="0" smtClean="0">
                <a:hlinkClick r:id="rId3"/>
              </a:rPr>
              <a:t>www.slideshare.net/PaulAffentranger/microservices-with-aws-lambda-and-azure-service-fabric</a:t>
            </a:r>
            <a:endParaRPr lang="en-US" altLang="zh-TW" dirty="0" smtClean="0"/>
          </a:p>
          <a:p>
            <a:pPr marL="457200" indent="-457200">
              <a:buFont typeface="+mj-lt"/>
              <a:buAutoNum type="arabicPeriod"/>
            </a:pPr>
            <a:r>
              <a:rPr lang="en-US" altLang="zh-TW" dirty="0" smtClean="0"/>
              <a:t>Get started with </a:t>
            </a:r>
            <a:r>
              <a:rPr lang="en-US" altLang="zh-TW" dirty="0"/>
              <a:t>Reliable Services</a:t>
            </a:r>
            <a:br>
              <a:rPr lang="en-US" altLang="zh-TW" dirty="0"/>
            </a:br>
            <a:r>
              <a:rPr lang="en-US" altLang="zh-TW" dirty="0">
                <a:hlinkClick r:id="rId4"/>
              </a:rPr>
              <a:t>https://</a:t>
            </a:r>
            <a:r>
              <a:rPr lang="en-US" altLang="zh-TW" dirty="0" smtClean="0">
                <a:hlinkClick r:id="rId4"/>
              </a:rPr>
              <a:t>docs.microsoft.com/en-us/azure/service-fabric/service-fabric-reliable-services-quick-start</a:t>
            </a:r>
            <a:endParaRPr lang="en-US" altLang="zh-TW" dirty="0" smtClean="0"/>
          </a:p>
          <a:p>
            <a:pPr marL="457200" indent="-457200">
              <a:buFont typeface="+mj-lt"/>
              <a:buAutoNum type="arabicPeriod"/>
            </a:pPr>
            <a:r>
              <a:rPr lang="en-US" altLang="zh-TW" dirty="0" smtClean="0"/>
              <a:t>Getting started with </a:t>
            </a:r>
            <a:r>
              <a:rPr lang="en-US" altLang="zh-TW" dirty="0"/>
              <a:t>Reliable Actors</a:t>
            </a:r>
            <a:br>
              <a:rPr lang="en-US" altLang="zh-TW" dirty="0"/>
            </a:br>
            <a:r>
              <a:rPr lang="en-US" altLang="zh-TW" dirty="0">
                <a:hlinkClick r:id="rId5"/>
              </a:rPr>
              <a:t>https://</a:t>
            </a:r>
            <a:r>
              <a:rPr lang="en-US" altLang="zh-TW" dirty="0" smtClean="0">
                <a:hlinkClick r:id="rId5"/>
              </a:rPr>
              <a:t>docs.microsoft.com/en-us/azure/service-fabric/service-fabric-reliable-actors-get-started</a:t>
            </a:r>
            <a:endParaRPr lang="en-US" altLang="zh-TW" dirty="0" smtClean="0"/>
          </a:p>
          <a:p>
            <a:pPr marL="457200" indent="-457200">
              <a:buFont typeface="+mj-lt"/>
              <a:buAutoNum type="arabicPeriod"/>
            </a:pPr>
            <a:endParaRPr lang="en-US" altLang="zh-TW" dirty="0" smtClean="0"/>
          </a:p>
          <a:p>
            <a:endParaRPr lang="en-US" altLang="zh-TW" dirty="0"/>
          </a:p>
          <a:p>
            <a:endParaRPr lang="zh-TW" altLang="en-US" dirty="0"/>
          </a:p>
        </p:txBody>
      </p:sp>
    </p:spTree>
    <p:extLst>
      <p:ext uri="{BB962C8B-B14F-4D97-AF65-F5344CB8AC3E}">
        <p14:creationId xmlns:p14="http://schemas.microsoft.com/office/powerpoint/2010/main" val="2988842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solidFill>
                  <a:schemeClr val="tx1"/>
                </a:solidFill>
              </a:rPr>
              <a:t>原本的架構 </a:t>
            </a:r>
            <a:r>
              <a:rPr lang="en-US" altLang="zh-TW" dirty="0" smtClean="0">
                <a:solidFill>
                  <a:schemeClr val="tx1"/>
                </a:solidFill>
              </a:rPr>
              <a:t>(Before 2014)</a:t>
            </a:r>
            <a:br>
              <a:rPr lang="en-US" altLang="zh-TW" dirty="0" smtClean="0">
                <a:solidFill>
                  <a:schemeClr val="tx1"/>
                </a:solidFill>
              </a:rPr>
            </a:br>
            <a:endParaRPr lang="zh-TW" altLang="en-US" dirty="0">
              <a:solidFill>
                <a:schemeClr val="tx1"/>
              </a:solidFill>
            </a:endParaRPr>
          </a:p>
        </p:txBody>
      </p:sp>
      <p:pic>
        <p:nvPicPr>
          <p:cNvPr id="3" name="圖片 2"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977" y="4235926"/>
            <a:ext cx="1040607" cy="1278779"/>
          </a:xfrm>
          <a:prstGeom prst="rect">
            <a:avLst/>
          </a:prstGeom>
        </p:spPr>
      </p:pic>
      <p:sp>
        <p:nvSpPr>
          <p:cNvPr id="9" name="矩形 8"/>
          <p:cNvSpPr/>
          <p:nvPr/>
        </p:nvSpPr>
        <p:spPr>
          <a:xfrm>
            <a:off x="4009294" y="1772789"/>
            <a:ext cx="4021015" cy="1992923"/>
          </a:xfrm>
          <a:prstGeom prst="rect">
            <a:avLst/>
          </a:prstGeom>
          <a:solidFill>
            <a:srgbClr val="FFFFFF">
              <a:alpha val="50196"/>
            </a:srgbClr>
          </a:solidFill>
          <a:ln>
            <a:solidFill>
              <a:schemeClr val="tx1">
                <a:lumMod val="95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4" name="圖片 3"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0128" y="4232758"/>
            <a:ext cx="1113692" cy="1281947"/>
          </a:xfrm>
          <a:prstGeom prst="rect">
            <a:avLst/>
          </a:prstGeom>
        </p:spPr>
      </p:pic>
      <p:pic>
        <p:nvPicPr>
          <p:cNvPr id="6" name="圖片 5"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0626" y="2099156"/>
            <a:ext cx="1022655" cy="1224736"/>
          </a:xfrm>
          <a:prstGeom prst="rect">
            <a:avLst/>
          </a:prstGeom>
        </p:spPr>
      </p:pic>
      <p:pic>
        <p:nvPicPr>
          <p:cNvPr id="7" name="圖片 6"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4318" y="2099156"/>
            <a:ext cx="1022655" cy="1224736"/>
          </a:xfrm>
          <a:prstGeom prst="rect">
            <a:avLst/>
          </a:prstGeom>
        </p:spPr>
      </p:pic>
      <p:pic>
        <p:nvPicPr>
          <p:cNvPr id="8" name="圖片 7"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38010" y="2099156"/>
            <a:ext cx="1022655" cy="1224736"/>
          </a:xfrm>
          <a:prstGeom prst="rect">
            <a:avLst/>
          </a:prstGeom>
        </p:spPr>
      </p:pic>
      <p:sp>
        <p:nvSpPr>
          <p:cNvPr id="10" name="文字方塊 9"/>
          <p:cNvSpPr txBox="1"/>
          <p:nvPr/>
        </p:nvSpPr>
        <p:spPr>
          <a:xfrm>
            <a:off x="5377755" y="3371858"/>
            <a:ext cx="26222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With NLB</a:t>
            </a:r>
          </a:p>
        </p:txBody>
      </p:sp>
      <p:sp>
        <p:nvSpPr>
          <p:cNvPr id="11" name="文字方塊 10"/>
          <p:cNvSpPr txBox="1"/>
          <p:nvPr/>
        </p:nvSpPr>
        <p:spPr>
          <a:xfrm>
            <a:off x="4680254" y="5477282"/>
            <a:ext cx="11976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Microsoft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5995414"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16" name="直線單箭頭接點 15"/>
          <p:cNvCxnSpPr>
            <a:endCxn id="3" idx="0"/>
          </p:cNvCxnSpPr>
          <p:nvPr/>
        </p:nvCxnSpPr>
        <p:spPr>
          <a:xfrm flipH="1">
            <a:off x="5433280" y="3765711"/>
            <a:ext cx="264136" cy="470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4" idx="0"/>
          </p:cNvCxnSpPr>
          <p:nvPr/>
        </p:nvCxnSpPr>
        <p:spPr>
          <a:xfrm>
            <a:off x="6406296" y="3789157"/>
            <a:ext cx="300679" cy="443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230077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96170221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70887991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10107406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9810735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圓角矩形 43"/>
          <p:cNvSpPr/>
          <p:nvPr/>
        </p:nvSpPr>
        <p:spPr>
          <a:xfrm>
            <a:off x="8017159" y="4604265"/>
            <a:ext cx="1563447" cy="2098307"/>
          </a:xfrm>
          <a:prstGeom prst="roundRect">
            <a:avLst>
              <a:gd name="adj" fmla="val 143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4232045" y="4604265"/>
            <a:ext cx="2129293" cy="2098307"/>
          </a:xfrm>
          <a:prstGeom prst="roundRect">
            <a:avLst>
              <a:gd name="adj" fmla="val 143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 name="圓角矩形 3"/>
          <p:cNvSpPr/>
          <p:nvPr/>
        </p:nvSpPr>
        <p:spPr>
          <a:xfrm>
            <a:off x="2946440" y="2169329"/>
            <a:ext cx="2129293" cy="166216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normAutofit/>
          </a:bodyPr>
          <a:lstStyle/>
          <a:p>
            <a:r>
              <a:rPr lang="zh-TW" altLang="en-US" dirty="0">
                <a:solidFill>
                  <a:schemeClr val="tx1"/>
                </a:solidFill>
              </a:rPr>
              <a:t>微</a:t>
            </a:r>
            <a:r>
              <a:rPr lang="zh-TW" altLang="en-US" dirty="0" smtClean="0">
                <a:solidFill>
                  <a:schemeClr val="tx1"/>
                </a:solidFill>
              </a:rPr>
              <a:t>服務版</a:t>
            </a:r>
            <a:r>
              <a:rPr lang="zh-TW" altLang="en-US" dirty="0">
                <a:solidFill>
                  <a:schemeClr val="tx1"/>
                </a:solidFill>
              </a:rPr>
              <a:t>本</a:t>
            </a:r>
            <a:r>
              <a:rPr lang="zh-TW" altLang="en-US" dirty="0" smtClean="0">
                <a:solidFill>
                  <a:schemeClr val="tx1"/>
                </a:solidFill>
              </a:rPr>
              <a:t>的架構 </a:t>
            </a:r>
            <a:r>
              <a:rPr lang="en-US" altLang="zh-TW" dirty="0" smtClean="0">
                <a:solidFill>
                  <a:schemeClr val="tx1"/>
                </a:solidFill>
              </a:rPr>
              <a:t>(2016)</a:t>
            </a:r>
            <a:br>
              <a:rPr lang="en-US" altLang="zh-TW" dirty="0" smtClean="0">
                <a:solidFill>
                  <a:schemeClr val="tx1"/>
                </a:solidFill>
              </a:rPr>
            </a:br>
            <a:endParaRPr lang="zh-TW" altLang="en-US" dirty="0">
              <a:solidFill>
                <a:schemeClr val="tx1"/>
              </a:solidFill>
            </a:endParaRPr>
          </a:p>
        </p:txBody>
      </p:sp>
      <p:pic>
        <p:nvPicPr>
          <p:cNvPr id="3" name="圖片 2"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0513" y="4733457"/>
            <a:ext cx="1040607" cy="1278779"/>
          </a:xfrm>
          <a:prstGeom prst="rect">
            <a:avLst/>
          </a:prstGeom>
        </p:spPr>
      </p:pic>
      <p:pic>
        <p:nvPicPr>
          <p:cNvPr id="6" name="圖片 5"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05591" y="2258801"/>
            <a:ext cx="1022655" cy="1224736"/>
          </a:xfrm>
          <a:prstGeom prst="rect">
            <a:avLst/>
          </a:prstGeom>
        </p:spPr>
      </p:pic>
      <p:pic>
        <p:nvPicPr>
          <p:cNvPr id="7" name="圖片 6"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9283" y="2258801"/>
            <a:ext cx="1022655" cy="1224736"/>
          </a:xfrm>
          <a:prstGeom prst="rect">
            <a:avLst/>
          </a:prstGeom>
        </p:spPr>
      </p:pic>
      <p:pic>
        <p:nvPicPr>
          <p:cNvPr id="8" name="圖片 7"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2975" y="2258801"/>
            <a:ext cx="1022655" cy="1224736"/>
          </a:xfrm>
          <a:prstGeom prst="rect">
            <a:avLst/>
          </a:prstGeom>
        </p:spPr>
      </p:pic>
      <p:sp>
        <p:nvSpPr>
          <p:cNvPr id="11" name="文字方塊 10"/>
          <p:cNvSpPr txBox="1"/>
          <p:nvPr/>
        </p:nvSpPr>
        <p:spPr>
          <a:xfrm>
            <a:off x="4325016" y="5946208"/>
            <a:ext cx="199381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Subversion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Content Repository</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6404355" y="5946208"/>
            <a:ext cx="119763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pic>
        <p:nvPicPr>
          <p:cNvPr id="14" name="圖片 13"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9171" y="823297"/>
            <a:ext cx="1022655" cy="1224736"/>
          </a:xfrm>
          <a:prstGeom prst="rect">
            <a:avLst/>
          </a:prstGeom>
        </p:spPr>
      </p:pic>
      <p:pic>
        <p:nvPicPr>
          <p:cNvPr id="15" name="圖片 14"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03550" y="823297"/>
            <a:ext cx="1022655" cy="1224736"/>
          </a:xfrm>
          <a:prstGeom prst="rect">
            <a:avLst/>
          </a:prstGeom>
        </p:spPr>
      </p:pic>
      <p:pic>
        <p:nvPicPr>
          <p:cNvPr id="17" name="圖片 16"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2705" y="4730288"/>
            <a:ext cx="1022655" cy="1224736"/>
          </a:xfrm>
          <a:prstGeom prst="rect">
            <a:avLst/>
          </a:prstGeom>
        </p:spPr>
      </p:pic>
      <p:pic>
        <p:nvPicPr>
          <p:cNvPr id="19" name="圖片 18"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4390" y="2258801"/>
            <a:ext cx="1022655" cy="1224736"/>
          </a:xfrm>
          <a:prstGeom prst="rect">
            <a:avLst/>
          </a:prstGeom>
        </p:spPr>
      </p:pic>
      <p:pic>
        <p:nvPicPr>
          <p:cNvPr id="20" name="圖片 19"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0316" y="4733457"/>
            <a:ext cx="1040607" cy="1278779"/>
          </a:xfrm>
          <a:prstGeom prst="rect">
            <a:avLst/>
          </a:prstGeom>
        </p:spPr>
      </p:pic>
      <p:sp>
        <p:nvSpPr>
          <p:cNvPr id="21" name="文字方塊 20"/>
          <p:cNvSpPr txBox="1"/>
          <p:nvPr/>
        </p:nvSpPr>
        <p:spPr>
          <a:xfrm>
            <a:off x="8103550" y="5946207"/>
            <a:ext cx="11559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Job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6612398" y="3462165"/>
            <a:ext cx="13034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HCM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3" name="文字方塊 22"/>
          <p:cNvSpPr txBox="1"/>
          <p:nvPr/>
        </p:nvSpPr>
        <p:spPr>
          <a:xfrm>
            <a:off x="3322139" y="3462165"/>
            <a:ext cx="14870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Course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4116958" y="1577386"/>
            <a:ext cx="30280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Reverse Proxy + Load Balancer</a:t>
            </a:r>
          </a:p>
        </p:txBody>
      </p:sp>
      <p:cxnSp>
        <p:nvCxnSpPr>
          <p:cNvPr id="13" name="直線單箭頭接點 12"/>
          <p:cNvCxnSpPr/>
          <p:nvPr/>
        </p:nvCxnSpPr>
        <p:spPr>
          <a:xfrm>
            <a:off x="4502377" y="3802210"/>
            <a:ext cx="555075" cy="996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5" idx="3"/>
            <a:endCxn id="8" idx="3"/>
          </p:cNvCxnSpPr>
          <p:nvPr/>
        </p:nvCxnSpPr>
        <p:spPr>
          <a:xfrm flipH="1">
            <a:off x="8955630" y="1435665"/>
            <a:ext cx="170575" cy="1435504"/>
          </a:xfrm>
          <a:prstGeom prst="bentConnector3">
            <a:avLst>
              <a:gd name="adj1" fmla="val -13401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接點 27"/>
          <p:cNvCxnSpPr>
            <a:stCxn id="14" idx="1"/>
            <a:endCxn id="19" idx="1"/>
          </p:cNvCxnSpPr>
          <p:nvPr/>
        </p:nvCxnSpPr>
        <p:spPr>
          <a:xfrm rot="10800000" flipV="1">
            <a:off x="3724391" y="1435665"/>
            <a:ext cx="3344781" cy="1435504"/>
          </a:xfrm>
          <a:prstGeom prst="bentConnector3">
            <a:avLst>
              <a:gd name="adj1" fmla="val 1068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5772311" y="3795620"/>
            <a:ext cx="955935" cy="980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flipH="1">
            <a:off x="7070816" y="3831497"/>
            <a:ext cx="122502" cy="925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7672698" y="3831498"/>
            <a:ext cx="953164" cy="8647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781909" y="4232031"/>
            <a:ext cx="2954655"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第一階段</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將 </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上課</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、教材儲存、</a:t>
            </a:r>
            <a:endPar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Job</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 、負載平衡</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 </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等</a:t>
            </a:r>
            <a:endPar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明顯系統邊界的服務切割，</a:t>
            </a:r>
            <a:endPar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獨立成單獨運作的服務。</a:t>
            </a:r>
          </a:p>
        </p:txBody>
      </p:sp>
      <p:sp>
        <p:nvSpPr>
          <p:cNvPr id="10" name="文字方塊 9"/>
          <p:cNvSpPr txBox="1"/>
          <p:nvPr/>
        </p:nvSpPr>
        <p:spPr>
          <a:xfrm>
            <a:off x="9315360" y="2594951"/>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8168221" y="4097810"/>
            <a:ext cx="7649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msmq</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1" name="文字方塊 30"/>
          <p:cNvSpPr txBox="1"/>
          <p:nvPr/>
        </p:nvSpPr>
        <p:spPr>
          <a:xfrm>
            <a:off x="7069170" y="4167077"/>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3" name="文字方塊 32"/>
          <p:cNvSpPr txBox="1"/>
          <p:nvPr/>
        </p:nvSpPr>
        <p:spPr>
          <a:xfrm>
            <a:off x="5699724" y="4167077"/>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5" name="文字方塊 34"/>
          <p:cNvSpPr txBox="1"/>
          <p:nvPr/>
        </p:nvSpPr>
        <p:spPr>
          <a:xfrm>
            <a:off x="4161956" y="4167077"/>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6" name="文字方塊 35"/>
          <p:cNvSpPr txBox="1"/>
          <p:nvPr/>
        </p:nvSpPr>
        <p:spPr>
          <a:xfrm>
            <a:off x="2946440" y="2605098"/>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37" name="直線單箭頭接點 36"/>
          <p:cNvCxnSpPr/>
          <p:nvPr/>
        </p:nvCxnSpPr>
        <p:spPr>
          <a:xfrm flipH="1">
            <a:off x="7468618" y="5109194"/>
            <a:ext cx="790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7654387" y="4802269"/>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39" name="直線單箭頭接點 38"/>
          <p:cNvCxnSpPr>
            <a:stCxn id="6" idx="1"/>
            <a:endCxn id="19" idx="3"/>
          </p:cNvCxnSpPr>
          <p:nvPr/>
        </p:nvCxnSpPr>
        <p:spPr>
          <a:xfrm flipH="1">
            <a:off x="4747044" y="2871169"/>
            <a:ext cx="958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p:cNvSpPr txBox="1"/>
          <p:nvPr/>
        </p:nvSpPr>
        <p:spPr>
          <a:xfrm>
            <a:off x="4760603" y="2552496"/>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41" name="直線單箭頭接點 40"/>
          <p:cNvCxnSpPr/>
          <p:nvPr/>
        </p:nvCxnSpPr>
        <p:spPr>
          <a:xfrm flipH="1" flipV="1">
            <a:off x="4747044" y="3277441"/>
            <a:ext cx="3525968" cy="15606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4984064" y="3455369"/>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004760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6476945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雲端化的佈署</a:t>
            </a:r>
            <a:r>
              <a:rPr lang="en-US" altLang="zh-TW" dirty="0" smtClean="0"/>
              <a:t>?</a:t>
            </a:r>
            <a:endParaRPr lang="zh-TW" altLang="en-US" dirty="0"/>
          </a:p>
        </p:txBody>
      </p:sp>
      <p:sp>
        <p:nvSpPr>
          <p:cNvPr id="3" name="內容版面配置區 2"/>
          <p:cNvSpPr>
            <a:spLocks noGrp="1"/>
          </p:cNvSpPr>
          <p:nvPr>
            <p:ph idx="1"/>
          </p:nvPr>
        </p:nvSpPr>
        <p:spPr/>
        <p:txBody>
          <a:bodyPr>
            <a:normAutofit fontScale="92500"/>
          </a:bodyPr>
          <a:lstStyle/>
          <a:p>
            <a:r>
              <a:rPr lang="zh-TW" altLang="en-US" dirty="0" smtClean="0"/>
              <a:t>多租戶的架構選擇</a:t>
            </a:r>
            <a:r>
              <a:rPr lang="en-US" altLang="zh-TW" dirty="0" smtClean="0"/>
              <a:t>?</a:t>
            </a:r>
          </a:p>
          <a:p>
            <a:endParaRPr lang="en-US" altLang="zh-TW" dirty="0"/>
          </a:p>
          <a:p>
            <a:r>
              <a:rPr lang="en-US" altLang="zh-TW" dirty="0" smtClean="0"/>
              <a:t>1.</a:t>
            </a:r>
            <a:r>
              <a:rPr lang="zh-TW" altLang="en-US" dirty="0" smtClean="0"/>
              <a:t> 重新改版，用</a:t>
            </a:r>
            <a:r>
              <a:rPr lang="zh-TW" altLang="en-US" dirty="0"/>
              <a:t> </a:t>
            </a:r>
            <a:r>
              <a:rPr lang="en-US" altLang="zh-TW" dirty="0" smtClean="0"/>
              <a:t>separate / share schema </a:t>
            </a:r>
            <a:r>
              <a:rPr lang="zh-TW" altLang="en-US" dirty="0" smtClean="0"/>
              <a:t>架構 </a:t>
            </a:r>
            <a:r>
              <a:rPr lang="en-US" altLang="zh-TW" dirty="0" smtClean="0"/>
              <a:t>?</a:t>
            </a:r>
          </a:p>
          <a:p>
            <a:endParaRPr lang="en-US" altLang="zh-TW" dirty="0"/>
          </a:p>
          <a:p>
            <a:r>
              <a:rPr lang="en-US" altLang="zh-TW" dirty="0" smtClean="0"/>
              <a:t>2.</a:t>
            </a:r>
            <a:r>
              <a:rPr lang="zh-TW" altLang="en-US" dirty="0" smtClean="0"/>
              <a:t> 用 </a:t>
            </a:r>
            <a:r>
              <a:rPr lang="en-US" altLang="zh-TW" dirty="0" smtClean="0"/>
              <a:t>IT</a:t>
            </a:r>
            <a:r>
              <a:rPr lang="zh-TW" altLang="en-US" dirty="0" smtClean="0"/>
              <a:t> 的方式 </a:t>
            </a:r>
            <a:r>
              <a:rPr lang="en-US" altLang="zh-TW" dirty="0" smtClean="0"/>
              <a:t>(EX:</a:t>
            </a:r>
            <a:r>
              <a:rPr lang="zh-TW" altLang="en-US" dirty="0" smtClean="0"/>
              <a:t> 虛擬化</a:t>
            </a:r>
            <a:r>
              <a:rPr lang="en-US" altLang="zh-TW" dirty="0" smtClean="0"/>
              <a:t>)</a:t>
            </a:r>
            <a:r>
              <a:rPr lang="zh-TW" altLang="en-US" dirty="0" smtClean="0"/>
              <a:t>，採用 </a:t>
            </a:r>
            <a:r>
              <a:rPr lang="en-US" altLang="zh-TW" dirty="0" smtClean="0"/>
              <a:t>separate</a:t>
            </a:r>
            <a:r>
              <a:rPr lang="zh-TW" altLang="en-US" dirty="0" smtClean="0"/>
              <a:t> </a:t>
            </a:r>
            <a:r>
              <a:rPr lang="en-US" altLang="zh-TW" dirty="0" smtClean="0"/>
              <a:t>DB</a:t>
            </a:r>
            <a:r>
              <a:rPr lang="zh-TW" altLang="en-US" dirty="0" smtClean="0"/>
              <a:t> 架構</a:t>
            </a:r>
            <a:r>
              <a:rPr lang="zh-TW" altLang="en-US" dirty="0"/>
              <a:t> </a:t>
            </a:r>
            <a:r>
              <a:rPr lang="en-US" altLang="zh-TW" dirty="0" smtClean="0"/>
              <a:t>?</a:t>
            </a:r>
          </a:p>
          <a:p>
            <a:r>
              <a:rPr lang="en-US" altLang="zh-TW" dirty="0" smtClean="0"/>
              <a:t>=&gt;</a:t>
            </a:r>
            <a:r>
              <a:rPr lang="zh-TW" altLang="en-US" dirty="0" smtClean="0"/>
              <a:t> 採用</a:t>
            </a:r>
            <a:r>
              <a:rPr lang="zh-TW" altLang="en-US" dirty="0"/>
              <a:t> </a:t>
            </a:r>
            <a:r>
              <a:rPr lang="en-US" altLang="zh-TW" dirty="0" smtClean="0"/>
              <a:t>containerized </a:t>
            </a:r>
            <a:r>
              <a:rPr lang="zh-TW" altLang="en-US" dirty="0" smtClean="0"/>
              <a:t>架構</a:t>
            </a:r>
            <a:endParaRPr lang="zh-TW" altLang="en-US" dirty="0"/>
          </a:p>
        </p:txBody>
      </p:sp>
      <p:sp>
        <p:nvSpPr>
          <p:cNvPr id="4" name="文字方塊 3"/>
          <p:cNvSpPr txBox="1"/>
          <p:nvPr/>
        </p:nvSpPr>
        <p:spPr>
          <a:xfrm>
            <a:off x="195209" y="6452171"/>
            <a:ext cx="12880706" cy="369332"/>
          </a:xfrm>
          <a:prstGeom prst="rect">
            <a:avLst/>
          </a:prstGeom>
          <a:noFill/>
        </p:spPr>
        <p:txBody>
          <a:bodyPr wrap="none" rtlCol="0">
            <a:spAutoFit/>
          </a:bodyPr>
          <a:lstStyle/>
          <a:p>
            <a:r>
              <a:rPr lang="en-US" altLang="zh-TW" dirty="0">
                <a:solidFill>
                  <a:schemeClr val="bg1"/>
                </a:solidFill>
              </a:rPr>
              <a:t>http://columns.chicken-house.net/2013/03/12/azure-multi-tenancy-application-1-%E8%A8%AD%E8%A8%88%E6%A6%82%E5%BF%B5/</a:t>
            </a:r>
            <a:endParaRPr lang="zh-TW" altLang="en-US" dirty="0">
              <a:solidFill>
                <a:schemeClr val="bg1"/>
              </a:solidFill>
            </a:endParaRPr>
          </a:p>
        </p:txBody>
      </p:sp>
    </p:spTree>
    <p:extLst>
      <p:ext uri="{BB962C8B-B14F-4D97-AF65-F5344CB8AC3E}">
        <p14:creationId xmlns:p14="http://schemas.microsoft.com/office/powerpoint/2010/main" val="18827922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34349884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88113" y="5420510"/>
            <a:ext cx="8684306" cy="633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Orchestration (Docker Swarm or DC/OS, </a:t>
            </a:r>
            <a:r>
              <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管理 </a:t>
            </a: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Linux / Windows Container)</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13" name="圓角矩形 12"/>
          <p:cNvSpPr/>
          <p:nvPr/>
        </p:nvSpPr>
        <p:spPr>
          <a:xfrm>
            <a:off x="7530957"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14" name="Picture 8"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8905731" y="4780504"/>
            <a:ext cx="383687" cy="383687"/>
          </a:xfrm>
          <a:prstGeom prst="rect">
            <a:avLst/>
          </a:prstGeom>
          <a:noFill/>
          <a:extLst>
            <a:ext uri="{909E8E84-426E-40DD-AFC4-6F175D3DCCD1}">
              <a14:hiddenFill xmlns:a14="http://schemas.microsoft.com/office/drawing/2010/main">
                <a:solidFill>
                  <a:srgbClr val="FFFFFF"/>
                </a:solidFill>
              </a14:hiddenFill>
            </a:ext>
          </a:extLst>
        </p:spPr>
      </p:pic>
      <p:sp>
        <p:nvSpPr>
          <p:cNvPr id="15" name="圓角矩形 14"/>
          <p:cNvSpPr/>
          <p:nvPr/>
        </p:nvSpPr>
        <p:spPr>
          <a:xfrm>
            <a:off x="5598304"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16" name="Picture 8"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6973078" y="4780504"/>
            <a:ext cx="383687" cy="383687"/>
          </a:xfrm>
          <a:prstGeom prst="rect">
            <a:avLst/>
          </a:prstGeom>
          <a:noFill/>
          <a:extLst>
            <a:ext uri="{909E8E84-426E-40DD-AFC4-6F175D3DCCD1}">
              <a14:hiddenFill xmlns:a14="http://schemas.microsoft.com/office/drawing/2010/main">
                <a:solidFill>
                  <a:srgbClr val="FFFFFF"/>
                </a:solidFill>
              </a14:hiddenFill>
            </a:ext>
          </a:extLst>
        </p:spPr>
      </p:pic>
      <p:sp>
        <p:nvSpPr>
          <p:cNvPr id="24" name="圓角矩形 23"/>
          <p:cNvSpPr/>
          <p:nvPr/>
        </p:nvSpPr>
        <p:spPr>
          <a:xfrm>
            <a:off x="3665651"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1042" name="Picture 18" descr="https://upload.wikimedia.org/wikipedia/commons/thumb/3/35/Tux.svg/2000px-Tux.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2111" y="4526041"/>
            <a:ext cx="649569" cy="765517"/>
          </a:xfrm>
          <a:prstGeom prst="rect">
            <a:avLst/>
          </a:prstGeom>
          <a:noFill/>
          <a:extLst>
            <a:ext uri="{909E8E84-426E-40DD-AFC4-6F175D3DCCD1}">
              <a14:hiddenFill xmlns:a14="http://schemas.microsoft.com/office/drawing/2010/main">
                <a:solidFill>
                  <a:srgbClr val="FFFFFF"/>
                </a:solidFill>
              </a14:hiddenFill>
            </a:ext>
          </a:extLst>
        </p:spPr>
      </p:pic>
      <p:sp>
        <p:nvSpPr>
          <p:cNvPr id="25" name="圓角矩形 24"/>
          <p:cNvSpPr/>
          <p:nvPr/>
        </p:nvSpPr>
        <p:spPr>
          <a:xfrm>
            <a:off x="4570811"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6" name="圓角矩形 25"/>
          <p:cNvSpPr/>
          <p:nvPr/>
        </p:nvSpPr>
        <p:spPr>
          <a:xfrm>
            <a:off x="3809587"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7" name="圓角矩形 26"/>
          <p:cNvSpPr/>
          <p:nvPr/>
        </p:nvSpPr>
        <p:spPr>
          <a:xfrm>
            <a:off x="5729929"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8" name="圓角矩形 27"/>
          <p:cNvSpPr/>
          <p:nvPr/>
        </p:nvSpPr>
        <p:spPr>
          <a:xfrm>
            <a:off x="7636371"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9" name="圓角矩形 28"/>
          <p:cNvSpPr/>
          <p:nvPr/>
        </p:nvSpPr>
        <p:spPr>
          <a:xfrm>
            <a:off x="8409294"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1" name="圓角矩形 30"/>
          <p:cNvSpPr/>
          <p:nvPr/>
        </p:nvSpPr>
        <p:spPr>
          <a:xfrm>
            <a:off x="3809587" y="232869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2" name="圓角矩形 31"/>
          <p:cNvSpPr/>
          <p:nvPr/>
        </p:nvSpPr>
        <p:spPr>
          <a:xfrm>
            <a:off x="5729929" y="232869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3" name="圓角矩形 32"/>
          <p:cNvSpPr/>
          <p:nvPr/>
        </p:nvSpPr>
        <p:spPr>
          <a:xfrm>
            <a:off x="6466362" y="232869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7" name="圓角矩形 36"/>
          <p:cNvSpPr/>
          <p:nvPr/>
        </p:nvSpPr>
        <p:spPr>
          <a:xfrm>
            <a:off x="7636371" y="3011832"/>
            <a:ext cx="614218" cy="55418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8" name="圓角矩形 37"/>
          <p:cNvSpPr/>
          <p:nvPr/>
        </p:nvSpPr>
        <p:spPr>
          <a:xfrm>
            <a:off x="4570811" y="3011832"/>
            <a:ext cx="614218" cy="55418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9" name="圓角矩形 38"/>
          <p:cNvSpPr/>
          <p:nvPr/>
        </p:nvSpPr>
        <p:spPr>
          <a:xfrm>
            <a:off x="4570811" y="3694967"/>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0" name="圓角矩形 39"/>
          <p:cNvSpPr/>
          <p:nvPr/>
        </p:nvSpPr>
        <p:spPr>
          <a:xfrm>
            <a:off x="3769024" y="3694967"/>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1" name="圓角矩形 40"/>
          <p:cNvSpPr/>
          <p:nvPr/>
        </p:nvSpPr>
        <p:spPr>
          <a:xfrm>
            <a:off x="5729929" y="3682061"/>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6466362" y="3682061"/>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4" name="標題 1"/>
          <p:cNvSpPr>
            <a:spLocks noGrp="1"/>
          </p:cNvSpPr>
          <p:nvPr>
            <p:ph type="title"/>
          </p:nvPr>
        </p:nvSpPr>
        <p:spPr>
          <a:xfrm>
            <a:off x="1981200" y="316527"/>
            <a:ext cx="7772400" cy="1456267"/>
          </a:xfrm>
        </p:spPr>
        <p:txBody>
          <a:bodyPr>
            <a:normAutofit fontScale="90000"/>
          </a:bodyPr>
          <a:lstStyle/>
          <a:p>
            <a:r>
              <a:rPr lang="zh-TW" altLang="en-US" dirty="0" smtClean="0">
                <a:solidFill>
                  <a:schemeClr val="tx1"/>
                </a:solidFill>
              </a:rPr>
              <a:t>同時服務多組客戶的佈署方式 </a:t>
            </a:r>
            <a:r>
              <a:rPr lang="en-US" altLang="zh-TW" dirty="0" smtClean="0">
                <a:solidFill>
                  <a:schemeClr val="tx1"/>
                </a:solidFill>
              </a:rPr>
              <a:t>(TBD, 2017)</a:t>
            </a:r>
            <a:br>
              <a:rPr lang="en-US" altLang="zh-TW" dirty="0" smtClean="0">
                <a:solidFill>
                  <a:schemeClr val="tx1"/>
                </a:solidFill>
              </a:rPr>
            </a:br>
            <a:r>
              <a:rPr lang="en-US" altLang="zh-TW" dirty="0">
                <a:solidFill>
                  <a:schemeClr val="tx1"/>
                </a:solidFill>
              </a:rPr>
              <a:t/>
            </a:r>
            <a:br>
              <a:rPr lang="en-US" altLang="zh-TW" dirty="0">
                <a:solidFill>
                  <a:schemeClr val="tx1"/>
                </a:solidFill>
              </a:rPr>
            </a:br>
            <a:endParaRPr lang="zh-TW" altLang="en-US" dirty="0">
              <a:solidFill>
                <a:schemeClr val="tx1"/>
              </a:solidFill>
            </a:endParaRPr>
          </a:p>
        </p:txBody>
      </p:sp>
      <p:pic>
        <p:nvPicPr>
          <p:cNvPr id="45" name="圖片 44"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24890" y="1826857"/>
            <a:ext cx="850225" cy="1018233"/>
          </a:xfrm>
          <a:prstGeom prst="rect">
            <a:avLst/>
          </a:prstGeom>
        </p:spPr>
      </p:pic>
      <p:pic>
        <p:nvPicPr>
          <p:cNvPr id="46" name="圖片 45"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24890" y="3193127"/>
            <a:ext cx="850225" cy="1018233"/>
          </a:xfrm>
          <a:prstGeom prst="rect">
            <a:avLst/>
          </a:prstGeom>
        </p:spPr>
      </p:pic>
      <p:sp>
        <p:nvSpPr>
          <p:cNvPr id="47" name="文字方塊 46"/>
          <p:cNvSpPr txBox="1"/>
          <p:nvPr/>
        </p:nvSpPr>
        <p:spPr>
          <a:xfrm>
            <a:off x="9236997" y="4282742"/>
            <a:ext cx="1503938"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Reverse Proxy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Load Balancer</a:t>
            </a:r>
          </a:p>
        </p:txBody>
      </p:sp>
      <p:sp>
        <p:nvSpPr>
          <p:cNvPr id="48" name="圓角矩形 47"/>
          <p:cNvSpPr/>
          <p:nvPr/>
        </p:nvSpPr>
        <p:spPr>
          <a:xfrm>
            <a:off x="1822916"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1046" name="Picture 22" descr="http://blog.lwolf.org/img/2016/06/private-container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8083" y="4634412"/>
            <a:ext cx="1598709" cy="667766"/>
          </a:xfrm>
          <a:prstGeom prst="rect">
            <a:avLst/>
          </a:prstGeom>
          <a:noFill/>
          <a:extLst>
            <a:ext uri="{909E8E84-426E-40DD-AFC4-6F175D3DCCD1}">
              <a14:hiddenFill xmlns:a14="http://schemas.microsoft.com/office/drawing/2010/main">
                <a:solidFill>
                  <a:srgbClr val="FFFFFF"/>
                </a:solidFill>
              </a14:hiddenFill>
            </a:ext>
          </a:extLst>
        </p:spPr>
      </p:pic>
      <p:sp>
        <p:nvSpPr>
          <p:cNvPr id="59" name="圓角矩形 58"/>
          <p:cNvSpPr/>
          <p:nvPr/>
        </p:nvSpPr>
        <p:spPr>
          <a:xfrm>
            <a:off x="2320327" y="1627913"/>
            <a:ext cx="614218" cy="554182"/>
          </a:xfrm>
          <a:prstGeom prst="roundRec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60" name="圓角矩形 59"/>
          <p:cNvSpPr/>
          <p:nvPr/>
        </p:nvSpPr>
        <p:spPr>
          <a:xfrm>
            <a:off x="2341437" y="2328697"/>
            <a:ext cx="614218" cy="554182"/>
          </a:xfrm>
          <a:prstGeom prst="roundRect">
            <a:avLst/>
          </a:prstGeom>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61" name="圓角矩形 60"/>
          <p:cNvSpPr/>
          <p:nvPr/>
        </p:nvSpPr>
        <p:spPr>
          <a:xfrm>
            <a:off x="2341437" y="3011832"/>
            <a:ext cx="614218" cy="554182"/>
          </a:xfrm>
          <a:prstGeom prst="roundRect">
            <a:avLst/>
          </a:prstGeom>
          <a:ln>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62" name="圓角矩形 61"/>
          <p:cNvSpPr/>
          <p:nvPr/>
        </p:nvSpPr>
        <p:spPr>
          <a:xfrm>
            <a:off x="2340432" y="3694967"/>
            <a:ext cx="614218" cy="554182"/>
          </a:xfrm>
          <a:prstGeom prst="roundRect">
            <a:avLst/>
          </a:prstGeom>
          <a:ln>
            <a:prstDash val="dash"/>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cxnSp>
        <p:nvCxnSpPr>
          <p:cNvPr id="57" name="直線單箭頭接點 56"/>
          <p:cNvCxnSpPr>
            <a:endCxn id="26" idx="1"/>
          </p:cNvCxnSpPr>
          <p:nvPr/>
        </p:nvCxnSpPr>
        <p:spPr>
          <a:xfrm>
            <a:off x="2934545" y="1905004"/>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a:off x="2934545" y="2576484"/>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a:endCxn id="38" idx="1"/>
          </p:cNvCxnSpPr>
          <p:nvPr/>
        </p:nvCxnSpPr>
        <p:spPr>
          <a:xfrm>
            <a:off x="2934545" y="3288923"/>
            <a:ext cx="1636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a:off x="2934545" y="3959152"/>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endCxn id="45" idx="1"/>
          </p:cNvCxnSpPr>
          <p:nvPr/>
        </p:nvCxnSpPr>
        <p:spPr>
          <a:xfrm>
            <a:off x="9182217" y="2335973"/>
            <a:ext cx="44267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9182217" y="3751400"/>
            <a:ext cx="44267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p:cNvSpPr txBox="1"/>
          <p:nvPr/>
        </p:nvSpPr>
        <p:spPr>
          <a:xfrm>
            <a:off x="2215875" y="6121294"/>
            <a:ext cx="82565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微服務化之後，同時佈署多套系統時就能充分運用運算資源，也便於隨時擴充。</a:t>
            </a:r>
          </a:p>
        </p:txBody>
      </p:sp>
      <p:sp>
        <p:nvSpPr>
          <p:cNvPr id="2" name="文字方塊 1"/>
          <p:cNvSpPr txBox="1"/>
          <p:nvPr/>
        </p:nvSpPr>
        <p:spPr>
          <a:xfrm>
            <a:off x="1811560" y="1125416"/>
            <a:ext cx="73831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Docker register           Linux Node              Windows Node          Windows Node</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040731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normAutofit/>
          </a:bodyPr>
          <a:lstStyle/>
          <a:p>
            <a:pPr>
              <a:buFont typeface="Wingdings" panose="05000000000000000000" pitchFamily="2" charset="2"/>
              <a:buChar char="n"/>
            </a:pPr>
            <a:r>
              <a:rPr lang="zh-TW" altLang="en-US" sz="3600" dirty="0" smtClean="0">
                <a:latin typeface="微軟正黑體" panose="020B0604030504040204" pitchFamily="34" charset="-120"/>
                <a:ea typeface="微軟正黑體" panose="020B0604030504040204" pitchFamily="34" charset="-120"/>
              </a:rPr>
              <a:t> 背景 </a:t>
            </a:r>
            <a:r>
              <a:rPr lang="en-US" altLang="zh-TW" sz="3600" dirty="0" smtClean="0">
                <a:latin typeface="微軟正黑體" panose="020B0604030504040204" pitchFamily="34" charset="-120"/>
                <a:ea typeface="微軟正黑體" panose="020B0604030504040204" pitchFamily="34" charset="-120"/>
              </a:rPr>
              <a:t>-</a:t>
            </a:r>
            <a:r>
              <a:rPr lang="zh-TW" altLang="en-US" sz="3600" dirty="0" smtClean="0">
                <a:latin typeface="微軟正黑體" panose="020B0604030504040204" pitchFamily="34" charset="-120"/>
                <a:ea typeface="微軟正黑體" panose="020B0604030504040204" pitchFamily="34" charset="-120"/>
              </a:rPr>
              <a:t> 轉移到微服務架構前</a:t>
            </a:r>
            <a:endParaRPr lang="en-US" altLang="zh-TW" sz="3600" dirty="0" smtClean="0">
              <a:latin typeface="微軟正黑體" panose="020B0604030504040204" pitchFamily="34" charset="-120"/>
              <a:ea typeface="微軟正黑體" panose="020B0604030504040204" pitchFamily="34" charset="-120"/>
            </a:endParaRPr>
          </a:p>
          <a:p>
            <a:endParaRPr lang="zh-TW" altLang="en-US" sz="3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516925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b="1" dirty="0" smtClean="0"/>
              <a:t>採用</a:t>
            </a:r>
            <a:r>
              <a:rPr lang="zh-TW" altLang="en-US" b="1" dirty="0"/>
              <a:t> </a:t>
            </a:r>
            <a:r>
              <a:rPr lang="en-US" altLang="zh-TW" b="1" dirty="0" smtClean="0"/>
              <a:t>Windows</a:t>
            </a:r>
            <a:r>
              <a:rPr lang="zh-TW" altLang="en-US" b="1" dirty="0"/>
              <a:t> </a:t>
            </a:r>
            <a:r>
              <a:rPr lang="en-US" altLang="zh-TW" b="1" dirty="0" smtClean="0"/>
              <a:t>container,</a:t>
            </a:r>
            <a:r>
              <a:rPr lang="zh-TW" altLang="en-US" b="1" dirty="0"/>
              <a:t> </a:t>
            </a:r>
            <a:r>
              <a:rPr lang="zh-TW" altLang="en-US" b="1" dirty="0" smtClean="0"/>
              <a:t>簡化佈署的複雜度</a:t>
            </a:r>
            <a:r>
              <a:rPr lang="en-US" altLang="zh-TW" b="1" dirty="0" smtClean="0"/>
              <a:t/>
            </a:r>
            <a:br>
              <a:rPr lang="en-US" altLang="zh-TW" b="1" dirty="0" smtClean="0"/>
            </a:br>
            <a:r>
              <a:rPr lang="en-US" altLang="zh-TW" b="1" dirty="0"/>
              <a:t/>
            </a:r>
            <a:br>
              <a:rPr lang="en-US" altLang="zh-TW" b="1" dirty="0"/>
            </a:br>
            <a:endParaRPr lang="zh-TW" altLang="en-US" b="1" dirty="0"/>
          </a:p>
        </p:txBody>
      </p:sp>
      <p:sp>
        <p:nvSpPr>
          <p:cNvPr id="3" name="內容版面配置區 2"/>
          <p:cNvSpPr>
            <a:spLocks noGrp="1"/>
          </p:cNvSpPr>
          <p:nvPr>
            <p:ph idx="1"/>
          </p:nvPr>
        </p:nvSpPr>
        <p:spPr>
          <a:xfrm>
            <a:off x="1981200" y="1579361"/>
            <a:ext cx="7772400" cy="4774548"/>
          </a:xfrm>
        </p:spPr>
        <p:txBody>
          <a:bodyPr>
            <a:normAutofit/>
          </a:bodyPr>
          <a:lstStyle/>
          <a:p>
            <a:r>
              <a:rPr lang="en-US" altLang="zh-TW" sz="2400" b="1" dirty="0">
                <a:solidFill>
                  <a:schemeClr val="tx1"/>
                </a:solidFill>
              </a:rPr>
              <a:t>Windows Container </a:t>
            </a:r>
            <a:r>
              <a:rPr lang="zh-TW" altLang="en-US" sz="2400" b="1" dirty="0">
                <a:solidFill>
                  <a:schemeClr val="tx1"/>
                </a:solidFill>
              </a:rPr>
              <a:t>支援所有 </a:t>
            </a:r>
            <a:r>
              <a:rPr lang="en-US" altLang="zh-TW" sz="2400" b="1" dirty="0">
                <a:solidFill>
                  <a:schemeClr val="tx1"/>
                </a:solidFill>
              </a:rPr>
              <a:t>Windows Application</a:t>
            </a:r>
            <a:r>
              <a:rPr lang="en-US" altLang="zh-TW" sz="2400" dirty="0">
                <a:solidFill>
                  <a:schemeClr val="tx1"/>
                </a:solidFill>
              </a:rPr>
              <a:t>, </a:t>
            </a:r>
            <a:r>
              <a:rPr lang="zh-TW" altLang="en-US" sz="2400" dirty="0">
                <a:solidFill>
                  <a:schemeClr val="tx1"/>
                </a:solidFill>
              </a:rPr>
              <a:t>包含 </a:t>
            </a:r>
            <a:r>
              <a:rPr lang="en-US" altLang="zh-TW" sz="2400" dirty="0">
                <a:solidFill>
                  <a:schemeClr val="tx1"/>
                </a:solidFill>
              </a:rPr>
              <a:t>.NET Framework 3.5 </a:t>
            </a:r>
            <a:r>
              <a:rPr lang="zh-TW" altLang="en-US" sz="2400" dirty="0">
                <a:solidFill>
                  <a:schemeClr val="tx1"/>
                </a:solidFill>
              </a:rPr>
              <a:t>等等超過</a:t>
            </a:r>
            <a:r>
              <a:rPr lang="en-US" altLang="zh-TW" sz="2400" dirty="0">
                <a:solidFill>
                  <a:schemeClr val="tx1"/>
                </a:solidFill>
              </a:rPr>
              <a:t>10</a:t>
            </a:r>
            <a:r>
              <a:rPr lang="zh-TW" altLang="en-US" sz="2400" dirty="0">
                <a:solidFill>
                  <a:schemeClr val="tx1"/>
                </a:solidFill>
              </a:rPr>
              <a:t>年以上的 </a:t>
            </a:r>
            <a:r>
              <a:rPr lang="en-US" altLang="zh-TW" sz="2400" dirty="0">
                <a:solidFill>
                  <a:schemeClr val="tx1"/>
                </a:solidFill>
              </a:rPr>
              <a:t>Microsoft</a:t>
            </a:r>
            <a:r>
              <a:rPr lang="zh-TW" altLang="en-US" sz="2400" dirty="0">
                <a:solidFill>
                  <a:schemeClr val="tx1"/>
                </a:solidFill>
              </a:rPr>
              <a:t> 開發技術。</a:t>
            </a:r>
            <a:r>
              <a:rPr lang="en-US" altLang="zh-TW" sz="2400" dirty="0">
                <a:solidFill>
                  <a:schemeClr val="tx1"/>
                </a:solidFill>
              </a:rPr>
              <a:t/>
            </a:r>
            <a:br>
              <a:rPr lang="en-US" altLang="zh-TW" sz="2400" dirty="0">
                <a:solidFill>
                  <a:schemeClr val="tx1"/>
                </a:solidFill>
              </a:rPr>
            </a:br>
            <a:endParaRPr lang="en-US" altLang="zh-TW" sz="2400" dirty="0">
              <a:solidFill>
                <a:schemeClr val="tx1"/>
              </a:solidFill>
            </a:endParaRPr>
          </a:p>
          <a:p>
            <a:r>
              <a:rPr lang="zh-TW" altLang="en-US" sz="2400" b="1" dirty="0">
                <a:solidFill>
                  <a:schemeClr val="tx1"/>
                </a:solidFill>
              </a:rPr>
              <a:t>完全相容 </a:t>
            </a:r>
            <a:r>
              <a:rPr lang="en-US" altLang="zh-TW" sz="2400" b="1" dirty="0">
                <a:solidFill>
                  <a:schemeClr val="tx1"/>
                </a:solidFill>
              </a:rPr>
              <a:t>Docker API </a:t>
            </a:r>
            <a:r>
              <a:rPr lang="zh-TW" altLang="en-US" sz="2400" dirty="0">
                <a:solidFill>
                  <a:schemeClr val="tx1"/>
                </a:solidFill>
              </a:rPr>
              <a:t>的 </a:t>
            </a:r>
            <a:r>
              <a:rPr lang="en-US" altLang="zh-TW" sz="2400" dirty="0">
                <a:solidFill>
                  <a:schemeClr val="tx1"/>
                </a:solidFill>
              </a:rPr>
              <a:t>Windows</a:t>
            </a:r>
            <a:r>
              <a:rPr lang="zh-TW" altLang="en-US" sz="2400" dirty="0">
                <a:solidFill>
                  <a:schemeClr val="tx1"/>
                </a:solidFill>
              </a:rPr>
              <a:t> 版本 </a:t>
            </a:r>
            <a:r>
              <a:rPr lang="en-US" altLang="zh-TW" sz="2400" dirty="0">
                <a:solidFill>
                  <a:schemeClr val="tx1"/>
                </a:solidFill>
              </a:rPr>
              <a:t>Container</a:t>
            </a:r>
            <a:r>
              <a:rPr lang="zh-TW" altLang="en-US" sz="2400" dirty="0">
                <a:solidFill>
                  <a:schemeClr val="tx1"/>
                </a:solidFill>
              </a:rPr>
              <a:t> </a:t>
            </a:r>
            <a:r>
              <a:rPr lang="en-US" altLang="zh-TW" sz="2400" dirty="0">
                <a:solidFill>
                  <a:schemeClr val="tx1"/>
                </a:solidFill>
              </a:rPr>
              <a:t>Engine:</a:t>
            </a:r>
          </a:p>
          <a:p>
            <a:pPr lvl="1"/>
            <a:r>
              <a:rPr lang="zh-TW" altLang="en-US" sz="2000" dirty="0">
                <a:solidFill>
                  <a:schemeClr val="tx1"/>
                </a:solidFill>
              </a:rPr>
              <a:t>可以直接用既有的 </a:t>
            </a:r>
            <a:r>
              <a:rPr lang="en-US" altLang="zh-TW" sz="2000" dirty="0">
                <a:solidFill>
                  <a:schemeClr val="tx1"/>
                </a:solidFill>
              </a:rPr>
              <a:t>Docker Client </a:t>
            </a:r>
            <a:r>
              <a:rPr lang="zh-TW" altLang="en-US" sz="2000" dirty="0">
                <a:solidFill>
                  <a:schemeClr val="tx1"/>
                </a:solidFill>
              </a:rPr>
              <a:t>管理 </a:t>
            </a:r>
            <a:r>
              <a:rPr lang="en-US" altLang="zh-TW" sz="2000" dirty="0">
                <a:solidFill>
                  <a:schemeClr val="tx1"/>
                </a:solidFill>
              </a:rPr>
              <a:t>Windows</a:t>
            </a:r>
            <a:r>
              <a:rPr lang="zh-TW" altLang="en-US" sz="2000" dirty="0">
                <a:solidFill>
                  <a:schemeClr val="tx1"/>
                </a:solidFill>
              </a:rPr>
              <a:t> </a:t>
            </a:r>
            <a:r>
              <a:rPr lang="en-US" altLang="zh-TW" sz="2000" dirty="0">
                <a:solidFill>
                  <a:schemeClr val="tx1"/>
                </a:solidFill>
              </a:rPr>
              <a:t>Container</a:t>
            </a:r>
          </a:p>
          <a:p>
            <a:pPr lvl="1"/>
            <a:r>
              <a:rPr lang="zh-TW" altLang="en-US" sz="2000" dirty="0">
                <a:solidFill>
                  <a:schemeClr val="tx1"/>
                </a:solidFill>
              </a:rPr>
              <a:t>共用 </a:t>
            </a:r>
            <a:r>
              <a:rPr lang="en-US" altLang="zh-TW" sz="2000" dirty="0">
                <a:solidFill>
                  <a:schemeClr val="tx1"/>
                </a:solidFill>
              </a:rPr>
              <a:t>Docker Registry, </a:t>
            </a:r>
            <a:r>
              <a:rPr lang="zh-TW" altLang="en-US" sz="2000" dirty="0">
                <a:solidFill>
                  <a:schemeClr val="tx1"/>
                </a:solidFill>
              </a:rPr>
              <a:t>存放 </a:t>
            </a:r>
            <a:r>
              <a:rPr lang="en-US" altLang="zh-TW" sz="2000" dirty="0">
                <a:solidFill>
                  <a:schemeClr val="tx1"/>
                </a:solidFill>
              </a:rPr>
              <a:t>Container</a:t>
            </a:r>
            <a:r>
              <a:rPr lang="zh-TW" altLang="en-US" sz="2000" dirty="0">
                <a:solidFill>
                  <a:schemeClr val="tx1"/>
                </a:solidFill>
              </a:rPr>
              <a:t> </a:t>
            </a:r>
            <a:r>
              <a:rPr lang="en-US" altLang="zh-TW" sz="2000" dirty="0">
                <a:solidFill>
                  <a:schemeClr val="tx1"/>
                </a:solidFill>
              </a:rPr>
              <a:t>Image</a:t>
            </a:r>
          </a:p>
          <a:p>
            <a:pPr lvl="1"/>
            <a:r>
              <a:rPr lang="zh-TW" altLang="en-US" sz="2000" dirty="0">
                <a:solidFill>
                  <a:schemeClr val="tx1"/>
                </a:solidFill>
              </a:rPr>
              <a:t>共用 </a:t>
            </a:r>
            <a:r>
              <a:rPr lang="en-US" altLang="zh-TW" sz="2000" dirty="0">
                <a:solidFill>
                  <a:schemeClr val="tx1"/>
                </a:solidFill>
              </a:rPr>
              <a:t>Docker Swarm / </a:t>
            </a:r>
            <a:r>
              <a:rPr lang="en-US" altLang="zh-TW" sz="2000" dirty="0" err="1">
                <a:solidFill>
                  <a:schemeClr val="tx1"/>
                </a:solidFill>
              </a:rPr>
              <a:t>Mesos</a:t>
            </a:r>
            <a:r>
              <a:rPr lang="en-US" altLang="zh-TW" sz="2000" dirty="0">
                <a:solidFill>
                  <a:schemeClr val="tx1"/>
                </a:solidFill>
              </a:rPr>
              <a:t> </a:t>
            </a:r>
            <a:r>
              <a:rPr lang="zh-TW" altLang="en-US" sz="2000" dirty="0">
                <a:solidFill>
                  <a:schemeClr val="tx1"/>
                </a:solidFill>
              </a:rPr>
              <a:t>等 </a:t>
            </a:r>
            <a:r>
              <a:rPr lang="en-US" altLang="zh-TW" sz="2000" dirty="0">
                <a:solidFill>
                  <a:schemeClr val="tx1"/>
                </a:solidFill>
              </a:rPr>
              <a:t>Orchestration</a:t>
            </a:r>
            <a:r>
              <a:rPr lang="zh-TW" altLang="en-US" sz="2000" dirty="0">
                <a:solidFill>
                  <a:schemeClr val="tx1"/>
                </a:solidFill>
              </a:rPr>
              <a:t> </a:t>
            </a:r>
            <a:r>
              <a:rPr lang="en-US" altLang="zh-TW" sz="2000" dirty="0">
                <a:solidFill>
                  <a:schemeClr val="tx1"/>
                </a:solidFill>
              </a:rPr>
              <a:t>Tools</a:t>
            </a:r>
            <a:br>
              <a:rPr lang="en-US" altLang="zh-TW" sz="2000" dirty="0">
                <a:solidFill>
                  <a:schemeClr val="tx1"/>
                </a:solidFill>
              </a:rPr>
            </a:br>
            <a:endParaRPr lang="en-US" altLang="zh-TW" sz="2000" dirty="0">
              <a:solidFill>
                <a:schemeClr val="tx1"/>
              </a:solidFill>
            </a:endParaRPr>
          </a:p>
          <a:p>
            <a:r>
              <a:rPr lang="en-US" altLang="zh-TW" sz="2400" b="1" dirty="0">
                <a:solidFill>
                  <a:schemeClr val="tx1"/>
                </a:solidFill>
              </a:rPr>
              <a:t>Windows Container </a:t>
            </a:r>
            <a:r>
              <a:rPr lang="zh-TW" altLang="en-US" sz="2400" b="1" dirty="0">
                <a:solidFill>
                  <a:schemeClr val="tx1"/>
                </a:solidFill>
              </a:rPr>
              <a:t>支援進階的 </a:t>
            </a:r>
            <a:r>
              <a:rPr lang="en-US" altLang="zh-TW" sz="2400" b="1" dirty="0">
                <a:solidFill>
                  <a:schemeClr val="tx1"/>
                </a:solidFill>
              </a:rPr>
              <a:t>Hyper-V Container</a:t>
            </a:r>
            <a:r>
              <a:rPr lang="en-US" altLang="zh-TW" sz="2400" dirty="0">
                <a:solidFill>
                  <a:schemeClr val="tx1"/>
                </a:solidFill>
              </a:rPr>
              <a:t>, </a:t>
            </a:r>
            <a:r>
              <a:rPr lang="zh-TW" altLang="en-US" sz="2400" dirty="0">
                <a:solidFill>
                  <a:schemeClr val="tx1"/>
                </a:solidFill>
              </a:rPr>
              <a:t>對於敏感的服務可以提供更高層級的隔離等級</a:t>
            </a:r>
            <a:endParaRPr lang="en-US" altLang="zh-TW" sz="2400" dirty="0">
              <a:solidFill>
                <a:schemeClr val="tx1"/>
              </a:solidFill>
            </a:endParaRPr>
          </a:p>
          <a:p>
            <a:endParaRPr lang="en-US" altLang="zh-TW" sz="2400" dirty="0">
              <a:solidFill>
                <a:schemeClr val="tx1"/>
              </a:solidFill>
            </a:endParaRPr>
          </a:p>
        </p:txBody>
      </p:sp>
    </p:spTree>
    <p:extLst>
      <p:ext uri="{BB962C8B-B14F-4D97-AF65-F5344CB8AC3E}">
        <p14:creationId xmlns:p14="http://schemas.microsoft.com/office/powerpoint/2010/main" val="30585081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normAutofit/>
          </a:bodyPr>
          <a:lstStyle/>
          <a:p>
            <a:pPr algn="r"/>
            <a:r>
              <a:rPr lang="en-US" altLang="zh-TW" sz="6000" dirty="0" smtClean="0">
                <a:latin typeface="微軟正黑體" panose="020B0604030504040204" pitchFamily="34" charset="-120"/>
                <a:ea typeface="微軟正黑體" panose="020B0604030504040204" pitchFamily="34" charset="-120"/>
              </a:rPr>
              <a:t>"</a:t>
            </a:r>
            <a:r>
              <a:rPr lang="zh-TW" altLang="en-US" sz="6000" dirty="0" smtClean="0">
                <a:latin typeface="微軟正黑體" panose="020B0604030504040204" pitchFamily="34" charset="-120"/>
                <a:ea typeface="微軟正黑體" panose="020B0604030504040204" pitchFamily="34" charset="-120"/>
              </a:rPr>
              <a:t>一窩蜂</a:t>
            </a:r>
            <a:r>
              <a:rPr lang="zh-TW" altLang="en-US" sz="6000" dirty="0">
                <a:latin typeface="微軟正黑體" panose="020B0604030504040204" pitchFamily="34" charset="-120"/>
                <a:ea typeface="微軟正黑體" panose="020B0604030504040204" pitchFamily="34" charset="-120"/>
              </a:rPr>
              <a:t>驅動</a:t>
            </a:r>
            <a:r>
              <a:rPr lang="zh-TW" altLang="en-US" sz="6000" dirty="0" smtClean="0">
                <a:latin typeface="微軟正黑體" panose="020B0604030504040204" pitchFamily="34" charset="-120"/>
                <a:ea typeface="微軟正黑體" panose="020B0604030504040204" pitchFamily="34" charset="-120"/>
              </a:rPr>
              <a:t>開發</a:t>
            </a:r>
            <a:r>
              <a:rPr lang="en-US" altLang="zh-TW" sz="6000" dirty="0" smtClean="0">
                <a:latin typeface="微軟正黑體" panose="020B0604030504040204" pitchFamily="34" charset="-120"/>
                <a:ea typeface="微軟正黑體" panose="020B0604030504040204" pitchFamily="34" charset="-120"/>
              </a:rPr>
              <a:t>"</a:t>
            </a:r>
            <a:br>
              <a:rPr lang="en-US" altLang="zh-TW" sz="6000" dirty="0" smtClean="0">
                <a:latin typeface="微軟正黑體" panose="020B0604030504040204" pitchFamily="34" charset="-120"/>
                <a:ea typeface="微軟正黑體" panose="020B0604030504040204" pitchFamily="34" charset="-120"/>
              </a:rPr>
            </a:br>
            <a:r>
              <a:rPr lang="en-US" altLang="zh-TW" sz="6000" dirty="0">
                <a:latin typeface="微軟正黑體" panose="020B0604030504040204" pitchFamily="34" charset="-120"/>
                <a:ea typeface="微軟正黑體" panose="020B0604030504040204" pitchFamily="34" charset="-120"/>
              </a:rPr>
              <a:t>Hype Driven Development</a:t>
            </a:r>
            <a:endParaRPr lang="zh-TW" altLang="en-US" sz="6000" dirty="0">
              <a:latin typeface="微軟正黑體" panose="020B0604030504040204" pitchFamily="34" charset="-120"/>
              <a:ea typeface="微軟正黑體" panose="020B0604030504040204" pitchFamily="34" charset="-120"/>
            </a:endParaRPr>
          </a:p>
        </p:txBody>
      </p:sp>
      <p:sp>
        <p:nvSpPr>
          <p:cNvPr id="5" name="副標題 4"/>
          <p:cNvSpPr>
            <a:spLocks noGrp="1"/>
          </p:cNvSpPr>
          <p:nvPr>
            <p:ph type="subTitle" idx="1"/>
          </p:nvPr>
        </p:nvSpPr>
        <p:spPr/>
        <p:txBody>
          <a:bodyPr/>
          <a:lstStyle/>
          <a:p>
            <a:endParaRPr lang="zh-TW" altLang="en-US" dirty="0"/>
          </a:p>
        </p:txBody>
      </p:sp>
      <p:sp>
        <p:nvSpPr>
          <p:cNvPr id="7" name="文字方塊 6"/>
          <p:cNvSpPr txBox="1"/>
          <p:nvPr/>
        </p:nvSpPr>
        <p:spPr>
          <a:xfrm>
            <a:off x="0" y="6350000"/>
            <a:ext cx="5172313" cy="369332"/>
          </a:xfrm>
          <a:prstGeom prst="rect">
            <a:avLst/>
          </a:prstGeom>
          <a:noFill/>
        </p:spPr>
        <p:txBody>
          <a:bodyPr wrap="none" rtlCol="0">
            <a:spAutoFit/>
          </a:bodyPr>
          <a:lstStyle/>
          <a:p>
            <a:r>
              <a:rPr lang="en-US" altLang="zh-TW" dirty="0">
                <a:solidFill>
                  <a:schemeClr val="bg1"/>
                </a:solidFill>
              </a:rPr>
              <a:t>https://blog.chunfuchao.com/?p=656&amp;variant=zh-tw</a:t>
            </a:r>
            <a:endParaRPr lang="zh-TW" altLang="en-US" dirty="0">
              <a:solidFill>
                <a:schemeClr val="bg1"/>
              </a:solidFill>
            </a:endParaRPr>
          </a:p>
        </p:txBody>
      </p:sp>
    </p:spTree>
    <p:extLst>
      <p:ext uri="{BB962C8B-B14F-4D97-AF65-F5344CB8AC3E}">
        <p14:creationId xmlns:p14="http://schemas.microsoft.com/office/powerpoint/2010/main" val="4614144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endParaRPr lang="zh-TW" altLang="en-US"/>
          </a:p>
        </p:txBody>
      </p:sp>
      <p:sp>
        <p:nvSpPr>
          <p:cNvPr id="5" name="副標題 4"/>
          <p:cNvSpPr>
            <a:spLocks noGrp="1"/>
          </p:cNvSpPr>
          <p:nvPr>
            <p:ph type="subTitle" idx="1"/>
          </p:nvPr>
        </p:nvSpPr>
        <p:spPr/>
        <p:txBody>
          <a:bodyPr/>
          <a:lstStyle/>
          <a:p>
            <a:endParaRPr lang="zh-TW" altLang="en-US" dirty="0"/>
          </a:p>
        </p:txBody>
      </p:sp>
      <p:pic>
        <p:nvPicPr>
          <p:cNvPr id="1026" name="Picture 2" descr="https://blog.chunfuchao.com/wp-content/uploads/2017/02/HypeDev.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320" y="498602"/>
            <a:ext cx="7640320" cy="5602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41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5321144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5655900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687610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安德魯是誰</a:t>
            </a:r>
            <a:r>
              <a:rPr lang="en-US" altLang="zh-TW" dirty="0" smtClean="0"/>
              <a:t>?</a:t>
            </a:r>
            <a:endParaRPr lang="zh-TW" altLang="en-US" dirty="0"/>
          </a:p>
        </p:txBody>
      </p:sp>
      <p:sp>
        <p:nvSpPr>
          <p:cNvPr id="3" name="內容版面配置區 2"/>
          <p:cNvSpPr>
            <a:spLocks noGrp="1"/>
          </p:cNvSpPr>
          <p:nvPr>
            <p:ph idx="1"/>
          </p:nvPr>
        </p:nvSpPr>
        <p:spPr/>
        <p:txBody>
          <a:bodyPr>
            <a:normAutofit lnSpcReduction="10000"/>
          </a:bodyPr>
          <a:lstStyle/>
          <a:p>
            <a:pPr marL="514350" indent="-514350">
              <a:buFont typeface="+mj-lt"/>
              <a:buAutoNum type="arabicPeriod"/>
            </a:pPr>
            <a:r>
              <a:rPr lang="zh-TW" altLang="en-US" sz="3200" dirty="0" smtClean="0"/>
              <a:t>一宇數位科技 </a:t>
            </a:r>
            <a:r>
              <a:rPr lang="en-US" altLang="zh-TW" sz="3200" dirty="0" smtClean="0"/>
              <a:t>CTO</a:t>
            </a:r>
            <a:br>
              <a:rPr lang="en-US" altLang="zh-TW" sz="3200" dirty="0" smtClean="0"/>
            </a:br>
            <a:r>
              <a:rPr lang="zh-TW" altLang="en-US" dirty="0" smtClean="0"/>
              <a:t>我們替企業 </a:t>
            </a:r>
            <a:r>
              <a:rPr lang="en-US" altLang="zh-TW" dirty="0" smtClean="0"/>
              <a:t>(HR)</a:t>
            </a:r>
            <a:r>
              <a:rPr lang="zh-TW" altLang="en-US" dirty="0" smtClean="0"/>
              <a:t> 開發設計人才管理系統。提供買斷也提供雲端版本的服務。</a:t>
            </a:r>
            <a:endParaRPr lang="en-US" altLang="zh-TW" sz="2800" dirty="0" smtClean="0"/>
          </a:p>
          <a:p>
            <a:pPr marL="514350" indent="-514350">
              <a:buFont typeface="+mj-lt"/>
              <a:buAutoNum type="arabicPeriod"/>
            </a:pPr>
            <a:r>
              <a:rPr lang="zh-TW" altLang="en-US" sz="3200" dirty="0" smtClean="0"/>
              <a:t>現任 </a:t>
            </a:r>
            <a:r>
              <a:rPr lang="en-US" altLang="zh-TW" sz="3200" dirty="0" smtClean="0"/>
              <a:t>MVP, </a:t>
            </a:r>
            <a:r>
              <a:rPr lang="zh-TW" altLang="en-US" sz="3200" dirty="0" smtClean="0"/>
              <a:t>微軟最有價值專家</a:t>
            </a:r>
            <a:endParaRPr lang="en-US" altLang="zh-TW" sz="3200" dirty="0" smtClean="0"/>
          </a:p>
          <a:p>
            <a:pPr marL="514350" indent="-514350">
              <a:buFont typeface="+mj-lt"/>
              <a:buAutoNum type="arabicPeriod"/>
            </a:pPr>
            <a:r>
              <a:rPr lang="zh-TW" altLang="en-US" sz="3200" dirty="0" smtClean="0"/>
              <a:t>沒事會寫寫部落格 </a:t>
            </a:r>
            <a:r>
              <a:rPr lang="en-US" altLang="zh-TW" sz="3200" dirty="0" smtClean="0"/>
              <a:t>(</a:t>
            </a:r>
            <a:r>
              <a:rPr lang="zh-TW" altLang="en-US" sz="3200" dirty="0" smtClean="0"/>
              <a:t>安德魯的部落格</a:t>
            </a:r>
            <a:r>
              <a:rPr lang="en-US" altLang="zh-TW" sz="3200" dirty="0" smtClean="0"/>
              <a:t>)</a:t>
            </a:r>
            <a:br>
              <a:rPr lang="en-US" altLang="zh-TW" sz="3200" dirty="0" smtClean="0"/>
            </a:br>
            <a:r>
              <a:rPr lang="zh-TW" altLang="en-US" sz="2200" dirty="0" smtClean="0"/>
              <a:t>談論各種軟體開發與設計的大小事，想做個優秀的系統架構師。主題以 </a:t>
            </a:r>
            <a:r>
              <a:rPr lang="en-US" altLang="zh-TW" sz="2200" dirty="0" smtClean="0"/>
              <a:t>.NET / C#</a:t>
            </a:r>
            <a:r>
              <a:rPr lang="zh-TW" altLang="en-US" sz="2200" dirty="0" smtClean="0"/>
              <a:t> </a:t>
            </a:r>
            <a:r>
              <a:rPr lang="en-US" altLang="zh-TW" sz="2200" dirty="0" smtClean="0"/>
              <a:t>/ OOP / Container </a:t>
            </a:r>
            <a:r>
              <a:rPr lang="zh-TW" altLang="en-US" sz="2200" dirty="0" smtClean="0"/>
              <a:t>為主。</a:t>
            </a:r>
            <a:endParaRPr lang="en-US" altLang="zh-TW" sz="3200" dirty="0" smtClean="0"/>
          </a:p>
          <a:p>
            <a:pPr marL="514350" indent="-514350">
              <a:buFont typeface="+mj-lt"/>
              <a:buAutoNum type="arabicPeriod"/>
            </a:pPr>
            <a:r>
              <a:rPr lang="zh-TW" altLang="en-US" sz="3200" dirty="0" smtClean="0"/>
              <a:t>從 </a:t>
            </a:r>
            <a:r>
              <a:rPr lang="en-US" altLang="zh-TW" sz="3200" dirty="0" smtClean="0"/>
              <a:t>2000 </a:t>
            </a:r>
            <a:r>
              <a:rPr lang="zh-TW" altLang="en-US" sz="3200" dirty="0" smtClean="0"/>
              <a:t>年 </a:t>
            </a:r>
            <a:r>
              <a:rPr lang="en-US" altLang="zh-TW" sz="3200" dirty="0" smtClean="0"/>
              <a:t>.NET / C# </a:t>
            </a:r>
            <a:r>
              <a:rPr lang="zh-TW" altLang="en-US" sz="3200" dirty="0" smtClean="0"/>
              <a:t>還在 </a:t>
            </a:r>
            <a:r>
              <a:rPr lang="en-US" altLang="zh-TW" sz="3200" dirty="0" smtClean="0"/>
              <a:t>Beta</a:t>
            </a:r>
            <a:r>
              <a:rPr lang="zh-TW" altLang="en-US" sz="3200" dirty="0" smtClean="0"/>
              <a:t> 年代就開始在用他了。喜歡 </a:t>
            </a:r>
            <a:r>
              <a:rPr lang="en-US" altLang="zh-TW" sz="3200" dirty="0" smtClean="0"/>
              <a:t>C#</a:t>
            </a:r>
            <a:r>
              <a:rPr lang="zh-TW" altLang="en-US" sz="3200" dirty="0" smtClean="0"/>
              <a:t> 優雅的語法。</a:t>
            </a:r>
            <a:endParaRPr lang="en-US" altLang="zh-TW" sz="3200" dirty="0"/>
          </a:p>
          <a:p>
            <a:pPr marL="514350" indent="-514350">
              <a:buFont typeface="+mj-lt"/>
              <a:buAutoNum type="arabicPeriod"/>
            </a:pPr>
            <a:endParaRPr lang="zh-TW" altLang="en-US" sz="3200" dirty="0"/>
          </a:p>
        </p:txBody>
      </p:sp>
    </p:spTree>
    <p:extLst>
      <p:ext uri="{BB962C8B-B14F-4D97-AF65-F5344CB8AC3E}">
        <p14:creationId xmlns:p14="http://schemas.microsoft.com/office/powerpoint/2010/main" val="12679090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 (ALL)</a:t>
            </a:r>
            <a:endParaRPr lang="zh-TW" altLang="en-US" dirty="0"/>
          </a:p>
        </p:txBody>
      </p:sp>
      <p:sp>
        <p:nvSpPr>
          <p:cNvPr id="3" name="內容版面配置區 2"/>
          <p:cNvSpPr>
            <a:spLocks noGrp="1"/>
          </p:cNvSpPr>
          <p:nvPr>
            <p:ph idx="1"/>
          </p:nvPr>
        </p:nvSpPr>
        <p:spPr/>
        <p:txBody>
          <a:bodyPr>
            <a:normAutofit/>
          </a:bodyPr>
          <a:lstStyle/>
          <a:p>
            <a:pPr marL="457200" indent="-457200">
              <a:buFont typeface="+mj-lt"/>
              <a:buAutoNum type="arabicPeriod"/>
            </a:pPr>
            <a:r>
              <a:rPr lang="en-US" altLang="zh-TW" sz="4000" dirty="0" smtClean="0">
                <a:solidFill>
                  <a:srgbClr val="FF0000"/>
                </a:solidFill>
              </a:rPr>
              <a:t>12/15:</a:t>
            </a:r>
            <a:r>
              <a:rPr lang="zh-TW" altLang="en-US" sz="4000" dirty="0" smtClean="0">
                <a:solidFill>
                  <a:srgbClr val="FF0000"/>
                </a:solidFill>
              </a:rPr>
              <a:t> 微服務架構 概觀、相關技術</a:t>
            </a:r>
            <a:endParaRPr lang="en-US" altLang="zh-TW" sz="4000" dirty="0" smtClean="0">
              <a:solidFill>
                <a:srgbClr val="FF0000"/>
              </a:solidFill>
            </a:endParaRPr>
          </a:p>
          <a:p>
            <a:pPr marL="457200" indent="-457200">
              <a:buFont typeface="+mj-lt"/>
              <a:buAutoNum type="arabicPeriod"/>
            </a:pPr>
            <a:r>
              <a:rPr lang="en-US" altLang="zh-TW" sz="4000" dirty="0" smtClean="0"/>
              <a:t>12/29:</a:t>
            </a:r>
            <a:r>
              <a:rPr lang="zh-TW" altLang="en-US" sz="4000" dirty="0" smtClean="0"/>
              <a:t> 微服務 架構設計與實作</a:t>
            </a:r>
            <a:endParaRPr lang="en-US" altLang="zh-TW" sz="4000" dirty="0" smtClean="0"/>
          </a:p>
          <a:p>
            <a:pPr marL="457200" indent="-457200">
              <a:buFont typeface="+mj-lt"/>
              <a:buAutoNum type="arabicPeriod"/>
            </a:pPr>
            <a:r>
              <a:rPr lang="en-US" altLang="zh-TW" sz="4000" dirty="0" smtClean="0"/>
              <a:t>01/12:</a:t>
            </a:r>
            <a:r>
              <a:rPr lang="zh-TW" altLang="en-US" sz="4000" dirty="0" smtClean="0"/>
              <a:t> 微服務 對應的開發流程</a:t>
            </a:r>
            <a:endParaRPr lang="en-US" altLang="zh-TW" sz="4000" dirty="0" smtClean="0"/>
          </a:p>
          <a:p>
            <a:pPr marL="457200" indent="-457200">
              <a:buFont typeface="+mj-lt"/>
              <a:buAutoNum type="arabicPeriod"/>
            </a:pPr>
            <a:r>
              <a:rPr lang="en-US" altLang="zh-TW" sz="4000" dirty="0"/>
              <a:t>01/12</a:t>
            </a:r>
            <a:r>
              <a:rPr lang="en-US" altLang="zh-TW" sz="4000" dirty="0" smtClean="0"/>
              <a:t>:</a:t>
            </a:r>
            <a:r>
              <a:rPr lang="zh-TW" altLang="en-US" sz="4000" dirty="0" smtClean="0"/>
              <a:t> 如何佈署微服務架構的系統</a:t>
            </a:r>
            <a:r>
              <a:rPr lang="en-US" altLang="zh-TW" sz="4000" dirty="0" smtClean="0"/>
              <a:t>?</a:t>
            </a:r>
          </a:p>
          <a:p>
            <a:pPr marL="457200" indent="-457200">
              <a:buFont typeface="+mj-lt"/>
              <a:buAutoNum type="arabicPeriod"/>
            </a:pPr>
            <a:r>
              <a:rPr lang="en-US" altLang="zh-TW" sz="4000" dirty="0" smtClean="0"/>
              <a:t>01/19:</a:t>
            </a:r>
            <a:r>
              <a:rPr lang="zh-TW" altLang="en-US" sz="4000" dirty="0" smtClean="0"/>
              <a:t> 微服務完整案例實作 </a:t>
            </a:r>
            <a:r>
              <a:rPr lang="en-US" altLang="zh-TW" sz="4000" dirty="0" smtClean="0"/>
              <a:t>(POC )</a:t>
            </a:r>
            <a:endParaRPr lang="zh-TW" altLang="en-US" sz="4000" dirty="0"/>
          </a:p>
        </p:txBody>
      </p:sp>
    </p:spTree>
    <p:extLst>
      <p:ext uri="{BB962C8B-B14F-4D97-AF65-F5344CB8AC3E}">
        <p14:creationId xmlns:p14="http://schemas.microsoft.com/office/powerpoint/2010/main" val="5301892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 (12/15)</a:t>
            </a:r>
            <a:endParaRPr lang="zh-TW" altLang="en-US" dirty="0"/>
          </a:p>
        </p:txBody>
      </p:sp>
      <p:sp>
        <p:nvSpPr>
          <p:cNvPr id="3" name="內容版面配置區 2"/>
          <p:cNvSpPr>
            <a:spLocks noGrp="1"/>
          </p:cNvSpPr>
          <p:nvPr>
            <p:ph idx="1"/>
          </p:nvPr>
        </p:nvSpPr>
        <p:spPr/>
        <p:txBody>
          <a:bodyPr>
            <a:normAutofit lnSpcReduction="10000"/>
          </a:bodyPr>
          <a:lstStyle/>
          <a:p>
            <a:pPr marL="514350" indent="-514350">
              <a:buFont typeface="+mj-lt"/>
              <a:buAutoNum type="arabicPeriod"/>
            </a:pPr>
            <a:r>
              <a:rPr lang="zh-TW" altLang="en-US" sz="2800" dirty="0" smtClean="0"/>
              <a:t>微服務架構介紹 </a:t>
            </a:r>
            <a:r>
              <a:rPr lang="en-US" altLang="zh-TW" sz="2800" dirty="0" smtClean="0"/>
              <a:t>- </a:t>
            </a:r>
            <a:r>
              <a:rPr lang="en-US" altLang="zh-TW" sz="2800" dirty="0" err="1" smtClean="0"/>
              <a:t>Microservices</a:t>
            </a:r>
            <a:r>
              <a:rPr lang="en-US" altLang="zh-TW" sz="2800" dirty="0" smtClean="0"/>
              <a:t> </a:t>
            </a:r>
            <a:r>
              <a:rPr lang="en-US" altLang="zh-TW" sz="2800" dirty="0"/>
              <a:t>vs. </a:t>
            </a:r>
            <a:r>
              <a:rPr lang="en-US" altLang="zh-TW" sz="2800" dirty="0" smtClean="0"/>
              <a:t>Monoliths</a:t>
            </a:r>
          </a:p>
          <a:p>
            <a:pPr marL="514350" indent="-514350">
              <a:buFont typeface="+mj-lt"/>
              <a:buAutoNum type="arabicPeriod"/>
            </a:pPr>
            <a:r>
              <a:rPr lang="zh-TW" altLang="en-US" sz="2800" dirty="0"/>
              <a:t>微</a:t>
            </a:r>
            <a:r>
              <a:rPr lang="zh-TW" altLang="en-US" sz="2800" dirty="0" smtClean="0"/>
              <a:t>服務架構的本質</a:t>
            </a:r>
            <a:endParaRPr lang="en-US" altLang="zh-TW" sz="2800" dirty="0" smtClean="0"/>
          </a:p>
          <a:p>
            <a:pPr marL="514350" indent="-514350">
              <a:buFont typeface="+mj-lt"/>
              <a:buAutoNum type="arabicPeriod"/>
            </a:pPr>
            <a:r>
              <a:rPr lang="zh-TW" altLang="en-US" sz="2800" dirty="0" smtClean="0"/>
              <a:t>微服務架構的佈署技術</a:t>
            </a:r>
            <a:endParaRPr lang="en-US" altLang="zh-TW" sz="2600" dirty="0" smtClean="0"/>
          </a:p>
          <a:p>
            <a:pPr marL="806958" lvl="1" indent="-514350">
              <a:buFont typeface="+mj-lt"/>
              <a:buAutoNum type="arabicPeriod"/>
            </a:pPr>
            <a:r>
              <a:rPr lang="en-US" altLang="zh-TW" sz="2800" dirty="0" smtClean="0"/>
              <a:t>Immutable Server</a:t>
            </a:r>
          </a:p>
          <a:p>
            <a:pPr marL="806958" lvl="1" indent="-514350">
              <a:buFont typeface="+mj-lt"/>
              <a:buAutoNum type="arabicPeriod"/>
            </a:pPr>
            <a:r>
              <a:rPr lang="en-US" altLang="zh-TW" sz="2800" dirty="0" smtClean="0"/>
              <a:t>Windows Container</a:t>
            </a:r>
          </a:p>
          <a:p>
            <a:pPr marL="514350" indent="-514350">
              <a:buFont typeface="+mj-lt"/>
              <a:buAutoNum type="arabicPeriod"/>
            </a:pPr>
            <a:r>
              <a:rPr lang="zh-TW" altLang="en-US" sz="2800" dirty="0" smtClean="0"/>
              <a:t>適用的開發流程</a:t>
            </a:r>
            <a:r>
              <a:rPr lang="en-US" altLang="zh-TW" sz="2800" dirty="0" smtClean="0"/>
              <a:t>:</a:t>
            </a:r>
            <a:r>
              <a:rPr lang="zh-TW" altLang="en-US" sz="2800" dirty="0"/>
              <a:t> </a:t>
            </a:r>
            <a:r>
              <a:rPr lang="en-US" altLang="zh-TW" sz="2800" dirty="0" smtClean="0"/>
              <a:t>DevOps </a:t>
            </a:r>
            <a:r>
              <a:rPr lang="zh-TW" altLang="en-US" sz="2800" dirty="0" smtClean="0"/>
              <a:t>介紹</a:t>
            </a:r>
            <a:endParaRPr lang="en-US" altLang="zh-TW" sz="2800" dirty="0" smtClean="0"/>
          </a:p>
          <a:p>
            <a:pPr marL="514350" indent="-514350">
              <a:buFont typeface="+mj-lt"/>
              <a:buAutoNum type="arabicPeriod"/>
            </a:pPr>
            <a:r>
              <a:rPr lang="zh-TW" altLang="en-US" sz="2800" dirty="0" smtClean="0"/>
              <a:t>實際案例探討 </a:t>
            </a:r>
            <a:r>
              <a:rPr lang="en-US" altLang="zh-TW" sz="2800" dirty="0" smtClean="0"/>
              <a:t>(Case</a:t>
            </a:r>
            <a:r>
              <a:rPr lang="zh-TW" altLang="en-US" sz="2800" dirty="0" smtClean="0"/>
              <a:t> </a:t>
            </a:r>
            <a:r>
              <a:rPr lang="en-US" altLang="zh-TW" sz="2800" dirty="0" smtClean="0"/>
              <a:t>Study)</a:t>
            </a:r>
          </a:p>
          <a:p>
            <a:pPr marL="514350" indent="-514350">
              <a:buFont typeface="+mj-lt"/>
              <a:buAutoNum type="arabicPeriod"/>
            </a:pPr>
            <a:r>
              <a:rPr lang="zh-TW" altLang="en-US" sz="2800" dirty="0" smtClean="0"/>
              <a:t>結論</a:t>
            </a:r>
            <a:endParaRPr lang="zh-TW" altLang="en-US" sz="2800" dirty="0"/>
          </a:p>
        </p:txBody>
      </p:sp>
    </p:spTree>
    <p:extLst>
      <p:ext uri="{BB962C8B-B14F-4D97-AF65-F5344CB8AC3E}">
        <p14:creationId xmlns:p14="http://schemas.microsoft.com/office/powerpoint/2010/main" val="6337503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err="1"/>
              <a:t>Microservices</a:t>
            </a:r>
            <a:r>
              <a:rPr lang="en-US" dirty="0"/>
              <a:t> vs. Monoliths</a:t>
            </a:r>
          </a:p>
        </p:txBody>
      </p:sp>
      <p:sp>
        <p:nvSpPr>
          <p:cNvPr id="3" name="文字方塊 2"/>
          <p:cNvSpPr txBox="1"/>
          <p:nvPr/>
        </p:nvSpPr>
        <p:spPr>
          <a:xfrm>
            <a:off x="1" y="6437581"/>
            <a:ext cx="6587509" cy="369332"/>
          </a:xfrm>
          <a:prstGeom prst="rect">
            <a:avLst/>
          </a:prstGeom>
          <a:noFill/>
        </p:spPr>
        <p:txBody>
          <a:bodyPr wrap="none" rtlCol="0">
            <a:spAutoFit/>
          </a:bodyPr>
          <a:lstStyle/>
          <a:p>
            <a:r>
              <a:rPr lang="en-US" altLang="zh-TW" dirty="0" smtClean="0"/>
              <a:t>//</a:t>
            </a:r>
            <a:r>
              <a:rPr lang="en-US" altLang="zh-TW" dirty="0"/>
              <a:t>B</a:t>
            </a:r>
            <a:r>
              <a:rPr lang="en-US" altLang="zh-TW" dirty="0" smtClean="0"/>
              <a:t>uild/2016, T693 – Building </a:t>
            </a:r>
            <a:r>
              <a:rPr lang="en-US" altLang="zh-TW" dirty="0" err="1" smtClean="0"/>
              <a:t>Microservices</a:t>
            </a:r>
            <a:r>
              <a:rPr lang="en-US" altLang="zh-TW" dirty="0" smtClean="0"/>
              <a:t> With Service Fabric</a:t>
            </a:r>
            <a:endParaRPr lang="zh-TW" altLang="en-US" dirty="0"/>
          </a:p>
        </p:txBody>
      </p:sp>
    </p:spTree>
    <p:extLst>
      <p:ext uri="{BB962C8B-B14F-4D97-AF65-F5344CB8AC3E}">
        <p14:creationId xmlns:p14="http://schemas.microsoft.com/office/powerpoint/2010/main" val="120463303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Background…</a:t>
            </a:r>
            <a:endParaRPr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smtClean="0"/>
              <a:t>HCM: HR Systems</a:t>
            </a:r>
          </a:p>
          <a:p>
            <a:r>
              <a:rPr lang="zh-TW" altLang="en-US" dirty="0" smtClean="0"/>
              <a:t>複雜的流程</a:t>
            </a:r>
            <a:endParaRPr lang="en-US" altLang="zh-TW" dirty="0" smtClean="0"/>
          </a:p>
          <a:p>
            <a:r>
              <a:rPr lang="zh-TW" altLang="en-US" dirty="0" smtClean="0"/>
              <a:t>單</a:t>
            </a:r>
            <a:r>
              <a:rPr lang="zh-TW" altLang="en-US" dirty="0"/>
              <a:t>基</a:t>
            </a:r>
            <a:r>
              <a:rPr lang="zh-TW" altLang="en-US" dirty="0" smtClean="0"/>
              <a:t>板需求</a:t>
            </a:r>
            <a:endParaRPr lang="en-US" altLang="zh-TW" dirty="0" smtClean="0"/>
          </a:p>
          <a:p>
            <a:r>
              <a:rPr lang="zh-TW" altLang="en-US" dirty="0" smtClean="0"/>
              <a:t>分散式服務 </a:t>
            </a:r>
            <a:r>
              <a:rPr lang="en-US" altLang="zh-TW" dirty="0" smtClean="0"/>
              <a:t>(</a:t>
            </a:r>
            <a:r>
              <a:rPr lang="zh-TW" altLang="en-US" dirty="0" smtClean="0"/>
              <a:t>教材派送 </a:t>
            </a:r>
            <a:r>
              <a:rPr lang="en-US" altLang="zh-TW" dirty="0" smtClean="0"/>
              <a:t>+</a:t>
            </a:r>
            <a:r>
              <a:rPr lang="zh-TW" altLang="en-US" dirty="0" smtClean="0"/>
              <a:t> 學習行為追蹤</a:t>
            </a:r>
            <a:r>
              <a:rPr lang="en-US" altLang="zh-TW" dirty="0" smtClean="0"/>
              <a:t>)</a:t>
            </a:r>
            <a:r>
              <a:rPr lang="zh-TW" altLang="en-US" dirty="0" smtClean="0"/>
              <a:t> 的挑戰</a:t>
            </a:r>
            <a:endParaRPr lang="en-US" altLang="zh-TW" dirty="0" smtClean="0"/>
          </a:p>
          <a:p>
            <a:r>
              <a:rPr lang="zh-TW" altLang="en-US" dirty="0" smtClean="0"/>
              <a:t>雲端化的挑戰</a:t>
            </a:r>
            <a:endParaRPr lang="en-US" altLang="zh-TW" dirty="0" smtClean="0"/>
          </a:p>
          <a:p>
            <a:endParaRPr lang="en-US" altLang="zh-TW" dirty="0"/>
          </a:p>
          <a:p>
            <a:r>
              <a:rPr lang="zh-TW" altLang="en-US" dirty="0" smtClean="0"/>
              <a:t>希望</a:t>
            </a:r>
            <a:r>
              <a:rPr lang="en-US" altLang="zh-TW" dirty="0" smtClean="0"/>
              <a:t>:</a:t>
            </a:r>
            <a:r>
              <a:rPr lang="zh-TW" altLang="en-US" dirty="0" smtClean="0"/>
              <a:t> </a:t>
            </a:r>
            <a:r>
              <a:rPr lang="en-US" altLang="zh-TW" dirty="0" err="1" smtClean="0"/>
              <a:t>Microservices</a:t>
            </a:r>
            <a:r>
              <a:rPr lang="zh-TW" altLang="en-US" dirty="0" smtClean="0"/>
              <a:t> </a:t>
            </a:r>
            <a:r>
              <a:rPr lang="en-US" altLang="zh-TW" dirty="0" smtClean="0"/>
              <a:t>!!!</a:t>
            </a:r>
            <a:endParaRPr lang="zh-TW" altLang="en-US" dirty="0"/>
          </a:p>
        </p:txBody>
      </p:sp>
    </p:spTree>
    <p:extLst>
      <p:ext uri="{BB962C8B-B14F-4D97-AF65-F5344CB8AC3E}">
        <p14:creationId xmlns:p14="http://schemas.microsoft.com/office/powerpoint/2010/main" val="7497751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p:cNvSpPr/>
          <p:nvPr/>
        </p:nvSpPr>
        <p:spPr bwMode="auto">
          <a:xfrm>
            <a:off x="1563484" y="3346126"/>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ed Rectangle 68"/>
          <p:cNvSpPr/>
          <p:nvPr/>
        </p:nvSpPr>
        <p:spPr bwMode="auto">
          <a:xfrm>
            <a:off x="1563484" y="4188688"/>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ounded Rectangle 69"/>
          <p:cNvSpPr/>
          <p:nvPr/>
        </p:nvSpPr>
        <p:spPr bwMode="auto">
          <a:xfrm>
            <a:off x="1563484" y="5031250"/>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p:cNvSpPr/>
          <p:nvPr/>
        </p:nvSpPr>
        <p:spPr bwMode="auto">
          <a:xfrm>
            <a:off x="7439891" y="3562664"/>
            <a:ext cx="3645668" cy="2832595"/>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ounded Rectangle 58"/>
          <p:cNvSpPr/>
          <p:nvPr/>
        </p:nvSpPr>
        <p:spPr bwMode="auto">
          <a:xfrm>
            <a:off x="6748596" y="4042887"/>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ed Rectangle 59"/>
          <p:cNvSpPr/>
          <p:nvPr/>
        </p:nvSpPr>
        <p:spPr bwMode="auto">
          <a:xfrm>
            <a:off x="8323670" y="320794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ounded Rectangle 60"/>
          <p:cNvSpPr/>
          <p:nvPr/>
        </p:nvSpPr>
        <p:spPr bwMode="auto">
          <a:xfrm>
            <a:off x="6748596" y="5091818"/>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ounded Rectangle 61"/>
          <p:cNvSpPr/>
          <p:nvPr/>
        </p:nvSpPr>
        <p:spPr bwMode="auto">
          <a:xfrm>
            <a:off x="9906315" y="4038525"/>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ounded Rectangle 62"/>
          <p:cNvSpPr/>
          <p:nvPr/>
        </p:nvSpPr>
        <p:spPr bwMode="auto">
          <a:xfrm>
            <a:off x="9895611" y="5057473"/>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ounded Rectangle 63"/>
          <p:cNvSpPr/>
          <p:nvPr/>
        </p:nvSpPr>
        <p:spPr bwMode="auto">
          <a:xfrm>
            <a:off x="8323670" y="5911015"/>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a:xfrm>
            <a:off x="1" y="281433"/>
            <a:ext cx="5986052" cy="533636"/>
          </a:xfrm>
          <a:prstGeom prst="rect">
            <a:avLst/>
          </a:prstGeom>
        </p:spPr>
        <p:txBody>
          <a:bodyPr wrap="squar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Monolithic application approach</a:t>
            </a:r>
          </a:p>
        </p:txBody>
      </p:sp>
      <p:sp>
        <p:nvSpPr>
          <p:cNvPr id="9" name="Rectangle 8"/>
          <p:cNvSpPr/>
          <p:nvPr/>
        </p:nvSpPr>
        <p:spPr>
          <a:xfrm>
            <a:off x="5986053" y="268813"/>
            <a:ext cx="6450422" cy="533636"/>
          </a:xfrm>
          <a:prstGeom prst="rect">
            <a:avLst/>
          </a:prstGeom>
        </p:spPr>
        <p:txBody>
          <a:bodyPr wrap="squar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Segoe UI Light"/>
                <a:ea typeface="+mn-ea"/>
                <a:cs typeface="+mn-cs"/>
              </a:rPr>
              <a:t>Microservices</a:t>
            </a: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application approach</a:t>
            </a:r>
          </a:p>
        </p:txBody>
      </p:sp>
      <p:sp>
        <p:nvSpPr>
          <p:cNvPr id="10" name="Rectangle 9"/>
          <p:cNvSpPr/>
          <p:nvPr/>
        </p:nvSpPr>
        <p:spPr>
          <a:xfrm>
            <a:off x="6347272" y="1129974"/>
            <a:ext cx="3392336" cy="2061077"/>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A </a:t>
            </a:r>
            <a:r>
              <a:rPr kumimoji="0" lang="en-US" sz="1599" b="0" i="0" u="none" strike="noStrike" kern="1200" cap="none" spc="0" normalizeH="0" baseline="0" noProof="0" dirty="0" err="1">
                <a:ln>
                  <a:noFill/>
                </a:ln>
                <a:solidFill>
                  <a:srgbClr val="FFFFFF"/>
                </a:solidFill>
                <a:effectLst/>
                <a:uLnTx/>
                <a:uFillTx/>
                <a:latin typeface="Segoe UI"/>
                <a:ea typeface="+mn-ea"/>
                <a:cs typeface="+mn-cs"/>
              </a:rPr>
              <a:t>microservice</a:t>
            </a:r>
            <a:r>
              <a:rPr kumimoji="0" lang="en-US" sz="1599" b="0" i="0" u="none" strike="noStrike" kern="1200" cap="none" spc="0" normalizeH="0" baseline="0" noProof="0" dirty="0">
                <a:ln>
                  <a:noFill/>
                </a:ln>
                <a:solidFill>
                  <a:srgbClr val="FFFFFF"/>
                </a:solidFill>
                <a:effectLst/>
                <a:uLnTx/>
                <a:uFillTx/>
                <a:latin typeface="Segoe UI"/>
                <a:ea typeface="+mn-ea"/>
                <a:cs typeface="+mn-cs"/>
              </a:rPr>
              <a:t> application separates functionality into separate smaller services.</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Scales out by deploying each service independently creating instances of these services across servers/VMs/containers</a:t>
            </a:r>
          </a:p>
        </p:txBody>
      </p:sp>
      <p:sp>
        <p:nvSpPr>
          <p:cNvPr id="12" name="Hexagon 11"/>
          <p:cNvSpPr/>
          <p:nvPr/>
        </p:nvSpPr>
        <p:spPr bwMode="auto">
          <a:xfrm>
            <a:off x="9951509" y="1408943"/>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 name="Hexagon 12"/>
          <p:cNvSpPr/>
          <p:nvPr/>
        </p:nvSpPr>
        <p:spPr bwMode="auto">
          <a:xfrm>
            <a:off x="11131355" y="1936871"/>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 name="Hexagon 13"/>
          <p:cNvSpPr/>
          <p:nvPr/>
        </p:nvSpPr>
        <p:spPr bwMode="auto">
          <a:xfrm>
            <a:off x="11564235" y="1694542"/>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5" name="Hexagon 14"/>
          <p:cNvSpPr/>
          <p:nvPr/>
        </p:nvSpPr>
        <p:spPr bwMode="auto">
          <a:xfrm>
            <a:off x="9930527" y="1431219"/>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6" name="Hexagon 15"/>
          <p:cNvSpPr/>
          <p:nvPr/>
        </p:nvSpPr>
        <p:spPr bwMode="auto">
          <a:xfrm>
            <a:off x="9955568" y="1384297"/>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Hexagon 16"/>
          <p:cNvSpPr/>
          <p:nvPr/>
        </p:nvSpPr>
        <p:spPr bwMode="auto">
          <a:xfrm>
            <a:off x="9951096" y="1964837"/>
            <a:ext cx="272812" cy="244066"/>
          </a:xfrm>
          <a:prstGeom prst="hexagon">
            <a:avLst>
              <a:gd name="adj" fmla="val 55889"/>
              <a:gd name="vf" fmla="val 115470"/>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8" name="Hexagon 17"/>
          <p:cNvSpPr/>
          <p:nvPr/>
        </p:nvSpPr>
        <p:spPr bwMode="auto">
          <a:xfrm>
            <a:off x="9920509" y="1936871"/>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9" name="Hexagon 18"/>
          <p:cNvSpPr/>
          <p:nvPr/>
        </p:nvSpPr>
        <p:spPr bwMode="auto">
          <a:xfrm>
            <a:off x="9937732" y="1983197"/>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0" name="Hexagon 19"/>
          <p:cNvSpPr/>
          <p:nvPr/>
        </p:nvSpPr>
        <p:spPr bwMode="auto">
          <a:xfrm>
            <a:off x="10350653" y="1727613"/>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1" name="Hexagon 20"/>
          <p:cNvSpPr/>
          <p:nvPr/>
        </p:nvSpPr>
        <p:spPr bwMode="auto">
          <a:xfrm>
            <a:off x="10391969" y="1678564"/>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2" name="Hexagon 21"/>
          <p:cNvSpPr/>
          <p:nvPr/>
        </p:nvSpPr>
        <p:spPr bwMode="auto">
          <a:xfrm>
            <a:off x="10348780" y="1693159"/>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6" name="Rounded Rectangle 25"/>
          <p:cNvSpPr/>
          <p:nvPr/>
        </p:nvSpPr>
        <p:spPr bwMode="auto">
          <a:xfrm>
            <a:off x="10919019" y="1294011"/>
            <a:ext cx="1023415" cy="1019294"/>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7" name="Rectangle 26"/>
          <p:cNvSpPr/>
          <p:nvPr/>
        </p:nvSpPr>
        <p:spPr>
          <a:xfrm>
            <a:off x="496472" y="975981"/>
            <a:ext cx="3456340" cy="2061077"/>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A monolithic application has most of its functionality within a few processes that are componentized with libraries. </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Scales by cloning the app on multiple servers/VMs/Containers</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pic>
        <p:nvPicPr>
          <p:cNvPr id="28" name="Picture 27"/>
          <p:cNvPicPr>
            <a:picLocks noChangeAspect="1"/>
          </p:cNvPicPr>
          <p:nvPr/>
        </p:nvPicPr>
        <p:blipFill>
          <a:blip r:embed="rId3"/>
          <a:stretch>
            <a:fillRect/>
          </a:stretch>
        </p:blipFill>
        <p:spPr>
          <a:xfrm>
            <a:off x="4083957" y="1367721"/>
            <a:ext cx="605950" cy="602386"/>
          </a:xfrm>
          <a:prstGeom prst="rect">
            <a:avLst/>
          </a:prstGeom>
        </p:spPr>
      </p:pic>
      <p:pic>
        <p:nvPicPr>
          <p:cNvPr id="29" name="Picture 28"/>
          <p:cNvPicPr>
            <a:picLocks noChangeAspect="1"/>
          </p:cNvPicPr>
          <p:nvPr/>
        </p:nvPicPr>
        <p:blipFill>
          <a:blip r:embed="rId3"/>
          <a:stretch>
            <a:fillRect/>
          </a:stretch>
        </p:blipFill>
        <p:spPr>
          <a:xfrm>
            <a:off x="4381935" y="1423533"/>
            <a:ext cx="605950" cy="602386"/>
          </a:xfrm>
          <a:prstGeom prst="rect">
            <a:avLst/>
          </a:prstGeom>
        </p:spPr>
      </p:pic>
      <p:pic>
        <p:nvPicPr>
          <p:cNvPr id="30" name="Picture 29"/>
          <p:cNvPicPr>
            <a:picLocks noChangeAspect="1"/>
          </p:cNvPicPr>
          <p:nvPr/>
        </p:nvPicPr>
        <p:blipFill>
          <a:blip r:embed="rId3"/>
          <a:stretch>
            <a:fillRect/>
          </a:stretch>
        </p:blipFill>
        <p:spPr>
          <a:xfrm>
            <a:off x="4311380" y="1658307"/>
            <a:ext cx="605950" cy="602386"/>
          </a:xfrm>
          <a:prstGeom prst="rect">
            <a:avLst/>
          </a:prstGeom>
        </p:spPr>
      </p:pic>
      <p:sp>
        <p:nvSpPr>
          <p:cNvPr id="32" name="Hexagon 31"/>
          <p:cNvSpPr/>
          <p:nvPr/>
        </p:nvSpPr>
        <p:spPr bwMode="auto">
          <a:xfrm>
            <a:off x="9886120" y="1371416"/>
            <a:ext cx="366566" cy="309828"/>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 name="Rounded Rectangle 34"/>
          <p:cNvSpPr/>
          <p:nvPr/>
        </p:nvSpPr>
        <p:spPr bwMode="auto">
          <a:xfrm>
            <a:off x="9684116" y="1294010"/>
            <a:ext cx="1023415" cy="1019294"/>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6" name="Rectangle 35"/>
          <p:cNvSpPr/>
          <p:nvPr/>
        </p:nvSpPr>
        <p:spPr>
          <a:xfrm>
            <a:off x="9845105" y="945708"/>
            <a:ext cx="749118" cy="376685"/>
          </a:xfrm>
          <a:prstGeom prst="rect">
            <a:avLst/>
          </a:prstGeom>
          <a:ln>
            <a:noFill/>
          </a:ln>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1</a:t>
            </a:r>
          </a:p>
        </p:txBody>
      </p:sp>
      <p:sp>
        <p:nvSpPr>
          <p:cNvPr id="37" name="Rectangle 36"/>
          <p:cNvSpPr/>
          <p:nvPr/>
        </p:nvSpPr>
        <p:spPr>
          <a:xfrm>
            <a:off x="11065134" y="932513"/>
            <a:ext cx="786721" cy="37668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2</a:t>
            </a:r>
          </a:p>
        </p:txBody>
      </p:sp>
      <p:sp>
        <p:nvSpPr>
          <p:cNvPr id="38" name="Hexagon 37"/>
          <p:cNvSpPr/>
          <p:nvPr/>
        </p:nvSpPr>
        <p:spPr bwMode="auto">
          <a:xfrm>
            <a:off x="11124830" y="1418134"/>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 name="Hexagon 38"/>
          <p:cNvSpPr/>
          <p:nvPr/>
        </p:nvSpPr>
        <p:spPr bwMode="auto">
          <a:xfrm>
            <a:off x="11124830" y="1408943"/>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 name="Hexagon 39"/>
          <p:cNvSpPr/>
          <p:nvPr/>
        </p:nvSpPr>
        <p:spPr bwMode="auto">
          <a:xfrm>
            <a:off x="11139818" y="1365785"/>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Hexagon 40"/>
          <p:cNvSpPr/>
          <p:nvPr/>
        </p:nvSpPr>
        <p:spPr bwMode="auto">
          <a:xfrm>
            <a:off x="11085559" y="1949836"/>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Hexagon 41"/>
          <p:cNvSpPr/>
          <p:nvPr/>
        </p:nvSpPr>
        <p:spPr bwMode="auto">
          <a:xfrm>
            <a:off x="11577474" y="1671877"/>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3" name="Hexagon 42"/>
          <p:cNvSpPr/>
          <p:nvPr/>
        </p:nvSpPr>
        <p:spPr bwMode="auto">
          <a:xfrm>
            <a:off x="11539836" y="1668912"/>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4" name="Hexagon 43"/>
          <p:cNvSpPr/>
          <p:nvPr/>
        </p:nvSpPr>
        <p:spPr bwMode="auto">
          <a:xfrm>
            <a:off x="11168371" y="1946260"/>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45" name="Straight Connector 44"/>
          <p:cNvCxnSpPr/>
          <p:nvPr/>
        </p:nvCxnSpPr>
        <p:spPr>
          <a:xfrm flipH="1">
            <a:off x="5986053" y="297316"/>
            <a:ext cx="3617" cy="6097943"/>
          </a:xfrm>
          <a:prstGeom prst="line">
            <a:avLst/>
          </a:prstGeom>
          <a:noFill/>
          <a:ln w="15875" cap="flat" cmpd="sng" algn="ctr">
            <a:solidFill>
              <a:sysClr val="windowText" lastClr="000000"/>
            </a:solidFill>
            <a:prstDash val="solid"/>
            <a:miter lim="800000"/>
          </a:ln>
          <a:effectLst/>
        </p:spPr>
      </p:cxnSp>
      <p:grpSp>
        <p:nvGrpSpPr>
          <p:cNvPr id="46" name="Group 45"/>
          <p:cNvGrpSpPr/>
          <p:nvPr/>
        </p:nvGrpSpPr>
        <p:grpSpPr>
          <a:xfrm>
            <a:off x="4005161" y="966264"/>
            <a:ext cx="1023415" cy="1341120"/>
            <a:chOff x="4004846" y="965905"/>
            <a:chExt cx="1023560" cy="1341310"/>
          </a:xfrm>
        </p:grpSpPr>
        <p:sp>
          <p:nvSpPr>
            <p:cNvPr id="47" name="Rounded Rectangle 46"/>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8" name="Rectangle 47"/>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9" name="Rectangle 48"/>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0" name="Rectangle 49"/>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1" name="Rectangle 50"/>
            <p:cNvSpPr/>
            <p:nvPr/>
          </p:nvSpPr>
          <p:spPr>
            <a:xfrm>
              <a:off x="4160986" y="965905"/>
              <a:ext cx="749224" cy="376738"/>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1</a:t>
              </a:r>
            </a:p>
          </p:txBody>
        </p:sp>
      </p:grpSp>
      <p:sp>
        <p:nvSpPr>
          <p:cNvPr id="52" name="Hexagon 51"/>
          <p:cNvSpPr/>
          <p:nvPr/>
        </p:nvSpPr>
        <p:spPr bwMode="auto">
          <a:xfrm>
            <a:off x="9919926" y="1974226"/>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3" name="Hexagon 52"/>
          <p:cNvSpPr/>
          <p:nvPr/>
        </p:nvSpPr>
        <p:spPr bwMode="auto">
          <a:xfrm>
            <a:off x="9903286" y="1962407"/>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4" name="Hexagon 53"/>
          <p:cNvSpPr/>
          <p:nvPr/>
        </p:nvSpPr>
        <p:spPr bwMode="auto">
          <a:xfrm>
            <a:off x="11119123" y="1401439"/>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5" name="Hexagon 54"/>
          <p:cNvSpPr/>
          <p:nvPr/>
        </p:nvSpPr>
        <p:spPr bwMode="auto">
          <a:xfrm>
            <a:off x="11124877" y="1414274"/>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6" name="Hexagon 55"/>
          <p:cNvSpPr/>
          <p:nvPr/>
        </p:nvSpPr>
        <p:spPr bwMode="auto">
          <a:xfrm>
            <a:off x="11130979" y="1382388"/>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7" name="Hexagon 56"/>
          <p:cNvSpPr/>
          <p:nvPr/>
        </p:nvSpPr>
        <p:spPr bwMode="auto">
          <a:xfrm>
            <a:off x="10346033" y="1713392"/>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8" name="Hexagon 57"/>
          <p:cNvSpPr/>
          <p:nvPr/>
        </p:nvSpPr>
        <p:spPr bwMode="auto">
          <a:xfrm>
            <a:off x="10367571" y="1709022"/>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3" name="Hexagon 32"/>
          <p:cNvSpPr/>
          <p:nvPr/>
        </p:nvSpPr>
        <p:spPr bwMode="auto">
          <a:xfrm>
            <a:off x="9886120" y="1935598"/>
            <a:ext cx="366566" cy="309828"/>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4" name="Hexagon 33"/>
          <p:cNvSpPr/>
          <p:nvPr/>
        </p:nvSpPr>
        <p:spPr bwMode="auto">
          <a:xfrm>
            <a:off x="10303479" y="1660278"/>
            <a:ext cx="366566" cy="309828"/>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3" name="Hexagon 22"/>
          <p:cNvSpPr/>
          <p:nvPr/>
        </p:nvSpPr>
        <p:spPr bwMode="auto">
          <a:xfrm>
            <a:off x="11084478" y="1363718"/>
            <a:ext cx="366566" cy="309828"/>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5" name="Hexagon 24"/>
          <p:cNvSpPr/>
          <p:nvPr/>
        </p:nvSpPr>
        <p:spPr bwMode="auto">
          <a:xfrm>
            <a:off x="11501837" y="1652581"/>
            <a:ext cx="366566" cy="309828"/>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4" name="Hexagon 23"/>
          <p:cNvSpPr/>
          <p:nvPr/>
        </p:nvSpPr>
        <p:spPr bwMode="auto">
          <a:xfrm>
            <a:off x="11084478" y="1927901"/>
            <a:ext cx="366566" cy="309828"/>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12443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3878E-6 1.64321E-6 L -0.14488 0.29619 " pathEditMode="relative" rAng="0" ptsTypes="AA">
                                      <p:cBhvr>
                                        <p:cTn id="6" dur="2000" fill="hold"/>
                                        <p:tgtEl>
                                          <p:spTgt spid="28"/>
                                        </p:tgtEl>
                                        <p:attrNameLst>
                                          <p:attrName>ppt_x</p:attrName>
                                          <p:attrName>ppt_y</p:attrName>
                                        </p:attrNameLst>
                                      </p:cBhvr>
                                      <p:rCtr x="-7250" y="14798"/>
                                    </p:animMotion>
                                  </p:childTnLst>
                                </p:cTn>
                              </p:par>
                              <p:par>
                                <p:cTn id="7" presetID="42" presetClass="path" presetSubtype="0" accel="50000" decel="50000" fill="hold" nodeType="withEffect">
                                  <p:stCondLst>
                                    <p:cond delay="0"/>
                                  </p:stCondLst>
                                  <p:childTnLst>
                                    <p:animMotion origin="layout" path="M -1.34542E-6 -2.0699E-6 L -0.16888 0.41058 " pathEditMode="relative" rAng="0" ptsTypes="AA">
                                      <p:cBhvr>
                                        <p:cTn id="8" dur="2000" fill="hold"/>
                                        <p:tgtEl>
                                          <p:spTgt spid="29"/>
                                        </p:tgtEl>
                                        <p:attrNameLst>
                                          <p:attrName>ppt_x</p:attrName>
                                          <p:attrName>ppt_y</p:attrName>
                                        </p:attrNameLst>
                                      </p:cBhvr>
                                      <p:rCtr x="-8450" y="20517"/>
                                    </p:animMotion>
                                  </p:childTnLst>
                                </p:cTn>
                              </p:par>
                              <p:par>
                                <p:cTn id="9" presetID="42" presetClass="path" presetSubtype="0" accel="50000" decel="50000" fill="hold" nodeType="withEffect">
                                  <p:stCondLst>
                                    <p:cond delay="0"/>
                                  </p:stCondLst>
                                  <p:childTnLst>
                                    <p:animMotion origin="layout" path="M -4.80214E-6 -2.62823E-6 L -0.16517 0.49456 " pathEditMode="relative" rAng="0" ptsTypes="AA">
                                      <p:cBhvr>
                                        <p:cTn id="10" dur="2000" fill="hold"/>
                                        <p:tgtEl>
                                          <p:spTgt spid="30"/>
                                        </p:tgtEl>
                                        <p:attrNameLst>
                                          <p:attrName>ppt_x</p:attrName>
                                          <p:attrName>ppt_y</p:attrName>
                                        </p:attrNameLst>
                                      </p:cBhvr>
                                      <p:rCtr x="-8259" y="24716"/>
                                    </p:animMotion>
                                  </p:childTnLst>
                                </p:cTn>
                              </p:par>
                            </p:childTnLst>
                          </p:cTn>
                        </p:par>
                        <p:par>
                          <p:cTn id="11" fill="hold">
                            <p:stCondLst>
                              <p:cond delay="2000"/>
                            </p:stCondLst>
                            <p:childTnLst>
                              <p:par>
                                <p:cTn id="12" presetID="42" presetClass="path" presetSubtype="0" accel="50000" decel="50000" fill="hold" grpId="0" nodeType="afterEffect">
                                  <p:stCondLst>
                                    <p:cond delay="0"/>
                                  </p:stCondLst>
                                  <p:childTnLst>
                                    <p:animMotion origin="layout" path="M 2.4432E-6 -2.55561E-6 L -0.08936 0.28121 " pathEditMode="relative" rAng="0" ptsTypes="AA">
                                      <p:cBhvr>
                                        <p:cTn id="13" dur="2000" fill="hold"/>
                                        <p:tgtEl>
                                          <p:spTgt spid="12"/>
                                        </p:tgtEl>
                                        <p:attrNameLst>
                                          <p:attrName>ppt_x</p:attrName>
                                          <p:attrName>ppt_y</p:attrName>
                                        </p:attrNameLst>
                                      </p:cBhvr>
                                      <p:rCtr x="-4468" y="14049"/>
                                    </p:animMotion>
                                  </p:childTnLst>
                                </p:cTn>
                              </p:par>
                              <p:par>
                                <p:cTn id="14" presetID="42" presetClass="path" presetSubtype="0" accel="50000" decel="50000" fill="hold" grpId="0" nodeType="withEffect">
                                  <p:stCondLst>
                                    <p:cond delay="0"/>
                                  </p:stCondLst>
                                  <p:childTnLst>
                                    <p:animMotion origin="layout" path="M 1.87644E-6 -4.08534E-8 L -0.21764 0.39719 " pathEditMode="relative" rAng="0" ptsTypes="AA">
                                      <p:cBhvr>
                                        <p:cTn id="15" dur="2000" fill="hold"/>
                                        <p:tgtEl>
                                          <p:spTgt spid="15"/>
                                        </p:tgtEl>
                                        <p:attrNameLst>
                                          <p:attrName>ppt_x</p:attrName>
                                          <p:attrName>ppt_y</p:attrName>
                                        </p:attrNameLst>
                                      </p:cBhvr>
                                      <p:rCtr x="-10888" y="19859"/>
                                    </p:animMotion>
                                  </p:childTnLst>
                                </p:cTn>
                              </p:par>
                              <p:par>
                                <p:cTn id="16" presetID="42" presetClass="path" presetSubtype="0" accel="50000" decel="50000" fill="hold" grpId="0" nodeType="withEffect">
                                  <p:stCondLst>
                                    <p:cond delay="0"/>
                                  </p:stCondLst>
                                  <p:childTnLst>
                                    <p:animMotion origin="layout" path="M 4.59535E-8 -4.335E-6 L -0.1482 0.27985 " pathEditMode="relative" rAng="0" ptsTypes="AA">
                                      <p:cBhvr>
                                        <p:cTn id="17" dur="2000" fill="hold"/>
                                        <p:tgtEl>
                                          <p:spTgt spid="38"/>
                                        </p:tgtEl>
                                        <p:attrNameLst>
                                          <p:attrName>ppt_x</p:attrName>
                                          <p:attrName>ppt_y</p:attrName>
                                        </p:attrNameLst>
                                      </p:cBhvr>
                                      <p:rCtr x="-7416" y="13981"/>
                                    </p:animMotion>
                                  </p:childTnLst>
                                </p:cTn>
                              </p:par>
                              <p:par>
                                <p:cTn id="18" presetID="42" presetClass="path" presetSubtype="0" accel="50000" decel="50000" fill="hold" grpId="0" nodeType="withEffect">
                                  <p:stCondLst>
                                    <p:cond delay="0"/>
                                  </p:stCondLst>
                                  <p:childTnLst>
                                    <p:animMotion origin="layout" path="M 4.59535E-8 -2.55561E-6 L -0.04927 0.42284 " pathEditMode="relative" rAng="0" ptsTypes="AA">
                                      <p:cBhvr>
                                        <p:cTn id="19" dur="2000" fill="hold"/>
                                        <p:tgtEl>
                                          <p:spTgt spid="39"/>
                                        </p:tgtEl>
                                        <p:attrNameLst>
                                          <p:attrName>ppt_x</p:attrName>
                                          <p:attrName>ppt_y</p:attrName>
                                        </p:attrNameLst>
                                      </p:cBhvr>
                                      <p:rCtr x="-2464" y="21130"/>
                                    </p:animMotion>
                                  </p:childTnLst>
                                </p:cTn>
                              </p:par>
                              <p:par>
                                <p:cTn id="20" presetID="42" presetClass="path" presetSubtype="0" accel="50000" decel="50000" fill="hold" grpId="0" nodeType="withEffect">
                                  <p:stCondLst>
                                    <p:cond delay="0"/>
                                  </p:stCondLst>
                                  <p:childTnLst>
                                    <p:animMotion origin="layout" path="M 2.6168E-6 -2.16523E-6 L -0.00664 0.35475 " pathEditMode="relative" rAng="0" ptsTypes="AA">
                                      <p:cBhvr>
                                        <p:cTn id="21" dur="2000" fill="hold"/>
                                        <p:tgtEl>
                                          <p:spTgt spid="20"/>
                                        </p:tgtEl>
                                        <p:attrNameLst>
                                          <p:attrName>ppt_x</p:attrName>
                                          <p:attrName>ppt_y</p:attrName>
                                        </p:attrNameLst>
                                      </p:cBhvr>
                                      <p:rCtr x="-332" y="17726"/>
                                    </p:animMotion>
                                  </p:childTnLst>
                                </p:cTn>
                              </p:par>
                              <p:par>
                                <p:cTn id="22" presetID="42" presetClass="path" presetSubtype="0" accel="50000" decel="50000" fill="hold" grpId="0" nodeType="withEffect">
                                  <p:stCondLst>
                                    <p:cond delay="0"/>
                                  </p:stCondLst>
                                  <p:childTnLst>
                                    <p:animMotion origin="layout" path="M 1.26372E-6 2.9823E-6 L -0.02796 0.32297 " pathEditMode="relative" rAng="0" ptsTypes="AA">
                                      <p:cBhvr>
                                        <p:cTn id="23" dur="2000" fill="hold"/>
                                        <p:tgtEl>
                                          <p:spTgt spid="41"/>
                                        </p:tgtEl>
                                        <p:attrNameLst>
                                          <p:attrName>ppt_x</p:attrName>
                                          <p:attrName>ppt_y</p:attrName>
                                        </p:attrNameLst>
                                      </p:cBhvr>
                                      <p:rCtr x="-1404" y="16137"/>
                                    </p:animMotion>
                                  </p:childTnLst>
                                </p:cTn>
                              </p:par>
                              <p:par>
                                <p:cTn id="24" presetID="42" presetClass="path" presetSubtype="0" accel="50000" decel="50000" fill="hold" grpId="0" nodeType="withEffect">
                                  <p:stCondLst>
                                    <p:cond delay="0"/>
                                  </p:stCondLst>
                                  <p:childTnLst>
                                    <p:animMotion origin="layout" path="M -3.91626E-6 -4.52565E-6 L -0.05667 0.51635 " pathEditMode="relative" rAng="0" ptsTypes="AA">
                                      <p:cBhvr>
                                        <p:cTn id="25" dur="2000" fill="hold"/>
                                        <p:tgtEl>
                                          <p:spTgt spid="43"/>
                                        </p:tgtEl>
                                        <p:attrNameLst>
                                          <p:attrName>ppt_x</p:attrName>
                                          <p:attrName>ppt_y</p:attrName>
                                        </p:attrNameLst>
                                      </p:cBhvr>
                                      <p:rCtr x="-2834" y="25806"/>
                                    </p:animMotion>
                                  </p:childTnLst>
                                </p:cTn>
                              </p:par>
                              <p:par>
                                <p:cTn id="26" presetID="42" presetClass="path" presetSubtype="0" accel="50000" decel="50000" fill="hold" grpId="0" nodeType="withEffect">
                                  <p:stCondLst>
                                    <p:cond delay="0"/>
                                  </p:stCondLst>
                                  <p:childTnLst>
                                    <p:animMotion origin="layout" path="M 3.55885E-6 -4.54834E-6 L -0.34057 0.4065 " pathEditMode="relative" rAng="0" ptsTypes="AA">
                                      <p:cBhvr>
                                        <p:cTn id="27" dur="2000" fill="hold"/>
                                        <p:tgtEl>
                                          <p:spTgt spid="40"/>
                                        </p:tgtEl>
                                        <p:attrNameLst>
                                          <p:attrName>ppt_x</p:attrName>
                                          <p:attrName>ppt_y</p:attrName>
                                        </p:attrNameLst>
                                      </p:cBhvr>
                                      <p:rCtr x="-17028" y="20313"/>
                                    </p:animMotion>
                                  </p:childTnLst>
                                </p:cTn>
                              </p:par>
                              <p:par>
                                <p:cTn id="28" presetID="42" presetClass="path" presetSubtype="0" accel="50000" decel="50000" fill="hold" grpId="0" nodeType="withEffect">
                                  <p:stCondLst>
                                    <p:cond delay="0"/>
                                  </p:stCondLst>
                                  <p:childTnLst>
                                    <p:animMotion origin="layout" path="M -4.58259E-6 -1.31185E-6 L -0.06944 0.23831 " pathEditMode="relative" rAng="0" ptsTypes="AA">
                                      <p:cBhvr>
                                        <p:cTn id="29" dur="2000" fill="hold"/>
                                        <p:tgtEl>
                                          <p:spTgt spid="18"/>
                                        </p:tgtEl>
                                        <p:attrNameLst>
                                          <p:attrName>ppt_x</p:attrName>
                                          <p:attrName>ppt_y</p:attrName>
                                        </p:attrNameLst>
                                      </p:cBhvr>
                                      <p:rCtr x="-3472" y="11916"/>
                                    </p:animMotion>
                                  </p:childTnLst>
                                </p:cTn>
                              </p:par>
                              <p:par>
                                <p:cTn id="30" presetID="42" presetClass="path" presetSubtype="0" accel="50000" decel="50000" fill="hold" grpId="0" nodeType="withEffect">
                                  <p:stCondLst>
                                    <p:cond delay="0"/>
                                  </p:stCondLst>
                                  <p:childTnLst>
                                    <p:animMotion origin="layout" path="M -5.48889E-7 -1.31185E-6 L -0.15484 0.58602 " pathEditMode="relative" rAng="0" ptsTypes="AA">
                                      <p:cBhvr>
                                        <p:cTn id="31" dur="2000" fill="hold"/>
                                        <p:tgtEl>
                                          <p:spTgt spid="13"/>
                                        </p:tgtEl>
                                        <p:attrNameLst>
                                          <p:attrName>ppt_x</p:attrName>
                                          <p:attrName>ppt_y</p:attrName>
                                        </p:attrNameLst>
                                      </p:cBhvr>
                                      <p:rCtr x="-7748" y="29301"/>
                                    </p:animMotion>
                                  </p:childTnLst>
                                </p:cTn>
                              </p:par>
                              <p:par>
                                <p:cTn id="32" presetID="42" presetClass="path" presetSubtype="0" accel="50000" decel="50000" fill="hold" grpId="0" nodeType="withEffect">
                                  <p:stCondLst>
                                    <p:cond delay="0"/>
                                  </p:stCondLst>
                                  <p:childTnLst>
                                    <p:animMotion origin="layout" path="M 2.65509E-7 1.02587E-6 L -0.10391 0.65501 " pathEditMode="relative" rAng="0" ptsTypes="AA">
                                      <p:cBhvr>
                                        <p:cTn id="33" dur="2000" fill="hold"/>
                                        <p:tgtEl>
                                          <p:spTgt spid="22"/>
                                        </p:tgtEl>
                                        <p:attrNameLst>
                                          <p:attrName>ppt_x</p:attrName>
                                          <p:attrName>ppt_y</p:attrName>
                                        </p:attrNameLst>
                                      </p:cBhvr>
                                      <p:rCtr x="-5195" y="32751"/>
                                    </p:animMotion>
                                  </p:childTnLst>
                                </p:cTn>
                              </p:par>
                              <p:par>
                                <p:cTn id="34" presetID="42" presetClass="path" presetSubtype="0" accel="50000" decel="50000" fill="hold" grpId="0" nodeType="withEffect">
                                  <p:stCondLst>
                                    <p:cond delay="0"/>
                                  </p:stCondLst>
                                  <p:childTnLst>
                                    <p:animMotion origin="layout" path="M 1.28159E-6 -3.24557E-6 L -0.08948 0.57944 " pathEditMode="relative" rAng="0" ptsTypes="AA">
                                      <p:cBhvr>
                                        <p:cTn id="35" dur="2000" fill="hold"/>
                                        <p:tgtEl>
                                          <p:spTgt spid="19"/>
                                        </p:tgtEl>
                                        <p:attrNameLst>
                                          <p:attrName>ppt_x</p:attrName>
                                          <p:attrName>ppt_y</p:attrName>
                                        </p:attrNameLst>
                                      </p:cBhvr>
                                      <p:rCtr x="-4480" y="28961"/>
                                    </p:animMotion>
                                  </p:childTnLst>
                                </p:cTn>
                              </p:par>
                              <p:par>
                                <p:cTn id="36" presetID="42" presetClass="path" presetSubtype="0" accel="50000" decel="50000" fill="hold" grpId="0" nodeType="withEffect">
                                  <p:stCondLst>
                                    <p:cond delay="0"/>
                                  </p:stCondLst>
                                  <p:childTnLst>
                                    <p:animMotion origin="layout" path="M -2.33342E-6 -2.72356E-6 L -0.27891 0.46346 " pathEditMode="relative" rAng="0" ptsTypes="AA">
                                      <p:cBhvr>
                                        <p:cTn id="37" dur="2000" fill="hold"/>
                                        <p:tgtEl>
                                          <p:spTgt spid="44"/>
                                        </p:tgtEl>
                                        <p:attrNameLst>
                                          <p:attrName>ppt_x</p:attrName>
                                          <p:attrName>ppt_y</p:attrName>
                                        </p:attrNameLst>
                                      </p:cBhvr>
                                      <p:rCtr x="-13952" y="23173"/>
                                    </p:animMotion>
                                  </p:childTnLst>
                                </p:cTn>
                              </p:par>
                              <p:par>
                                <p:cTn id="38" presetID="42" presetClass="path" presetSubtype="0" accel="50000" decel="50000" fill="hold" grpId="0" nodeType="withEffect">
                                  <p:stCondLst>
                                    <p:cond delay="0"/>
                                  </p:stCondLst>
                                  <p:childTnLst>
                                    <p:animMotion origin="layout" path="M 1.35308E-6 4.06264E-6 L -0.32589 0.38198 " pathEditMode="relative" rAng="0" ptsTypes="AA">
                                      <p:cBhvr>
                                        <p:cTn id="39" dur="2000" fill="hold"/>
                                        <p:tgtEl>
                                          <p:spTgt spid="14"/>
                                        </p:tgtEl>
                                        <p:attrNameLst>
                                          <p:attrName>ppt_x</p:attrName>
                                          <p:attrName>ppt_y</p:attrName>
                                        </p:attrNameLst>
                                      </p:cBhvr>
                                      <p:rCtr x="-16301" y="19088"/>
                                    </p:animMotion>
                                  </p:childTnLst>
                                </p:cTn>
                              </p:par>
                              <p:par>
                                <p:cTn id="40" presetID="42" presetClass="path" presetSubtype="0" accel="50000" decel="50000" fill="hold" grpId="0" nodeType="withEffect">
                                  <p:stCondLst>
                                    <p:cond delay="0"/>
                                  </p:stCondLst>
                                  <p:childTnLst>
                                    <p:animMotion origin="layout" path="M 1.6339E-7 1.54789E-6 L -0.33138 0.52678 " pathEditMode="relative" rAng="0" ptsTypes="AA">
                                      <p:cBhvr>
                                        <p:cTn id="41" dur="2000" fill="hold"/>
                                        <p:tgtEl>
                                          <p:spTgt spid="42"/>
                                        </p:tgtEl>
                                        <p:attrNameLst>
                                          <p:attrName>ppt_x</p:attrName>
                                          <p:attrName>ppt_y</p:attrName>
                                        </p:attrNameLst>
                                      </p:cBhvr>
                                      <p:rCtr x="-16569" y="26328"/>
                                    </p:animMotion>
                                  </p:childTnLst>
                                </p:cTn>
                              </p:par>
                              <p:par>
                                <p:cTn id="42" presetID="42" presetClass="path" presetSubtype="0" accel="50000" decel="50000" fill="hold" grpId="0" nodeType="withEffect">
                                  <p:stCondLst>
                                    <p:cond delay="0"/>
                                  </p:stCondLst>
                                  <p:childTnLst>
                                    <p:animMotion origin="layout" path="M -2.85423E-6 1.89287E-6 L -0.21955 0.54607 " pathEditMode="relative" rAng="0" ptsTypes="AA">
                                      <p:cBhvr>
                                        <p:cTn id="43" dur="2000" fill="hold"/>
                                        <p:tgtEl>
                                          <p:spTgt spid="16"/>
                                        </p:tgtEl>
                                        <p:attrNameLst>
                                          <p:attrName>ppt_x</p:attrName>
                                          <p:attrName>ppt_y</p:attrName>
                                        </p:attrNameLst>
                                      </p:cBhvr>
                                      <p:rCtr x="-10978" y="27304"/>
                                    </p:animMotion>
                                  </p:childTnLst>
                                </p:cTn>
                              </p:par>
                              <p:par>
                                <p:cTn id="44" presetID="42" presetClass="path" presetSubtype="0" accel="50000" decel="50000" fill="hold" grpId="0" nodeType="withEffect">
                                  <p:stCondLst>
                                    <p:cond delay="0"/>
                                  </p:stCondLst>
                                  <p:childTnLst>
                                    <p:animMotion origin="layout" path="M 3.75032E-6 3.69496E-6 L -0.21177 0.36178 " pathEditMode="relative" rAng="0" ptsTypes="AA">
                                      <p:cBhvr>
                                        <p:cTn id="45" dur="2000" fill="hold"/>
                                        <p:tgtEl>
                                          <p:spTgt spid="21"/>
                                        </p:tgtEl>
                                        <p:attrNameLst>
                                          <p:attrName>ppt_x</p:attrName>
                                          <p:attrName>ppt_y</p:attrName>
                                        </p:attrNameLst>
                                      </p:cBhvr>
                                      <p:rCtr x="-10595" y="18089"/>
                                    </p:animMotion>
                                  </p:childTnLst>
                                </p:cTn>
                              </p:par>
                              <p:par>
                                <p:cTn id="46" presetID="42" presetClass="path" presetSubtype="0" accel="50000" decel="50000" fill="hold" grpId="0" nodeType="withEffect">
                                  <p:stCondLst>
                                    <p:cond delay="0"/>
                                  </p:stCondLst>
                                  <p:childTnLst>
                                    <p:animMotion origin="layout" path="M -4.4677E-7 -2.72356E-6 L -0.23768 0.46346 " pathEditMode="relative" rAng="0" ptsTypes="AA">
                                      <p:cBhvr>
                                        <p:cTn id="47" dur="2000" fill="hold"/>
                                        <p:tgtEl>
                                          <p:spTgt spid="53"/>
                                        </p:tgtEl>
                                        <p:attrNameLst>
                                          <p:attrName>ppt_x</p:attrName>
                                          <p:attrName>ppt_y</p:attrName>
                                        </p:attrNameLst>
                                      </p:cBhvr>
                                      <p:rCtr x="-11884" y="23173"/>
                                    </p:animMotion>
                                  </p:childTnLst>
                                </p:cTn>
                              </p:par>
                              <p:par>
                                <p:cTn id="48" presetID="42" presetClass="path" presetSubtype="0" accel="50000" decel="50000" fill="hold" grpId="0" nodeType="withEffect">
                                  <p:stCondLst>
                                    <p:cond delay="0"/>
                                  </p:stCondLst>
                                  <p:childTnLst>
                                    <p:animMotion origin="layout" path="M -0.00957 2.26055E-6 L -0.20896 0.66273 " pathEditMode="relative" rAng="0" ptsTypes="AA">
                                      <p:cBhvr>
                                        <p:cTn id="49" dur="2000" fill="hold"/>
                                        <p:tgtEl>
                                          <p:spTgt spid="54"/>
                                        </p:tgtEl>
                                        <p:attrNameLst>
                                          <p:attrName>ppt_x</p:attrName>
                                          <p:attrName>ppt_y</p:attrName>
                                        </p:attrNameLst>
                                      </p:cBhvr>
                                      <p:rCtr x="-9969" y="33137"/>
                                    </p:animMotion>
                                  </p:childTnLst>
                                </p:cTn>
                              </p:par>
                              <p:par>
                                <p:cTn id="50" presetID="42" presetClass="path" presetSubtype="0" accel="50000" decel="50000" fill="hold" grpId="0" nodeType="withEffect">
                                  <p:stCondLst>
                                    <p:cond delay="0"/>
                                  </p:stCondLst>
                                  <p:childTnLst>
                                    <p:animMotion origin="layout" path="M 1.85857E-6 -1.51158E-6 L -0.06115 0.55947 " pathEditMode="relative" rAng="0" ptsTypes="AA">
                                      <p:cBhvr>
                                        <p:cTn id="51" dur="2000" fill="hold"/>
                                        <p:tgtEl>
                                          <p:spTgt spid="56"/>
                                        </p:tgtEl>
                                        <p:attrNameLst>
                                          <p:attrName>ppt_x</p:attrName>
                                          <p:attrName>ppt_y</p:attrName>
                                        </p:attrNameLst>
                                      </p:cBhvr>
                                      <p:rCtr x="-3064" y="27962"/>
                                    </p:animMotion>
                                  </p:childTnLst>
                                </p:cTn>
                              </p:par>
                              <p:par>
                                <p:cTn id="52" presetID="42" presetClass="path" presetSubtype="0" accel="50000" decel="50000" fill="hold" grpId="0" nodeType="withEffect">
                                  <p:stCondLst>
                                    <p:cond delay="0"/>
                                  </p:stCondLst>
                                  <p:childTnLst>
                                    <p:animMotion origin="layout" path="M -4.43707E-6 5.03858E-7 L -0.14475 0.23763 " pathEditMode="relative" rAng="0" ptsTypes="AA">
                                      <p:cBhvr>
                                        <p:cTn id="53" dur="2000" fill="hold"/>
                                        <p:tgtEl>
                                          <p:spTgt spid="57"/>
                                        </p:tgtEl>
                                        <p:attrNameLst>
                                          <p:attrName>ppt_x</p:attrName>
                                          <p:attrName>ppt_y</p:attrName>
                                        </p:attrNameLst>
                                      </p:cBhvr>
                                      <p:rCtr x="-7238" y="11870"/>
                                    </p:animMotion>
                                  </p:childTnLst>
                                </p:cTn>
                              </p:par>
                              <p:par>
                                <p:cTn id="54" presetID="42" presetClass="path" presetSubtype="0" accel="50000" decel="50000" fill="hold" grpId="0" nodeType="withEffect">
                                  <p:stCondLst>
                                    <p:cond delay="0"/>
                                  </p:stCondLst>
                                  <p:childTnLst>
                                    <p:animMotion origin="layout" path="M -1.51902E-6 1.39355E-6 L 0.01711 0.53245 " pathEditMode="relative" rAng="0" ptsTypes="AA">
                                      <p:cBhvr>
                                        <p:cTn id="55" dur="2000" fill="hold"/>
                                        <p:tgtEl>
                                          <p:spTgt spid="58"/>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38" grpId="0" animBg="1"/>
      <p:bldP spid="39" grpId="0" animBg="1"/>
      <p:bldP spid="40" grpId="0" animBg="1"/>
      <p:bldP spid="41" grpId="0" animBg="1"/>
      <p:bldP spid="42" grpId="0" animBg="1"/>
      <p:bldP spid="43" grpId="0" animBg="1"/>
      <p:bldP spid="44" grpId="0" animBg="1"/>
      <p:bldP spid="53" grpId="0" animBg="1"/>
      <p:bldP spid="54" grpId="0" animBg="1"/>
      <p:bldP spid="56" grpId="0" animBg="1"/>
      <p:bldP spid="57" grpId="0" animBg="1"/>
      <p:bldP spid="5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00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5422" y="2464946"/>
            <a:ext cx="2008622" cy="124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flipH="1">
            <a:off x="5996520" y="1237350"/>
            <a:ext cx="3056" cy="5152063"/>
          </a:xfrm>
          <a:prstGeom prst="line">
            <a:avLst/>
          </a:prstGeom>
          <a:noFill/>
          <a:ln w="15875" cap="flat" cmpd="sng" algn="ctr">
            <a:solidFill>
              <a:sysClr val="windowText" lastClr="000000"/>
            </a:solidFill>
            <a:prstDash val="solid"/>
            <a:miter lim="800000"/>
          </a:ln>
          <a:effectLst/>
        </p:spPr>
      </p:cxnSp>
      <p:sp>
        <p:nvSpPr>
          <p:cNvPr id="6" name="Flowchart: Magnetic Disk 5"/>
          <p:cNvSpPr/>
          <p:nvPr/>
        </p:nvSpPr>
        <p:spPr>
          <a:xfrm>
            <a:off x="1646287" y="4874369"/>
            <a:ext cx="2126416" cy="1640380"/>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p:cNvGrpSpPr/>
          <p:nvPr/>
        </p:nvGrpSpPr>
        <p:grpSpPr>
          <a:xfrm>
            <a:off x="1831629" y="5438214"/>
            <a:ext cx="269057" cy="329812"/>
            <a:chOff x="4818580" y="4212404"/>
            <a:chExt cx="441789" cy="544531"/>
          </a:xfrm>
        </p:grpSpPr>
        <p:sp>
          <p:nvSpPr>
            <p:cNvPr id="8" name="Rectangle 7"/>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 name="Group 9"/>
          <p:cNvGrpSpPr/>
          <p:nvPr/>
        </p:nvGrpSpPr>
        <p:grpSpPr>
          <a:xfrm>
            <a:off x="2274272" y="5438214"/>
            <a:ext cx="269057" cy="329812"/>
            <a:chOff x="4818580" y="4212404"/>
            <a:chExt cx="441789" cy="544531"/>
          </a:xfrm>
        </p:grpSpPr>
        <p:sp>
          <p:nvSpPr>
            <p:cNvPr id="11" name="Rectangle 10"/>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 name="Group 12"/>
          <p:cNvGrpSpPr/>
          <p:nvPr/>
        </p:nvGrpSpPr>
        <p:grpSpPr>
          <a:xfrm>
            <a:off x="2716915" y="5438214"/>
            <a:ext cx="269057" cy="329812"/>
            <a:chOff x="4818580" y="4212404"/>
            <a:chExt cx="441789" cy="544531"/>
          </a:xfrm>
        </p:grpSpPr>
        <p:sp>
          <p:nvSpPr>
            <p:cNvPr id="14" name="Rectangle 1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p:cNvGrpSpPr/>
          <p:nvPr/>
        </p:nvGrpSpPr>
        <p:grpSpPr>
          <a:xfrm>
            <a:off x="3159556" y="5438214"/>
            <a:ext cx="269057" cy="329812"/>
            <a:chOff x="4818580" y="4212404"/>
            <a:chExt cx="441789" cy="544531"/>
          </a:xfrm>
        </p:grpSpPr>
        <p:sp>
          <p:nvSpPr>
            <p:cNvPr id="17" name="Rectangle 16"/>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 name="Group 18"/>
          <p:cNvGrpSpPr/>
          <p:nvPr/>
        </p:nvGrpSpPr>
        <p:grpSpPr>
          <a:xfrm>
            <a:off x="1831629" y="5879409"/>
            <a:ext cx="269057" cy="329812"/>
            <a:chOff x="4818580" y="4212404"/>
            <a:chExt cx="441789" cy="544531"/>
          </a:xfrm>
        </p:grpSpPr>
        <p:sp>
          <p:nvSpPr>
            <p:cNvPr id="20" name="Rectangle 1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oup 21"/>
          <p:cNvGrpSpPr/>
          <p:nvPr/>
        </p:nvGrpSpPr>
        <p:grpSpPr>
          <a:xfrm>
            <a:off x="2274272" y="5879409"/>
            <a:ext cx="269057" cy="329812"/>
            <a:chOff x="4818580" y="4212404"/>
            <a:chExt cx="441789" cy="544531"/>
          </a:xfrm>
        </p:grpSpPr>
        <p:sp>
          <p:nvSpPr>
            <p:cNvPr id="23" name="Rectangle 22"/>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5" name="Group 24"/>
          <p:cNvGrpSpPr/>
          <p:nvPr/>
        </p:nvGrpSpPr>
        <p:grpSpPr>
          <a:xfrm>
            <a:off x="2716915" y="5879409"/>
            <a:ext cx="269057" cy="329812"/>
            <a:chOff x="4818580" y="4212404"/>
            <a:chExt cx="441789" cy="544531"/>
          </a:xfrm>
        </p:grpSpPr>
        <p:sp>
          <p:nvSpPr>
            <p:cNvPr id="26" name="Rectangle 2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8" name="Group 27"/>
          <p:cNvGrpSpPr/>
          <p:nvPr/>
        </p:nvGrpSpPr>
        <p:grpSpPr>
          <a:xfrm>
            <a:off x="3159556" y="5879409"/>
            <a:ext cx="269057" cy="329812"/>
            <a:chOff x="4818580" y="4212404"/>
            <a:chExt cx="441789" cy="544531"/>
          </a:xfrm>
        </p:grpSpPr>
        <p:sp>
          <p:nvSpPr>
            <p:cNvPr id="29" name="Rectangle 28"/>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1" name="Rectangle 30"/>
          <p:cNvSpPr/>
          <p:nvPr/>
        </p:nvSpPr>
        <p:spPr>
          <a:xfrm>
            <a:off x="972965" y="1044006"/>
            <a:ext cx="3272819" cy="657359"/>
          </a:xfrm>
          <a:prstGeom prst="rect">
            <a:avLst/>
          </a:prstGeom>
        </p:spPr>
        <p:txBody>
          <a:bodyPr wrap="none">
            <a:spAutoFit/>
          </a:bodyPr>
          <a:lstStyle/>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Single monolithic database</a:t>
            </a: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Tiers of specific technologies</a:t>
            </a:r>
          </a:p>
        </p:txBody>
      </p:sp>
      <p:cxnSp>
        <p:nvCxnSpPr>
          <p:cNvPr id="32" name="Straight Arrow Connector 31"/>
          <p:cNvCxnSpPr>
            <a:stCxn id="35" idx="0"/>
            <a:endCxn id="89" idx="2"/>
          </p:cNvCxnSpPr>
          <p:nvPr/>
        </p:nvCxnSpPr>
        <p:spPr>
          <a:xfrm flipV="1">
            <a:off x="2709496" y="2560808"/>
            <a:ext cx="0" cy="296381"/>
          </a:xfrm>
          <a:prstGeom prst="straightConnector1">
            <a:avLst/>
          </a:prstGeom>
          <a:noFill/>
          <a:ln w="12700" cap="flat" cmpd="sng" algn="ctr">
            <a:solidFill>
              <a:schemeClr val="tx1"/>
            </a:solidFill>
            <a:prstDash val="solid"/>
            <a:miter lim="800000"/>
            <a:tailEnd type="triangle"/>
          </a:ln>
          <a:effectLst/>
        </p:spPr>
      </p:cxnSp>
      <p:sp>
        <p:nvSpPr>
          <p:cNvPr id="33" name="Rectangle 32"/>
          <p:cNvSpPr/>
          <p:nvPr/>
        </p:nvSpPr>
        <p:spPr>
          <a:xfrm>
            <a:off x="845081" y="243484"/>
            <a:ext cx="4492768" cy="523220"/>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State in Monolithic approach</a:t>
            </a:r>
          </a:p>
        </p:txBody>
      </p:sp>
      <p:sp>
        <p:nvSpPr>
          <p:cNvPr id="34" name="Rectangle 33"/>
          <p:cNvSpPr/>
          <p:nvPr/>
        </p:nvSpPr>
        <p:spPr>
          <a:xfrm>
            <a:off x="6848488" y="279032"/>
            <a:ext cx="4940327" cy="523220"/>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State in </a:t>
            </a:r>
            <a:r>
              <a:rPr kumimoji="0" lang="en-US" sz="2800" b="0" i="0" u="none" strike="noStrike" kern="1200" cap="none" spc="0" normalizeH="0" baseline="0" noProof="0" dirty="0" err="1">
                <a:ln>
                  <a:noFill/>
                </a:ln>
                <a:solidFill>
                  <a:srgbClr val="FFFFFF"/>
                </a:solidFill>
                <a:effectLst/>
                <a:uLnTx/>
                <a:uFillTx/>
                <a:latin typeface="Segoe UI Light"/>
                <a:ea typeface="+mn-ea"/>
                <a:cs typeface="+mn-cs"/>
              </a:rPr>
              <a:t>Microservices</a:t>
            </a: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approach</a:t>
            </a:r>
          </a:p>
        </p:txBody>
      </p:sp>
      <p:sp>
        <p:nvSpPr>
          <p:cNvPr id="35" name="Rounded Rectangle 34"/>
          <p:cNvSpPr/>
          <p:nvPr/>
        </p:nvSpPr>
        <p:spPr bwMode="auto">
          <a:xfrm>
            <a:off x="1820093" y="2857189"/>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6" name="Picture 2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935959" y="3001142"/>
            <a:ext cx="485192" cy="399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p:nvPr/>
        </p:nvSpPr>
        <p:spPr>
          <a:xfrm>
            <a:off x="6412793" y="1112043"/>
            <a:ext cx="4525598" cy="1222386"/>
          </a:xfrm>
          <a:prstGeom prst="rect">
            <a:avLst/>
          </a:prstGeom>
        </p:spPr>
        <p:txBody>
          <a:bodyPr wrap="none">
            <a:spAutoFit/>
          </a:bodyPr>
          <a:lstStyle/>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Graph of interconnected </a:t>
            </a:r>
            <a:r>
              <a:rPr kumimoji="0" lang="en-US" sz="1836" b="0" i="0" u="none" strike="noStrike" kern="1200" cap="none" spc="0" normalizeH="0" baseline="0" noProof="0" dirty="0" err="1">
                <a:ln>
                  <a:noFill/>
                </a:ln>
                <a:solidFill>
                  <a:srgbClr val="FFFFFF"/>
                </a:solidFill>
                <a:effectLst/>
                <a:uLnTx/>
                <a:uFillTx/>
                <a:latin typeface="Segoe UI Light"/>
                <a:ea typeface="+mn-ea"/>
                <a:cs typeface="+mn-cs"/>
              </a:rPr>
              <a:t>microservices</a:t>
            </a: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State typically scoped to the </a:t>
            </a:r>
            <a:r>
              <a:rPr kumimoji="0" lang="en-US" sz="1836" b="0" i="0" u="none" strike="noStrike" kern="1200" cap="none" spc="0" normalizeH="0" baseline="0" noProof="0" dirty="0" err="1">
                <a:ln>
                  <a:noFill/>
                </a:ln>
                <a:solidFill>
                  <a:srgbClr val="FFFFFF"/>
                </a:solidFill>
                <a:effectLst/>
                <a:uLnTx/>
                <a:uFillTx/>
                <a:latin typeface="Segoe UI Light"/>
                <a:ea typeface="+mn-ea"/>
                <a:cs typeface="+mn-cs"/>
              </a:rPr>
              <a:t>microservice</a:t>
            </a: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Variety of technologies used </a:t>
            </a: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Remote Storage for cold data</a:t>
            </a:r>
          </a:p>
        </p:txBody>
      </p:sp>
      <p:grpSp>
        <p:nvGrpSpPr>
          <p:cNvPr id="40" name="Group 39"/>
          <p:cNvGrpSpPr/>
          <p:nvPr/>
        </p:nvGrpSpPr>
        <p:grpSpPr>
          <a:xfrm>
            <a:off x="6560057" y="2496191"/>
            <a:ext cx="5320532" cy="4201436"/>
            <a:chOff x="6557714" y="1579470"/>
            <a:chExt cx="5321290" cy="4202034"/>
          </a:xfrm>
        </p:grpSpPr>
        <p:sp>
          <p:nvSpPr>
            <p:cNvPr id="42" name="Rounded Rectangle 41"/>
            <p:cNvSpPr/>
            <p:nvPr/>
          </p:nvSpPr>
          <p:spPr bwMode="auto">
            <a:xfrm>
              <a:off x="6753045" y="3791312"/>
              <a:ext cx="1278241" cy="1393591"/>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lowchart: Magnetic Disk 42"/>
            <p:cNvSpPr/>
            <p:nvPr/>
          </p:nvSpPr>
          <p:spPr>
            <a:xfrm>
              <a:off x="7110132" y="4552712"/>
              <a:ext cx="571464" cy="573851"/>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 name="Group 43"/>
            <p:cNvGrpSpPr/>
            <p:nvPr/>
          </p:nvGrpSpPr>
          <p:grpSpPr>
            <a:xfrm>
              <a:off x="7203257" y="4823880"/>
              <a:ext cx="153877" cy="202604"/>
              <a:chOff x="4818580" y="4212404"/>
              <a:chExt cx="441789" cy="544531"/>
            </a:xfrm>
          </p:grpSpPr>
          <p:sp>
            <p:nvSpPr>
              <p:cNvPr id="76" name="Rectangle 7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 name="Group 44"/>
            <p:cNvGrpSpPr/>
            <p:nvPr/>
          </p:nvGrpSpPr>
          <p:grpSpPr>
            <a:xfrm>
              <a:off x="7440512" y="4823880"/>
              <a:ext cx="153877" cy="202604"/>
              <a:chOff x="4818580" y="4212404"/>
              <a:chExt cx="441789" cy="544531"/>
            </a:xfrm>
          </p:grpSpPr>
          <p:sp>
            <p:nvSpPr>
              <p:cNvPr id="74" name="Rectangle 7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46" name="Straight Arrow Connector 45"/>
            <p:cNvCxnSpPr>
              <a:stCxn id="43" idx="1"/>
            </p:cNvCxnSpPr>
            <p:nvPr/>
          </p:nvCxnSpPr>
          <p:spPr>
            <a:xfrm flipV="1">
              <a:off x="7395863" y="4403609"/>
              <a:ext cx="0" cy="149103"/>
            </a:xfrm>
            <a:prstGeom prst="straightConnector1">
              <a:avLst/>
            </a:prstGeom>
            <a:noFill/>
            <a:ln w="12700" cap="flat" cmpd="sng" algn="ctr">
              <a:solidFill>
                <a:sysClr val="windowText" lastClr="000000"/>
              </a:solidFill>
              <a:prstDash val="solid"/>
              <a:miter lim="800000"/>
              <a:tailEnd type="triangle"/>
            </a:ln>
            <a:effectLst/>
          </p:spPr>
        </p:cxnSp>
        <p:sp>
          <p:nvSpPr>
            <p:cNvPr id="47" name="Hexagon 46"/>
            <p:cNvSpPr>
              <a:spLocks noChangeAspect="1"/>
            </p:cNvSpPr>
            <p:nvPr/>
          </p:nvSpPr>
          <p:spPr bwMode="auto">
            <a:xfrm>
              <a:off x="7106045" y="3862815"/>
              <a:ext cx="579638" cy="540794"/>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Hexagon 47"/>
            <p:cNvSpPr>
              <a:spLocks noChangeAspect="1"/>
            </p:cNvSpPr>
            <p:nvPr/>
          </p:nvSpPr>
          <p:spPr bwMode="auto">
            <a:xfrm>
              <a:off x="8902255" y="3880641"/>
              <a:ext cx="579638" cy="540794"/>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Hexagon 48"/>
            <p:cNvSpPr>
              <a:spLocks noChangeAspect="1"/>
            </p:cNvSpPr>
            <p:nvPr/>
          </p:nvSpPr>
          <p:spPr bwMode="auto">
            <a:xfrm>
              <a:off x="10017591" y="3862815"/>
              <a:ext cx="579638" cy="540794"/>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lowchart: Magnetic Disk 49"/>
            <p:cNvSpPr/>
            <p:nvPr/>
          </p:nvSpPr>
          <p:spPr>
            <a:xfrm>
              <a:off x="10229563" y="4220740"/>
              <a:ext cx="157973" cy="140896"/>
            </a:xfrm>
            <a:prstGeom prst="flowChartMagneticDisk">
              <a:avLst/>
            </a:prstGeom>
            <a:solidFill>
              <a:srgbClr val="92D050"/>
            </a:solidFill>
            <a:ln w="15875" cap="flat" cmpd="sng" algn="ctr">
              <a:solidFill>
                <a:srgbClr val="00B05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Hexagon 50"/>
            <p:cNvSpPr>
              <a:spLocks noChangeAspect="1"/>
            </p:cNvSpPr>
            <p:nvPr/>
          </p:nvSpPr>
          <p:spPr bwMode="auto">
            <a:xfrm>
              <a:off x="10032798" y="4919622"/>
              <a:ext cx="579638" cy="540794"/>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lowchart: Magnetic Disk 51"/>
            <p:cNvSpPr/>
            <p:nvPr/>
          </p:nvSpPr>
          <p:spPr>
            <a:xfrm>
              <a:off x="10254119" y="5263296"/>
              <a:ext cx="157973" cy="140896"/>
            </a:xfrm>
            <a:prstGeom prst="flowChartMagneticDisk">
              <a:avLst/>
            </a:prstGeom>
            <a:solidFill>
              <a:srgbClr val="92D050"/>
            </a:solidFill>
            <a:ln w="15875" cap="flat" cmpd="sng" algn="ctr">
              <a:solidFill>
                <a:srgbClr val="00B05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3" name="Straight Arrow Connector 52"/>
            <p:cNvCxnSpPr>
              <a:stCxn id="42" idx="0"/>
              <a:endCxn id="72" idx="4"/>
            </p:cNvCxnSpPr>
            <p:nvPr/>
          </p:nvCxnSpPr>
          <p:spPr>
            <a:xfrm flipV="1">
              <a:off x="7392166" y="2582880"/>
              <a:ext cx="1335803" cy="1208433"/>
            </a:xfrm>
            <a:prstGeom prst="straightConnector1">
              <a:avLst/>
            </a:prstGeom>
            <a:noFill/>
            <a:ln w="12700" cap="flat" cmpd="sng" algn="ctr">
              <a:solidFill>
                <a:schemeClr val="tx1"/>
              </a:solidFill>
              <a:prstDash val="solid"/>
              <a:miter lim="800000"/>
              <a:tailEnd type="triangle"/>
            </a:ln>
            <a:effectLst/>
          </p:spPr>
        </p:cxnSp>
        <p:cxnSp>
          <p:nvCxnSpPr>
            <p:cNvPr id="54" name="Straight Arrow Connector 53"/>
            <p:cNvCxnSpPr>
              <a:endCxn id="72" idx="3"/>
            </p:cNvCxnSpPr>
            <p:nvPr/>
          </p:nvCxnSpPr>
          <p:spPr>
            <a:xfrm flipH="1" flipV="1">
              <a:off x="9011867" y="2724827"/>
              <a:ext cx="165981" cy="1155814"/>
            </a:xfrm>
            <a:prstGeom prst="straightConnector1">
              <a:avLst/>
            </a:prstGeom>
            <a:noFill/>
            <a:ln w="12700" cap="flat" cmpd="sng" algn="ctr">
              <a:solidFill>
                <a:schemeClr val="tx1"/>
              </a:solidFill>
              <a:prstDash val="solid"/>
              <a:miter lim="800000"/>
              <a:tailEnd type="triangle"/>
            </a:ln>
            <a:effectLst/>
          </p:spPr>
        </p:cxnSp>
        <p:cxnSp>
          <p:nvCxnSpPr>
            <p:cNvPr id="55" name="Straight Arrow Connector 54"/>
            <p:cNvCxnSpPr>
              <a:stCxn id="49" idx="3"/>
              <a:endCxn id="48" idx="0"/>
            </p:cNvCxnSpPr>
            <p:nvPr/>
          </p:nvCxnSpPr>
          <p:spPr>
            <a:xfrm flipH="1">
              <a:off x="9481893" y="4133212"/>
              <a:ext cx="535698" cy="17827"/>
            </a:xfrm>
            <a:prstGeom prst="straightConnector1">
              <a:avLst/>
            </a:prstGeom>
            <a:noFill/>
            <a:ln w="12700" cap="flat" cmpd="sng" algn="ctr">
              <a:solidFill>
                <a:schemeClr val="tx1"/>
              </a:solidFill>
              <a:prstDash val="solid"/>
              <a:miter lim="800000"/>
              <a:tailEnd type="triangle"/>
            </a:ln>
            <a:effectLst/>
          </p:spPr>
        </p:cxnSp>
        <p:cxnSp>
          <p:nvCxnSpPr>
            <p:cNvPr id="57" name="Straight Arrow Connector 56"/>
            <p:cNvCxnSpPr>
              <a:stCxn id="51" idx="3"/>
              <a:endCxn id="48" idx="1"/>
            </p:cNvCxnSpPr>
            <p:nvPr/>
          </p:nvCxnSpPr>
          <p:spPr>
            <a:xfrm flipH="1" flipV="1">
              <a:off x="9346694" y="4421435"/>
              <a:ext cx="686104" cy="768584"/>
            </a:xfrm>
            <a:prstGeom prst="straightConnector1">
              <a:avLst/>
            </a:prstGeom>
            <a:noFill/>
            <a:ln w="12700" cap="flat" cmpd="sng" algn="ctr">
              <a:solidFill>
                <a:schemeClr val="tx1"/>
              </a:solidFill>
              <a:prstDash val="solid"/>
              <a:miter lim="800000"/>
              <a:tailEnd type="triangle"/>
            </a:ln>
            <a:effectLst/>
          </p:spPr>
        </p:cxnSp>
        <p:sp>
          <p:nvSpPr>
            <p:cNvPr id="58" name="Rectangle 57"/>
            <p:cNvSpPr/>
            <p:nvPr/>
          </p:nvSpPr>
          <p:spPr>
            <a:xfrm>
              <a:off x="6557714" y="5216659"/>
              <a:ext cx="1958526" cy="564845"/>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stateless services with </a:t>
              </a:r>
            </a:p>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separate stores</a:t>
              </a:r>
            </a:p>
          </p:txBody>
        </p:sp>
        <p:sp>
          <p:nvSpPr>
            <p:cNvPr id="59" name="Rectangle 58"/>
            <p:cNvSpPr/>
            <p:nvPr/>
          </p:nvSpPr>
          <p:spPr>
            <a:xfrm>
              <a:off x="10633412" y="4938708"/>
              <a:ext cx="1245592" cy="564845"/>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err="1">
                  <a:ln>
                    <a:noFill/>
                  </a:ln>
                  <a:solidFill>
                    <a:srgbClr val="FFFFFF"/>
                  </a:solidFill>
                  <a:effectLst/>
                  <a:uLnTx/>
                  <a:uFillTx/>
                  <a:latin typeface="Calibri" panose="020F0502020204030204"/>
                  <a:ea typeface="+mn-ea"/>
                  <a:cs typeface="+mn-cs"/>
                </a:rPr>
                <a:t>stateful</a:t>
              </a: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 services</a:t>
              </a:r>
            </a:p>
          </p:txBody>
        </p:sp>
        <p:grpSp>
          <p:nvGrpSpPr>
            <p:cNvPr id="60" name="Group 59"/>
            <p:cNvGrpSpPr>
              <a:grpSpLocks noChangeAspect="1"/>
            </p:cNvGrpSpPr>
            <p:nvPr/>
          </p:nvGrpSpPr>
          <p:grpSpPr>
            <a:xfrm>
              <a:off x="8727970" y="2090817"/>
              <a:ext cx="567793" cy="634010"/>
              <a:chOff x="5499394" y="1899253"/>
              <a:chExt cx="1132765" cy="1226322"/>
            </a:xfrm>
          </p:grpSpPr>
          <p:sp>
            <p:nvSpPr>
              <p:cNvPr id="72" name="Hexagon 71"/>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3" name="Picture 2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 name="Rectangle 60"/>
            <p:cNvSpPr/>
            <p:nvPr/>
          </p:nvSpPr>
          <p:spPr>
            <a:xfrm>
              <a:off x="9966322" y="1937046"/>
              <a:ext cx="1606823" cy="784558"/>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stateless presentation services</a:t>
              </a:r>
            </a:p>
          </p:txBody>
        </p:sp>
        <p:pic>
          <p:nvPicPr>
            <p:cNvPr id="62" name="Picture 2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7270767" y="4023781"/>
              <a:ext cx="266210" cy="2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9060095" y="4062958"/>
              <a:ext cx="266210" cy="2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0212089" y="3986299"/>
              <a:ext cx="200003" cy="1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0238768" y="5024088"/>
              <a:ext cx="200003" cy="1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 name="Group 65"/>
            <p:cNvGrpSpPr>
              <a:grpSpLocks noChangeAspect="1"/>
            </p:cNvGrpSpPr>
            <p:nvPr/>
          </p:nvGrpSpPr>
          <p:grpSpPr>
            <a:xfrm>
              <a:off x="9326304" y="2098174"/>
              <a:ext cx="567793" cy="634010"/>
              <a:chOff x="5499394" y="1899253"/>
              <a:chExt cx="1132765" cy="1226322"/>
            </a:xfrm>
          </p:grpSpPr>
          <p:sp>
            <p:nvSpPr>
              <p:cNvPr id="70" name="Hexagon 69"/>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1" name="Picture 2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66"/>
            <p:cNvGrpSpPr>
              <a:grpSpLocks noChangeAspect="1"/>
            </p:cNvGrpSpPr>
            <p:nvPr/>
          </p:nvGrpSpPr>
          <p:grpSpPr>
            <a:xfrm>
              <a:off x="9031937" y="1579470"/>
              <a:ext cx="567793" cy="634010"/>
              <a:chOff x="5499394" y="1899253"/>
              <a:chExt cx="1132765" cy="1226322"/>
            </a:xfrm>
          </p:grpSpPr>
          <p:sp>
            <p:nvSpPr>
              <p:cNvPr id="68" name="Hexagon 67"/>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9" name="Picture 2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89" name="Rounded Rectangle 88"/>
          <p:cNvSpPr/>
          <p:nvPr/>
        </p:nvSpPr>
        <p:spPr bwMode="auto">
          <a:xfrm>
            <a:off x="1820093" y="185136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0" name="Picture 2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1953074" y="2048925"/>
            <a:ext cx="508415" cy="42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Group 90"/>
          <p:cNvGrpSpPr/>
          <p:nvPr/>
        </p:nvGrpSpPr>
        <p:grpSpPr>
          <a:xfrm>
            <a:off x="2462559" y="2968129"/>
            <a:ext cx="411600" cy="237018"/>
            <a:chOff x="2526540" y="1999422"/>
            <a:chExt cx="411600" cy="237018"/>
          </a:xfrm>
        </p:grpSpPr>
        <p:sp>
          <p:nvSpPr>
            <p:cNvPr id="92" name="Rectangle 91"/>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6" name="Group 95"/>
          <p:cNvGrpSpPr/>
          <p:nvPr/>
        </p:nvGrpSpPr>
        <p:grpSpPr>
          <a:xfrm>
            <a:off x="2547989" y="1943563"/>
            <a:ext cx="411600" cy="237018"/>
            <a:chOff x="3116191" y="1999422"/>
            <a:chExt cx="411600" cy="237018"/>
          </a:xfrm>
        </p:grpSpPr>
        <p:sp>
          <p:nvSpPr>
            <p:cNvPr id="97" name="Rectangle 96"/>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101" name="Straight Arrow Connector 100"/>
          <p:cNvCxnSpPr>
            <a:stCxn id="6" idx="1"/>
            <a:endCxn id="117" idx="2"/>
          </p:cNvCxnSpPr>
          <p:nvPr/>
        </p:nvCxnSpPr>
        <p:spPr>
          <a:xfrm flipV="1">
            <a:off x="2709495" y="4615568"/>
            <a:ext cx="1" cy="258801"/>
          </a:xfrm>
          <a:prstGeom prst="straightConnector1">
            <a:avLst/>
          </a:prstGeom>
          <a:noFill/>
          <a:ln w="12700" cap="flat" cmpd="sng" algn="ctr">
            <a:solidFill>
              <a:schemeClr val="tx1"/>
            </a:solidFill>
            <a:prstDash val="solid"/>
            <a:miter lim="800000"/>
            <a:tailEnd type="triangle"/>
          </a:ln>
          <a:effectLst/>
        </p:spPr>
      </p:cxnSp>
      <p:grpSp>
        <p:nvGrpSpPr>
          <p:cNvPr id="102" name="Group 101"/>
          <p:cNvGrpSpPr/>
          <p:nvPr/>
        </p:nvGrpSpPr>
        <p:grpSpPr>
          <a:xfrm>
            <a:off x="3052096" y="1952536"/>
            <a:ext cx="411600" cy="237018"/>
            <a:chOff x="3116191" y="1999422"/>
            <a:chExt cx="411600" cy="237018"/>
          </a:xfrm>
        </p:grpSpPr>
        <p:sp>
          <p:nvSpPr>
            <p:cNvPr id="103" name="Rectangle 10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 name="Group 106"/>
          <p:cNvGrpSpPr/>
          <p:nvPr/>
        </p:nvGrpSpPr>
        <p:grpSpPr>
          <a:xfrm>
            <a:off x="2555138" y="2239395"/>
            <a:ext cx="411600" cy="237018"/>
            <a:chOff x="3116191" y="1999422"/>
            <a:chExt cx="411600" cy="237018"/>
          </a:xfrm>
        </p:grpSpPr>
        <p:sp>
          <p:nvSpPr>
            <p:cNvPr id="108" name="Rectangle 107"/>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12" name="Group 111"/>
          <p:cNvGrpSpPr/>
          <p:nvPr/>
        </p:nvGrpSpPr>
        <p:grpSpPr>
          <a:xfrm>
            <a:off x="3052096" y="2251390"/>
            <a:ext cx="411600" cy="237018"/>
            <a:chOff x="3116191" y="1999422"/>
            <a:chExt cx="411600" cy="237018"/>
          </a:xfrm>
        </p:grpSpPr>
        <p:sp>
          <p:nvSpPr>
            <p:cNvPr id="113" name="Rectangle 11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7" name="Rounded Rectangle 116"/>
          <p:cNvSpPr/>
          <p:nvPr/>
        </p:nvSpPr>
        <p:spPr bwMode="auto">
          <a:xfrm>
            <a:off x="1820093" y="390612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8" name="Straight Arrow Connector 117"/>
          <p:cNvCxnSpPr>
            <a:stCxn id="117" idx="0"/>
            <a:endCxn id="35" idx="2"/>
          </p:cNvCxnSpPr>
          <p:nvPr/>
        </p:nvCxnSpPr>
        <p:spPr>
          <a:xfrm flipV="1">
            <a:off x="2709496" y="3566637"/>
            <a:ext cx="0" cy="339483"/>
          </a:xfrm>
          <a:prstGeom prst="straightConnector1">
            <a:avLst/>
          </a:prstGeom>
          <a:noFill/>
          <a:ln w="12700" cap="flat" cmpd="sng" algn="ctr">
            <a:solidFill>
              <a:schemeClr val="tx1"/>
            </a:solidFill>
            <a:prstDash val="solid"/>
            <a:miter lim="800000"/>
            <a:tailEnd type="triangle"/>
          </a:ln>
          <a:effectLst/>
        </p:spPr>
      </p:cxnSp>
      <p:pic>
        <p:nvPicPr>
          <p:cNvPr id="119" name="Picture 118"/>
          <p:cNvPicPr>
            <a:picLocks noChangeAspect="1"/>
          </p:cNvPicPr>
          <p:nvPr/>
        </p:nvPicPr>
        <p:blipFill>
          <a:blip r:embed="rId6">
            <a:clrChange>
              <a:clrFrom>
                <a:srgbClr val="000000"/>
              </a:clrFrom>
              <a:clrTo>
                <a:srgbClr val="000000">
                  <a:alpha val="0"/>
                </a:srgbClr>
              </a:clrTo>
            </a:clrChange>
            <a:lum bright="70000" contrast="-70000"/>
          </a:blip>
          <a:stretch>
            <a:fillRect/>
          </a:stretch>
        </p:blipFill>
        <p:spPr>
          <a:xfrm>
            <a:off x="1966157" y="3999444"/>
            <a:ext cx="405864" cy="533421"/>
          </a:xfrm>
          <a:prstGeom prst="rect">
            <a:avLst/>
          </a:prstGeom>
        </p:spPr>
      </p:pic>
      <p:grpSp>
        <p:nvGrpSpPr>
          <p:cNvPr id="120" name="Group 119"/>
          <p:cNvGrpSpPr/>
          <p:nvPr/>
        </p:nvGrpSpPr>
        <p:grpSpPr>
          <a:xfrm>
            <a:off x="3018238" y="4276085"/>
            <a:ext cx="411600" cy="237018"/>
            <a:chOff x="2821368" y="2314683"/>
            <a:chExt cx="411600" cy="237018"/>
          </a:xfrm>
        </p:grpSpPr>
        <p:sp>
          <p:nvSpPr>
            <p:cNvPr id="121" name="Rectangle 120"/>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25" name="Group 124"/>
          <p:cNvGrpSpPr/>
          <p:nvPr/>
        </p:nvGrpSpPr>
        <p:grpSpPr>
          <a:xfrm>
            <a:off x="2488389" y="4083335"/>
            <a:ext cx="411600" cy="237018"/>
            <a:chOff x="2821368" y="2314683"/>
            <a:chExt cx="411600" cy="237018"/>
          </a:xfrm>
        </p:grpSpPr>
        <p:sp>
          <p:nvSpPr>
            <p:cNvPr id="126" name="Rectangle 125"/>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0" name="Group 129"/>
          <p:cNvGrpSpPr/>
          <p:nvPr/>
        </p:nvGrpSpPr>
        <p:grpSpPr>
          <a:xfrm>
            <a:off x="2694189" y="3263668"/>
            <a:ext cx="411600" cy="237018"/>
            <a:chOff x="2526540" y="1999422"/>
            <a:chExt cx="411600" cy="237018"/>
          </a:xfrm>
        </p:grpSpPr>
        <p:sp>
          <p:nvSpPr>
            <p:cNvPr id="131" name="Rectangle 130"/>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131"/>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5" name="Group 134"/>
          <p:cNvGrpSpPr/>
          <p:nvPr/>
        </p:nvGrpSpPr>
        <p:grpSpPr>
          <a:xfrm>
            <a:off x="3070218" y="2961756"/>
            <a:ext cx="411600" cy="237018"/>
            <a:chOff x="2526540" y="1999422"/>
            <a:chExt cx="411600" cy="237018"/>
          </a:xfrm>
        </p:grpSpPr>
        <p:sp>
          <p:nvSpPr>
            <p:cNvPr id="136" name="Rectangle 135"/>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Rectangle 136"/>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9" name="Rectangle 148"/>
          <p:cNvSpPr/>
          <p:nvPr/>
        </p:nvSpPr>
        <p:spPr>
          <a:xfrm>
            <a:off x="8455598" y="5339795"/>
            <a:ext cx="1086804"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stateless services</a:t>
            </a:r>
            <a:endParaRPr kumimoji="0" lang="en-US" sz="15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67279068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err="1"/>
              <a:t>Microservices</a:t>
            </a:r>
            <a:r>
              <a:rPr lang="en-US" dirty="0"/>
              <a:t> </a:t>
            </a:r>
            <a:r>
              <a:rPr lang="en-US" altLang="zh-TW" dirty="0" smtClean="0"/>
              <a:t>Overview</a:t>
            </a:r>
            <a:endParaRPr lang="en-US" dirty="0"/>
          </a:p>
        </p:txBody>
      </p:sp>
      <p:sp>
        <p:nvSpPr>
          <p:cNvPr id="2" name="副標題 1"/>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930411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3"/>
          <a:srcRect t="8853" b="9204"/>
          <a:stretch/>
        </p:blipFill>
        <p:spPr>
          <a:xfrm>
            <a:off x="0" y="117565"/>
            <a:ext cx="12192000" cy="6244046"/>
          </a:xfrm>
          <a:prstGeom prst="rect">
            <a:avLst/>
          </a:prstGeom>
        </p:spPr>
      </p:pic>
      <p:sp>
        <p:nvSpPr>
          <p:cNvPr id="27" name="文字方塊 26"/>
          <p:cNvSpPr txBox="1"/>
          <p:nvPr/>
        </p:nvSpPr>
        <p:spPr>
          <a:xfrm>
            <a:off x="222069" y="6518366"/>
            <a:ext cx="5547160" cy="369332"/>
          </a:xfrm>
          <a:prstGeom prst="rect">
            <a:avLst/>
          </a:prstGeom>
          <a:noFill/>
        </p:spPr>
        <p:txBody>
          <a:bodyPr wrap="none" rtlCol="0">
            <a:spAutoFit/>
          </a:bodyPr>
          <a:lstStyle/>
          <a:p>
            <a:r>
              <a:rPr lang="en-US" altLang="zh-TW" dirty="0" smtClean="0">
                <a:solidFill>
                  <a:schemeClr val="bg1"/>
                </a:solidFill>
              </a:rPr>
              <a:t>//Build/2016, B874 – Azure Service Fabric For Developers</a:t>
            </a:r>
            <a:endParaRPr lang="zh-TW" altLang="en-US" dirty="0">
              <a:solidFill>
                <a:schemeClr val="bg1"/>
              </a:solidFill>
            </a:endParaRPr>
          </a:p>
        </p:txBody>
      </p:sp>
    </p:spTree>
    <p:extLst>
      <p:ext uri="{BB962C8B-B14F-4D97-AF65-F5344CB8AC3E}">
        <p14:creationId xmlns:p14="http://schemas.microsoft.com/office/powerpoint/2010/main" val="1229211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0" y="6488668"/>
            <a:ext cx="7269362" cy="369332"/>
          </a:xfrm>
          <a:prstGeom prst="rect">
            <a:avLst/>
          </a:prstGeom>
          <a:noFill/>
        </p:spPr>
        <p:txBody>
          <a:bodyPr wrap="none" rtlCol="0">
            <a:spAutoFit/>
          </a:bodyPr>
          <a:lstStyle/>
          <a:p>
            <a:r>
              <a:rPr lang="en-US" altLang="zh-TW" dirty="0">
                <a:solidFill>
                  <a:schemeClr val="bg1"/>
                </a:solidFill>
              </a:rPr>
              <a:t>https://channel9.msdn.com/events/Visual-Studio/Connect-event-2015/911</a:t>
            </a:r>
            <a:endParaRPr lang="zh-TW" altLang="en-US" dirty="0">
              <a:solidFill>
                <a:schemeClr val="bg1"/>
              </a:solidFill>
            </a:endParaRPr>
          </a:p>
        </p:txBody>
      </p:sp>
      <p:pic>
        <p:nvPicPr>
          <p:cNvPr id="3" name="圖片 2"/>
          <p:cNvPicPr>
            <a:picLocks noChangeAspect="1"/>
          </p:cNvPicPr>
          <p:nvPr/>
        </p:nvPicPr>
        <p:blipFill rotWithShape="1">
          <a:blip r:embed="rId3"/>
          <a:srcRect t="9689" b="12340"/>
          <a:stretch/>
        </p:blipFill>
        <p:spPr>
          <a:xfrm>
            <a:off x="0" y="0"/>
            <a:ext cx="12192000" cy="6294783"/>
          </a:xfrm>
          <a:prstGeom prst="rect">
            <a:avLst/>
          </a:prstGeom>
        </p:spPr>
      </p:pic>
    </p:spTree>
    <p:extLst>
      <p:ext uri="{BB962C8B-B14F-4D97-AF65-F5344CB8AC3E}">
        <p14:creationId xmlns:p14="http://schemas.microsoft.com/office/powerpoint/2010/main" val="31651443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t="9532" b="12496"/>
          <a:stretch/>
        </p:blipFill>
        <p:spPr>
          <a:xfrm>
            <a:off x="0" y="0"/>
            <a:ext cx="12192000" cy="6294783"/>
          </a:xfrm>
          <a:prstGeom prst="rect">
            <a:avLst/>
          </a:prstGeom>
        </p:spPr>
      </p:pic>
    </p:spTree>
    <p:extLst>
      <p:ext uri="{BB962C8B-B14F-4D97-AF65-F5344CB8AC3E}">
        <p14:creationId xmlns:p14="http://schemas.microsoft.com/office/powerpoint/2010/main" val="2693493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Cloud Native Arch.</a:t>
            </a:r>
            <a:endParaRPr lang="zh-TW" altLang="en-US" dirty="0"/>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2445761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87087" y="6458859"/>
            <a:ext cx="3327642" cy="369332"/>
          </a:xfrm>
          <a:prstGeom prst="rect">
            <a:avLst/>
          </a:prstGeom>
          <a:noFill/>
        </p:spPr>
        <p:txBody>
          <a:bodyPr wrap="none" rtlCol="0">
            <a:spAutoFit/>
          </a:bodyPr>
          <a:lstStyle/>
          <a:p>
            <a:r>
              <a:rPr lang="en-US" altLang="zh-TW" dirty="0">
                <a:solidFill>
                  <a:schemeClr val="bg1"/>
                </a:solidFill>
              </a:rPr>
              <a:t>https://read01.com/7O7eko.html</a:t>
            </a:r>
            <a:endParaRPr lang="zh-TW" altLang="en-US" dirty="0">
              <a:solidFill>
                <a:schemeClr val="bg1"/>
              </a:solidFill>
            </a:endParaRPr>
          </a:p>
        </p:txBody>
      </p:sp>
      <p:sp>
        <p:nvSpPr>
          <p:cNvPr id="3" name="文字方塊 2"/>
          <p:cNvSpPr txBox="1"/>
          <p:nvPr/>
        </p:nvSpPr>
        <p:spPr>
          <a:xfrm>
            <a:off x="333829" y="319314"/>
            <a:ext cx="11572399" cy="6001643"/>
          </a:xfrm>
          <a:prstGeom prst="rect">
            <a:avLst/>
          </a:prstGeom>
          <a:noFill/>
        </p:spPr>
        <p:txBody>
          <a:bodyPr wrap="none" rtlCol="0">
            <a:spAutoFit/>
          </a:bodyPr>
          <a:lstStyle/>
          <a:p>
            <a:r>
              <a:rPr lang="zh-TW" altLang="en-US" sz="2400" dirty="0">
                <a:solidFill>
                  <a:srgbClr val="FF0000"/>
                </a:solidFill>
              </a:rPr>
              <a:t>你能做到每周、每天甚至每個鐘頭向客戶發布新特性嗎</a:t>
            </a:r>
            <a:r>
              <a:rPr lang="en-US" altLang="zh-TW" sz="2400" dirty="0" smtClean="0">
                <a:solidFill>
                  <a:srgbClr val="FF0000"/>
                </a:solidFill>
              </a:rPr>
              <a:t>?</a:t>
            </a:r>
          </a:p>
          <a:p>
            <a:r>
              <a:rPr lang="zh-TW" altLang="en-US" sz="2400" dirty="0" smtClean="0">
                <a:solidFill>
                  <a:srgbClr val="FF0000"/>
                </a:solidFill>
              </a:rPr>
              <a:t>新</a:t>
            </a:r>
            <a:r>
              <a:rPr lang="zh-TW" altLang="en-US" sz="2400" dirty="0">
                <a:solidFill>
                  <a:srgbClr val="FF0000"/>
                </a:solidFill>
              </a:rPr>
              <a:t>加入的開發者能夠在他們工作的第一天甚至面試階段就能部署代碼嗎</a:t>
            </a:r>
            <a:r>
              <a:rPr lang="en-US" altLang="zh-TW" sz="2400" dirty="0" smtClean="0">
                <a:solidFill>
                  <a:srgbClr val="FF0000"/>
                </a:solidFill>
              </a:rPr>
              <a:t>?</a:t>
            </a:r>
          </a:p>
          <a:p>
            <a:r>
              <a:rPr lang="zh-TW" altLang="en-US" sz="2400" dirty="0" smtClean="0">
                <a:solidFill>
                  <a:srgbClr val="FF0000"/>
                </a:solidFill>
              </a:rPr>
              <a:t>部署</a:t>
            </a:r>
            <a:r>
              <a:rPr lang="zh-TW" altLang="en-US" sz="2400" dirty="0">
                <a:solidFill>
                  <a:srgbClr val="FF0000"/>
                </a:solidFill>
              </a:rPr>
              <a:t>新員工的代碼後，你能因為確信應用程式運行正常而安然入睡嗎</a:t>
            </a:r>
            <a:r>
              <a:rPr lang="en-US" altLang="zh-TW" sz="2400" dirty="0" smtClean="0">
                <a:solidFill>
                  <a:srgbClr val="FF0000"/>
                </a:solidFill>
              </a:rPr>
              <a:t>?</a:t>
            </a:r>
          </a:p>
          <a:p>
            <a:endParaRPr lang="en-US" altLang="zh-TW" sz="2400" dirty="0"/>
          </a:p>
          <a:p>
            <a:r>
              <a:rPr lang="zh-TW" altLang="en-US" sz="2400" dirty="0" smtClean="0"/>
              <a:t>建立</a:t>
            </a:r>
            <a:r>
              <a:rPr lang="zh-TW" altLang="en-US" sz="2400" dirty="0"/>
              <a:t>快速發布機制，包括支持</a:t>
            </a:r>
            <a:r>
              <a:rPr lang="en-US" altLang="zh-TW" sz="2400" dirty="0"/>
              <a:t>cloud-native</a:t>
            </a:r>
            <a:r>
              <a:rPr lang="zh-TW" altLang="en-US" sz="2400" dirty="0"/>
              <a:t>應用的安全與可靠的運維的流程、工具</a:t>
            </a:r>
            <a:r>
              <a:rPr lang="zh-TW" altLang="en-US" sz="2400" dirty="0" smtClean="0"/>
              <a:t>和</a:t>
            </a:r>
            <a:endParaRPr lang="en-US" altLang="zh-TW" sz="2400" dirty="0" smtClean="0"/>
          </a:p>
          <a:p>
            <a:r>
              <a:rPr lang="zh-TW" altLang="en-US" sz="2400" dirty="0" smtClean="0"/>
              <a:t>文化</a:t>
            </a:r>
            <a:r>
              <a:rPr lang="zh-TW" altLang="en-US" sz="2400" dirty="0"/>
              <a:t>，已經成為軟體驅動組織的關鍵戰略因素。有了快速發布機制，這些組織就</a:t>
            </a:r>
            <a:r>
              <a:rPr lang="zh-TW" altLang="en-US" sz="2400" dirty="0" smtClean="0"/>
              <a:t>能</a:t>
            </a:r>
            <a:endParaRPr lang="en-US" altLang="zh-TW" sz="2400" dirty="0" smtClean="0"/>
          </a:p>
          <a:p>
            <a:r>
              <a:rPr lang="zh-TW" altLang="en-US" sz="2400" dirty="0" smtClean="0"/>
              <a:t>在</a:t>
            </a:r>
            <a:r>
              <a:rPr lang="zh-TW" altLang="en-US" sz="2400" dirty="0"/>
              <a:t>降低風險的同時更快地發布軟體。發布軟體越快，得到的反饋循環就越緊密，</a:t>
            </a:r>
            <a:r>
              <a:rPr lang="zh-TW" altLang="en-US" sz="2400" dirty="0" smtClean="0"/>
              <a:t>企業</a:t>
            </a:r>
            <a:endParaRPr lang="en-US" altLang="zh-TW" sz="2400" dirty="0" smtClean="0"/>
          </a:p>
          <a:p>
            <a:r>
              <a:rPr lang="zh-TW" altLang="en-US" sz="2400" dirty="0" smtClean="0"/>
              <a:t>就</a:t>
            </a:r>
            <a:r>
              <a:rPr lang="zh-TW" altLang="en-US" sz="2400" dirty="0"/>
              <a:t>能更有效地響應客戶的需要</a:t>
            </a:r>
            <a:r>
              <a:rPr lang="zh-TW" altLang="en-US" sz="2400" dirty="0" smtClean="0"/>
              <a:t>。</a:t>
            </a:r>
            <a:endParaRPr lang="en-US" altLang="zh-TW" sz="2400" dirty="0" smtClean="0"/>
          </a:p>
          <a:p>
            <a:endParaRPr lang="zh-TW" altLang="en-US" sz="2400" dirty="0"/>
          </a:p>
          <a:p>
            <a:r>
              <a:rPr lang="zh-TW" altLang="en-US" sz="2400" dirty="0">
                <a:solidFill>
                  <a:srgbClr val="FF0000"/>
                </a:solidFill>
              </a:rPr>
              <a:t>持續交付是軟體正在變成</a:t>
            </a:r>
            <a:r>
              <a:rPr lang="en-US" altLang="zh-TW" sz="2400" dirty="0">
                <a:solidFill>
                  <a:srgbClr val="FF0000"/>
                </a:solidFill>
              </a:rPr>
              <a:t>cloud-native</a:t>
            </a:r>
            <a:r>
              <a:rPr lang="zh-TW" altLang="en-US" sz="2400" dirty="0">
                <a:solidFill>
                  <a:srgbClr val="FF0000"/>
                </a:solidFill>
              </a:rPr>
              <a:t>應用的原因：更快地交付軟體，降低反饋</a:t>
            </a:r>
            <a:r>
              <a:rPr lang="zh-TW" altLang="en-US" sz="2400" dirty="0" smtClean="0">
                <a:solidFill>
                  <a:srgbClr val="FF0000"/>
                </a:solidFill>
              </a:rPr>
              <a:t>循環</a:t>
            </a:r>
            <a:endParaRPr lang="en-US" altLang="zh-TW" sz="2400" dirty="0" smtClean="0">
              <a:solidFill>
                <a:srgbClr val="FF0000"/>
              </a:solidFill>
            </a:endParaRPr>
          </a:p>
          <a:p>
            <a:r>
              <a:rPr lang="zh-TW" altLang="en-US" sz="2400" dirty="0" smtClean="0">
                <a:solidFill>
                  <a:srgbClr val="FF0000"/>
                </a:solidFill>
              </a:rPr>
              <a:t>的</a:t>
            </a:r>
            <a:r>
              <a:rPr lang="zh-TW" altLang="en-US" sz="2400" dirty="0">
                <a:solidFill>
                  <a:srgbClr val="FF0000"/>
                </a:solidFill>
              </a:rPr>
              <a:t>時間。完全實現</a:t>
            </a:r>
            <a:r>
              <a:rPr lang="en-US" altLang="zh-TW" sz="2400" dirty="0">
                <a:solidFill>
                  <a:srgbClr val="FF0000"/>
                </a:solidFill>
              </a:rPr>
              <a:t>cloud-native</a:t>
            </a:r>
            <a:r>
              <a:rPr lang="zh-TW" altLang="en-US" sz="2400" dirty="0">
                <a:solidFill>
                  <a:srgbClr val="FF0000"/>
                </a:solidFill>
              </a:rPr>
              <a:t>戰略，需要文化和技術兩方面的改變，</a:t>
            </a:r>
            <a:r>
              <a:rPr lang="en-US" altLang="zh-TW" sz="2400" dirty="0">
                <a:solidFill>
                  <a:srgbClr val="FF0000"/>
                </a:solidFill>
              </a:rPr>
              <a:t>DevOps</a:t>
            </a:r>
            <a:r>
              <a:rPr lang="zh-TW" altLang="en-US" sz="2400" dirty="0">
                <a:solidFill>
                  <a:srgbClr val="FF0000"/>
                </a:solidFill>
              </a:rPr>
              <a:t>是</a:t>
            </a:r>
            <a:r>
              <a:rPr lang="zh-TW" altLang="en-US" sz="2400" dirty="0" smtClean="0">
                <a:solidFill>
                  <a:srgbClr val="FF0000"/>
                </a:solidFill>
              </a:rPr>
              <a:t>應對</a:t>
            </a:r>
            <a:endParaRPr lang="en-US" altLang="zh-TW" sz="2400" dirty="0" smtClean="0">
              <a:solidFill>
                <a:srgbClr val="FF0000"/>
              </a:solidFill>
            </a:endParaRPr>
          </a:p>
          <a:p>
            <a:r>
              <a:rPr lang="zh-TW" altLang="en-US" sz="2400" dirty="0" smtClean="0">
                <a:solidFill>
                  <a:srgbClr val="FF0000"/>
                </a:solidFill>
              </a:rPr>
              <a:t>這些</a:t>
            </a:r>
            <a:r>
              <a:rPr lang="zh-TW" altLang="en-US" sz="2400" dirty="0">
                <a:solidFill>
                  <a:srgbClr val="FF0000"/>
                </a:solidFill>
              </a:rPr>
              <a:t>改變的方法。微服務是應用最成功的軟體體系架構模式，它擴展了開發和</a:t>
            </a:r>
            <a:r>
              <a:rPr lang="zh-TW" altLang="en-US" sz="2400" dirty="0" smtClean="0">
                <a:solidFill>
                  <a:srgbClr val="FF0000"/>
                </a:solidFill>
              </a:rPr>
              <a:t>交付</a:t>
            </a:r>
            <a:endParaRPr lang="en-US" altLang="zh-TW" sz="2400" dirty="0" smtClean="0">
              <a:solidFill>
                <a:srgbClr val="FF0000"/>
              </a:solidFill>
            </a:endParaRPr>
          </a:p>
          <a:p>
            <a:r>
              <a:rPr lang="zh-TW" altLang="en-US" sz="2400" dirty="0" smtClean="0">
                <a:solidFill>
                  <a:srgbClr val="FF0000"/>
                </a:solidFill>
              </a:rPr>
              <a:t>操作</a:t>
            </a:r>
            <a:r>
              <a:rPr lang="zh-TW" altLang="en-US" sz="2400" dirty="0">
                <a:solidFill>
                  <a:srgbClr val="FF0000"/>
                </a:solidFill>
              </a:rPr>
              <a:t>，避免緩慢、充滿風險的單體部署策略。例如，如果還沒有建立「快速失敗</a:t>
            </a:r>
            <a:r>
              <a:rPr lang="zh-TW" altLang="en-US" sz="2400" dirty="0" smtClean="0">
                <a:solidFill>
                  <a:srgbClr val="FF0000"/>
                </a:solidFill>
              </a:rPr>
              <a:t>」</a:t>
            </a:r>
            <a:endParaRPr lang="en-US" altLang="zh-TW" sz="2400" dirty="0" smtClean="0">
              <a:solidFill>
                <a:srgbClr val="FF0000"/>
              </a:solidFill>
            </a:endParaRPr>
          </a:p>
          <a:p>
            <a:r>
              <a:rPr lang="zh-TW" altLang="en-US" sz="2400" dirty="0" smtClean="0">
                <a:solidFill>
                  <a:srgbClr val="FF0000"/>
                </a:solidFill>
              </a:rPr>
              <a:t>和</a:t>
            </a:r>
            <a:r>
              <a:rPr lang="zh-TW" altLang="en-US" sz="2400" dirty="0">
                <a:solidFill>
                  <a:srgbClr val="FF0000"/>
                </a:solidFill>
              </a:rPr>
              <a:t>「自動優先」的 </a:t>
            </a:r>
            <a:r>
              <a:rPr lang="en-US" altLang="zh-TW" sz="2400" dirty="0">
                <a:solidFill>
                  <a:srgbClr val="FF0000"/>
                </a:solidFill>
              </a:rPr>
              <a:t>DevOps </a:t>
            </a:r>
            <a:r>
              <a:rPr lang="zh-TW" altLang="en-US" sz="2400" dirty="0">
                <a:solidFill>
                  <a:srgbClr val="FF0000"/>
                </a:solidFill>
              </a:rPr>
              <a:t>文化，很難成功地實施微服務戰略</a:t>
            </a:r>
            <a:r>
              <a:rPr lang="zh-TW" altLang="en-US" sz="2400" dirty="0" smtClean="0">
                <a:solidFill>
                  <a:srgbClr val="FF0000"/>
                </a:solidFill>
              </a:rPr>
              <a:t>。</a:t>
            </a:r>
            <a:endParaRPr lang="zh-TW" altLang="en-US" sz="2400" dirty="0">
              <a:solidFill>
                <a:srgbClr val="FF0000"/>
              </a:solidFill>
            </a:endParaRPr>
          </a:p>
          <a:p>
            <a:r>
              <a:rPr lang="zh-TW" altLang="en-US" sz="2400" dirty="0"/>
              <a:t/>
            </a:r>
            <a:br>
              <a:rPr lang="zh-TW" altLang="en-US" sz="2400" dirty="0"/>
            </a:br>
            <a:r>
              <a:rPr lang="zh-TW" altLang="en-US" sz="2400" dirty="0"/>
              <a:t>原文網址：</a:t>
            </a:r>
            <a:r>
              <a:rPr lang="en-US" altLang="zh-TW" sz="2400" dirty="0">
                <a:hlinkClick r:id="rId3"/>
              </a:rPr>
              <a:t>https://read01.com/7O7eko.html</a:t>
            </a:r>
            <a:endParaRPr lang="zh-TW" altLang="en-US" sz="2400" dirty="0"/>
          </a:p>
        </p:txBody>
      </p:sp>
    </p:spTree>
    <p:extLst>
      <p:ext uri="{BB962C8B-B14F-4D97-AF65-F5344CB8AC3E}">
        <p14:creationId xmlns:p14="http://schemas.microsoft.com/office/powerpoint/2010/main" val="23808646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oud native 架構」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318" y="188687"/>
            <a:ext cx="7420882" cy="5719197"/>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488668"/>
            <a:ext cx="3894079" cy="369332"/>
          </a:xfrm>
          <a:prstGeom prst="rect">
            <a:avLst/>
          </a:prstGeom>
          <a:noFill/>
        </p:spPr>
        <p:txBody>
          <a:bodyPr wrap="none" rtlCol="0">
            <a:spAutoFit/>
          </a:bodyPr>
          <a:lstStyle/>
          <a:p>
            <a:r>
              <a:rPr lang="en-US" altLang="zh-TW" dirty="0">
                <a:solidFill>
                  <a:schemeClr val="bg1"/>
                </a:solidFill>
              </a:rPr>
              <a:t>http://chuansong.me/n/658240151154</a:t>
            </a:r>
            <a:endParaRPr lang="zh-TW" altLang="en-US" dirty="0">
              <a:solidFill>
                <a:schemeClr val="bg1"/>
              </a:solidFill>
            </a:endParaRPr>
          </a:p>
        </p:txBody>
      </p:sp>
    </p:spTree>
    <p:extLst>
      <p:ext uri="{BB962C8B-B14F-4D97-AF65-F5344CB8AC3E}">
        <p14:creationId xmlns:p14="http://schemas.microsoft.com/office/powerpoint/2010/main" val="14303428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856343" y="870857"/>
            <a:ext cx="10089044" cy="4801314"/>
          </a:xfrm>
          <a:prstGeom prst="rect">
            <a:avLst/>
          </a:prstGeom>
          <a:noFill/>
        </p:spPr>
        <p:txBody>
          <a:bodyPr wrap="none" rtlCol="0">
            <a:spAutoFit/>
          </a:bodyPr>
          <a:lstStyle/>
          <a:p>
            <a:r>
              <a:rPr lang="en-US" altLang="zh-TW" sz="2400" b="1" dirty="0"/>
              <a:t>Cloud Native</a:t>
            </a:r>
            <a:r>
              <a:rPr lang="zh-TW" altLang="en-US" sz="2400" b="1" dirty="0"/>
              <a:t>介绍</a:t>
            </a:r>
          </a:p>
          <a:p>
            <a:r>
              <a:rPr lang="zh-TW" altLang="en-US" sz="2400" dirty="0"/>
              <a:t/>
            </a:r>
            <a:br>
              <a:rPr lang="zh-TW" altLang="en-US" sz="2400" dirty="0"/>
            </a:br>
            <a:r>
              <a:rPr lang="en-US" altLang="zh-TW" sz="2400" dirty="0"/>
              <a:t>Cloud Native</a:t>
            </a:r>
            <a:r>
              <a:rPr lang="zh-TW" altLang="en-US" sz="2400" dirty="0"/>
              <a:t>是</a:t>
            </a:r>
            <a:r>
              <a:rPr lang="en-US" altLang="zh-TW" sz="2400" dirty="0"/>
              <a:t>Matt Stine</a:t>
            </a:r>
            <a:r>
              <a:rPr lang="zh-TW" altLang="en-US" sz="2400" dirty="0"/>
              <a:t>提出的一个概念，它是一个思想的集合，</a:t>
            </a:r>
            <a:r>
              <a:rPr lang="zh-TW" altLang="en-US" sz="2400" dirty="0" smtClean="0"/>
              <a:t>包括</a:t>
            </a:r>
            <a:endParaRPr lang="en-US" altLang="zh-TW" sz="2400" dirty="0" smtClean="0"/>
          </a:p>
          <a:p>
            <a:r>
              <a:rPr lang="en-US" altLang="zh-TW" sz="2400" dirty="0" smtClean="0"/>
              <a:t>DevOps</a:t>
            </a:r>
            <a:r>
              <a:rPr lang="zh-TW" altLang="en-US" sz="2400" dirty="0"/>
              <a:t>、持续交付（</a:t>
            </a:r>
            <a:r>
              <a:rPr lang="en-US" altLang="zh-TW" sz="2400" dirty="0"/>
              <a:t>Continuous Delivery</a:t>
            </a:r>
            <a:r>
              <a:rPr lang="zh-TW" altLang="en-US" sz="2400" dirty="0"/>
              <a:t>）、微服务（</a:t>
            </a:r>
            <a:r>
              <a:rPr lang="en-US" altLang="zh-TW" sz="2400" dirty="0" err="1"/>
              <a:t>MicroServices</a:t>
            </a:r>
            <a:r>
              <a:rPr lang="zh-TW" altLang="en-US" sz="2400" dirty="0" smtClean="0"/>
              <a:t>）、</a:t>
            </a:r>
            <a:endParaRPr lang="en-US" altLang="zh-TW" sz="2400" dirty="0" smtClean="0"/>
          </a:p>
          <a:p>
            <a:r>
              <a:rPr lang="zh-TW" altLang="en-US" sz="2400" dirty="0" smtClean="0"/>
              <a:t>敏捷</a:t>
            </a:r>
            <a:r>
              <a:rPr lang="zh-TW" altLang="en-US" sz="2400" dirty="0"/>
              <a:t>基础设施（</a:t>
            </a:r>
            <a:r>
              <a:rPr lang="en-US" altLang="zh-TW" sz="2400" dirty="0"/>
              <a:t>Agile Infrastructure</a:t>
            </a:r>
            <a:r>
              <a:rPr lang="zh-TW" altLang="en-US" sz="2400" dirty="0"/>
              <a:t>）、康威定律（</a:t>
            </a:r>
            <a:r>
              <a:rPr lang="en-US" altLang="zh-TW" sz="2400" dirty="0" err="1"/>
              <a:t>Conways</a:t>
            </a:r>
            <a:r>
              <a:rPr lang="en-US" altLang="zh-TW" sz="2400" dirty="0"/>
              <a:t> Law</a:t>
            </a:r>
            <a:r>
              <a:rPr lang="zh-TW" altLang="en-US" sz="2400" dirty="0"/>
              <a:t>）等</a:t>
            </a:r>
            <a:r>
              <a:rPr lang="zh-TW" altLang="en-US" sz="2400" dirty="0" smtClean="0"/>
              <a:t>，</a:t>
            </a:r>
            <a:endParaRPr lang="en-US" altLang="zh-TW" sz="2400" dirty="0" smtClean="0"/>
          </a:p>
          <a:p>
            <a:r>
              <a:rPr lang="zh-TW" altLang="en-US" sz="2400" dirty="0" smtClean="0"/>
              <a:t>以及</a:t>
            </a:r>
            <a:r>
              <a:rPr lang="zh-TW" altLang="en-US" sz="2400" dirty="0"/>
              <a:t>根据商业能力对公司进行重组。</a:t>
            </a:r>
            <a:br>
              <a:rPr lang="zh-TW" altLang="en-US" sz="2400" dirty="0"/>
            </a:br>
            <a:r>
              <a:rPr lang="zh-TW" altLang="en-US" sz="2400" dirty="0"/>
              <a:t/>
            </a:r>
            <a:br>
              <a:rPr lang="zh-TW" altLang="en-US" sz="2400" dirty="0"/>
            </a:br>
            <a:r>
              <a:rPr lang="zh-TW" altLang="en-US" sz="2400" dirty="0"/>
              <a:t>可以说，</a:t>
            </a:r>
            <a:r>
              <a:rPr lang="en-US" altLang="zh-TW" sz="2400" dirty="0"/>
              <a:t>Cloud Native</a:t>
            </a:r>
            <a:r>
              <a:rPr lang="zh-TW" altLang="en-US" sz="2400" dirty="0"/>
              <a:t>即包含技术（微服务，敏捷基础设施），也</a:t>
            </a:r>
            <a:r>
              <a:rPr lang="zh-TW" altLang="en-US" sz="2400" dirty="0" smtClean="0"/>
              <a:t>包含</a:t>
            </a:r>
            <a:endParaRPr lang="en-US" altLang="zh-TW" sz="2400" dirty="0" smtClean="0"/>
          </a:p>
          <a:p>
            <a:r>
              <a:rPr lang="zh-TW" altLang="en-US" sz="2400" dirty="0" smtClean="0"/>
              <a:t>管理</a:t>
            </a:r>
            <a:r>
              <a:rPr lang="zh-TW" altLang="en-US" sz="2400" dirty="0"/>
              <a:t>（</a:t>
            </a:r>
            <a:r>
              <a:rPr lang="en-US" altLang="zh-TW" sz="2400" dirty="0"/>
              <a:t>DevOps</a:t>
            </a:r>
            <a:r>
              <a:rPr lang="zh-TW" altLang="en-US" sz="2400" dirty="0"/>
              <a:t>，持续交付，康威定律，重组等）。</a:t>
            </a:r>
            <a:r>
              <a:rPr lang="en-US" altLang="zh-TW" sz="2400" dirty="0"/>
              <a:t>Cloud Native</a:t>
            </a:r>
            <a:r>
              <a:rPr lang="zh-TW" altLang="en-US" sz="2400" dirty="0"/>
              <a:t>也</a:t>
            </a:r>
            <a:r>
              <a:rPr lang="zh-TW" altLang="en-US" sz="2400" dirty="0" smtClean="0"/>
              <a:t>可以</a:t>
            </a:r>
            <a:endParaRPr lang="en-US" altLang="zh-TW" sz="2400" dirty="0" smtClean="0"/>
          </a:p>
          <a:p>
            <a:r>
              <a:rPr lang="zh-TW" altLang="en-US" sz="2400" dirty="0" smtClean="0"/>
              <a:t>说</a:t>
            </a:r>
            <a:r>
              <a:rPr lang="zh-TW" altLang="en-US" sz="2400" dirty="0"/>
              <a:t>是一系列</a:t>
            </a:r>
            <a:r>
              <a:rPr lang="en-US" altLang="zh-TW" sz="2400" dirty="0"/>
              <a:t>Cloud</a:t>
            </a:r>
            <a:r>
              <a:rPr lang="zh-TW" altLang="en-US" sz="2400" dirty="0"/>
              <a:t>技术、企业管理方法的集合</a:t>
            </a:r>
            <a:r>
              <a:rPr lang="zh-TW" altLang="en-US" sz="2400" dirty="0" smtClean="0"/>
              <a:t>。</a:t>
            </a:r>
            <a:endParaRPr lang="en-US" altLang="zh-TW" sz="2400" dirty="0" smtClean="0"/>
          </a:p>
          <a:p>
            <a:endParaRPr lang="en-US" altLang="zh-TW" sz="2400" dirty="0"/>
          </a:p>
          <a:p>
            <a:r>
              <a:rPr lang="en-US" altLang="zh-TW" dirty="0">
                <a:hlinkClick r:id="rId3"/>
              </a:rPr>
              <a:t>http://</a:t>
            </a:r>
            <a:r>
              <a:rPr lang="en-US" altLang="zh-TW" dirty="0" smtClean="0">
                <a:hlinkClick r:id="rId3"/>
              </a:rPr>
              <a:t>www.neucloud.cn/article/weipinhui-take-you-to-understand-the-architect-Native-Cloud-1316.html</a:t>
            </a:r>
            <a:endParaRPr lang="en-US" altLang="zh-TW" dirty="0" smtClean="0"/>
          </a:p>
          <a:p>
            <a:endParaRPr lang="zh-TW" altLang="en-US" sz="2400" dirty="0"/>
          </a:p>
        </p:txBody>
      </p:sp>
    </p:spTree>
    <p:extLst>
      <p:ext uri="{BB962C8B-B14F-4D97-AF65-F5344CB8AC3E}">
        <p14:creationId xmlns:p14="http://schemas.microsoft.com/office/powerpoint/2010/main" val="26345680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zh-TW" altLang="en-US" sz="3600" b="1" dirty="0">
                <a:latin typeface="微軟正黑體" panose="020B0604030504040204" pitchFamily="34" charset="-120"/>
                <a:ea typeface="微軟正黑體" panose="020B0604030504040204" pitchFamily="34" charset="-120"/>
              </a:rPr>
              <a:t>實際案例分享</a:t>
            </a:r>
            <a:r>
              <a:rPr lang="en-US" sz="3600" b="1" dirty="0">
                <a:latin typeface="微軟正黑體" panose="020B0604030504040204" pitchFamily="34" charset="-120"/>
                <a:ea typeface="微軟正黑體" panose="020B0604030504040204" pitchFamily="34" charset="-120"/>
              </a:rPr>
              <a:t>: </a:t>
            </a:r>
            <a:br>
              <a:rPr lang="en-US" sz="3600" b="1" dirty="0">
                <a:latin typeface="微軟正黑體" panose="020B0604030504040204" pitchFamily="34" charset="-120"/>
                <a:ea typeface="微軟正黑體" panose="020B0604030504040204" pitchFamily="34" charset="-120"/>
              </a:rPr>
            </a:br>
            <a:r>
              <a:rPr lang="zh-TW" altLang="en-US" sz="3600" b="1" dirty="0">
                <a:latin typeface="微軟正黑體" panose="020B0604030504040204" pitchFamily="34" charset="-120"/>
                <a:ea typeface="微軟正黑體" panose="020B0604030504040204" pitchFamily="34" charset="-120"/>
              </a:rPr>
              <a:t>如何 </a:t>
            </a:r>
            <a:r>
              <a:rPr lang="en-US" altLang="zh-TW" sz="3600" b="1" dirty="0">
                <a:latin typeface="微軟正黑體" panose="020B0604030504040204" pitchFamily="34" charset="-120"/>
                <a:ea typeface="微軟正黑體" panose="020B0604030504040204" pitchFamily="34" charset="-120"/>
              </a:rPr>
              <a:t>“</a:t>
            </a:r>
            <a:r>
              <a:rPr lang="zh-TW" altLang="en-US" sz="3600" b="1" dirty="0">
                <a:latin typeface="微軟正黑體" panose="020B0604030504040204" pitchFamily="34" charset="-120"/>
                <a:ea typeface="微軟正黑體" panose="020B0604030504040204" pitchFamily="34" charset="-120"/>
              </a:rPr>
              <a:t>微服務化</a:t>
            </a:r>
            <a:r>
              <a:rPr lang="en-US" altLang="zh-TW" sz="3600" b="1" dirty="0">
                <a:latin typeface="微軟正黑體" panose="020B0604030504040204" pitchFamily="34" charset="-120"/>
                <a:ea typeface="微軟正黑體" panose="020B0604030504040204" pitchFamily="34" charset="-120"/>
              </a:rPr>
              <a:t>”</a:t>
            </a:r>
            <a:r>
              <a:rPr lang="zh-TW" altLang="en-US" sz="3600" b="1" dirty="0">
                <a:latin typeface="微軟正黑體" panose="020B0604030504040204" pitchFamily="34" charset="-120"/>
                <a:ea typeface="微軟正黑體" panose="020B0604030504040204" pitchFamily="34" charset="-120"/>
              </a:rPr>
              <a:t> 人才發展管理系統</a:t>
            </a:r>
            <a:r>
              <a:rPr lang="en-US" altLang="zh-TW" sz="3600" b="1" dirty="0">
                <a:latin typeface="微軟正黑體" panose="020B0604030504040204" pitchFamily="34" charset="-120"/>
                <a:ea typeface="微軟正黑體" panose="020B0604030504040204" pitchFamily="34" charset="-120"/>
              </a:rPr>
              <a:t>?</a:t>
            </a:r>
            <a:endParaRPr lang="en-US" sz="3600" b="1" dirty="0">
              <a:latin typeface="微軟正黑體" panose="020B0604030504040204" pitchFamily="34" charset="-120"/>
              <a:ea typeface="微軟正黑體" panose="020B0604030504040204" pitchFamily="34" charset="-120"/>
            </a:endParaRPr>
          </a:p>
        </p:txBody>
      </p:sp>
      <p:sp>
        <p:nvSpPr>
          <p:cNvPr id="2" name="文字版面配置區 1"/>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166806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neucloud.cn/data/upload/201601/f_3972b4bea017bf40231236f3da45a03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61" y="240619"/>
            <a:ext cx="10275687" cy="6015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7937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Cloud Native</a:t>
            </a:r>
            <a:r>
              <a:rPr lang="zh-TW" altLang="en-US" b="1" dirty="0"/>
              <a:t>的五个层</a:t>
            </a:r>
            <a:r>
              <a:rPr lang="zh-TW" altLang="en-US" b="1" dirty="0" smtClean="0"/>
              <a:t>面</a:t>
            </a:r>
            <a:endParaRPr lang="zh-TW" altLang="en-US" dirty="0"/>
          </a:p>
        </p:txBody>
      </p:sp>
      <p:sp>
        <p:nvSpPr>
          <p:cNvPr id="3" name="內容版面配置區 2"/>
          <p:cNvSpPr>
            <a:spLocks noGrp="1"/>
          </p:cNvSpPr>
          <p:nvPr>
            <p:ph idx="1"/>
          </p:nvPr>
        </p:nvSpPr>
        <p:spPr/>
        <p:txBody>
          <a:bodyPr>
            <a:normAutofit fontScale="70000" lnSpcReduction="20000"/>
          </a:bodyPr>
          <a:lstStyle/>
          <a:p>
            <a:r>
              <a:rPr lang="zh-CN" altLang="en-US" b="1" dirty="0"/>
              <a:t>（</a:t>
            </a:r>
            <a:r>
              <a:rPr lang="en-US" altLang="zh-CN" b="1" dirty="0"/>
              <a:t>1</a:t>
            </a:r>
            <a:r>
              <a:rPr lang="zh-CN" altLang="en-US" b="1" dirty="0"/>
              <a:t>）康威定律：</a:t>
            </a:r>
            <a:r>
              <a:rPr lang="zh-CN" altLang="en-US" dirty="0"/>
              <a:t>业务云化推行，从某种意义上讲也是一种变革</a:t>
            </a:r>
            <a:r>
              <a:rPr lang="zh-CN" altLang="en-US" dirty="0" smtClean="0"/>
              <a:t>。</a:t>
            </a:r>
            <a:endParaRPr lang="en-US" altLang="zh-CN" dirty="0" smtClean="0"/>
          </a:p>
          <a:p>
            <a:r>
              <a:rPr lang="zh-TW" altLang="en-US" b="1" dirty="0"/>
              <a:t>（</a:t>
            </a:r>
            <a:r>
              <a:rPr lang="en-US" altLang="zh-TW" b="1" dirty="0"/>
              <a:t>2</a:t>
            </a:r>
            <a:r>
              <a:rPr lang="zh-TW" altLang="en-US" b="1" dirty="0"/>
              <a:t>）</a:t>
            </a:r>
            <a:r>
              <a:rPr lang="en-US" altLang="zh-TW" b="1" dirty="0"/>
              <a:t>DevOps</a:t>
            </a:r>
            <a:r>
              <a:rPr lang="zh-TW" altLang="en-US" b="1" dirty="0" smtClean="0"/>
              <a:t>：</a:t>
            </a:r>
            <a:r>
              <a:rPr lang="zh-CN" altLang="en-US" dirty="0"/>
              <a:t>是一组过程、方法与系统的统称，用于促进开发（应用程序</a:t>
            </a:r>
            <a:r>
              <a:rPr lang="en-US" altLang="zh-CN" dirty="0"/>
              <a:t>/</a:t>
            </a:r>
            <a:r>
              <a:rPr lang="zh-CN" altLang="en-US" dirty="0"/>
              <a:t>软件工程）、运维和质量保障（</a:t>
            </a:r>
            <a:r>
              <a:rPr lang="en-US" altLang="zh-CN" dirty="0"/>
              <a:t>QA</a:t>
            </a:r>
            <a:r>
              <a:rPr lang="zh-CN" altLang="en-US" dirty="0"/>
              <a:t>）部门之间的沟通、协作与整合</a:t>
            </a:r>
            <a:r>
              <a:rPr lang="zh-CN" altLang="en-US" dirty="0" smtClean="0"/>
              <a:t>。</a:t>
            </a:r>
            <a:endParaRPr lang="en-US" altLang="zh-CN" dirty="0" smtClean="0"/>
          </a:p>
          <a:p>
            <a:r>
              <a:rPr lang="zh-CN" altLang="en-US" b="1" dirty="0"/>
              <a:t>（</a:t>
            </a:r>
            <a:r>
              <a:rPr lang="en-US" altLang="zh-CN" b="1" dirty="0"/>
              <a:t>3</a:t>
            </a:r>
            <a:r>
              <a:rPr lang="zh-CN" altLang="en-US" b="1" dirty="0"/>
              <a:t>）持续交付（</a:t>
            </a:r>
            <a:r>
              <a:rPr lang="en-US" altLang="zh-CN" b="1" dirty="0"/>
              <a:t>Continuous Delivery</a:t>
            </a:r>
            <a:r>
              <a:rPr lang="zh-CN" altLang="en-US" b="1" dirty="0"/>
              <a:t>）：</a:t>
            </a:r>
            <a:r>
              <a:rPr lang="zh-CN" altLang="en-US" dirty="0"/>
              <a:t>是一系列的开发实践方法，用来确保让代码能够快速、安全的部署到产品环境中，它通过将每一次改动都提交到一个模拟产品环境中，使用严格的自动化测试，确保业务应用和服务能符合预期</a:t>
            </a:r>
            <a:r>
              <a:rPr lang="zh-CN" altLang="en-US" dirty="0" smtClean="0"/>
              <a:t>。</a:t>
            </a:r>
            <a:endParaRPr lang="en-US" altLang="zh-CN" dirty="0" smtClean="0"/>
          </a:p>
          <a:p>
            <a:r>
              <a:rPr lang="zh-CN" altLang="en-US" b="1" dirty="0"/>
              <a:t>（</a:t>
            </a:r>
            <a:r>
              <a:rPr lang="en-US" altLang="zh-CN" b="1" dirty="0"/>
              <a:t>4</a:t>
            </a:r>
            <a:r>
              <a:rPr lang="zh-CN" altLang="en-US" b="1" dirty="0"/>
              <a:t>）微服务（</a:t>
            </a:r>
            <a:r>
              <a:rPr lang="en-US" altLang="zh-CN" b="1" dirty="0" err="1"/>
              <a:t>MicroServices</a:t>
            </a:r>
            <a:r>
              <a:rPr lang="zh-CN" altLang="en-US" b="1" dirty="0"/>
              <a:t>）：</a:t>
            </a:r>
            <a:r>
              <a:rPr lang="zh-CN" altLang="en-US" dirty="0"/>
              <a:t>微服务首先是一个服务，其次该服务的颗粒比较小。微服务可以采用</a:t>
            </a:r>
            <a:r>
              <a:rPr lang="en-US" altLang="zh-CN" dirty="0"/>
              <a:t>Docker</a:t>
            </a:r>
            <a:r>
              <a:rPr lang="zh-CN" altLang="en-US" dirty="0"/>
              <a:t>、</a:t>
            </a:r>
            <a:r>
              <a:rPr lang="en-US" altLang="zh-CN" dirty="0"/>
              <a:t>LXC</a:t>
            </a:r>
            <a:r>
              <a:rPr lang="zh-CN" altLang="en-US" dirty="0"/>
              <a:t>等技术手段实现</a:t>
            </a:r>
            <a:r>
              <a:rPr lang="zh-CN" altLang="en-US" dirty="0" smtClean="0"/>
              <a:t>。</a:t>
            </a:r>
            <a:endParaRPr lang="en-US" altLang="zh-CN" dirty="0" smtClean="0"/>
          </a:p>
          <a:p>
            <a:r>
              <a:rPr lang="zh-TW" altLang="en-US" b="1" dirty="0"/>
              <a:t>（</a:t>
            </a:r>
            <a:r>
              <a:rPr lang="en-US" altLang="zh-TW" b="1" dirty="0"/>
              <a:t>5</a:t>
            </a:r>
            <a:r>
              <a:rPr lang="zh-TW" altLang="en-US" b="1" dirty="0"/>
              <a:t>）敏捷基础设施（</a:t>
            </a:r>
            <a:r>
              <a:rPr lang="en-US" altLang="zh-TW" b="1" dirty="0"/>
              <a:t>Agile Infrastructure</a:t>
            </a:r>
            <a:r>
              <a:rPr lang="zh-TW" altLang="en-US" b="1" dirty="0"/>
              <a:t>）：</a:t>
            </a:r>
            <a:r>
              <a:rPr lang="zh-TW" altLang="en-US" dirty="0"/>
              <a:t>提供弹性、按需的计算、存储、网络资源能力。</a:t>
            </a:r>
          </a:p>
        </p:txBody>
      </p:sp>
      <p:sp>
        <p:nvSpPr>
          <p:cNvPr id="4" name="文字方塊 3"/>
          <p:cNvSpPr txBox="1"/>
          <p:nvPr/>
        </p:nvSpPr>
        <p:spPr>
          <a:xfrm>
            <a:off x="304800" y="6487886"/>
            <a:ext cx="10089044" cy="369332"/>
          </a:xfrm>
          <a:prstGeom prst="rect">
            <a:avLst/>
          </a:prstGeom>
          <a:noFill/>
        </p:spPr>
        <p:txBody>
          <a:bodyPr wrap="none" rtlCol="0">
            <a:spAutoFit/>
          </a:bodyPr>
          <a:lstStyle/>
          <a:p>
            <a:r>
              <a:rPr lang="en-US" altLang="zh-TW" dirty="0">
                <a:solidFill>
                  <a:schemeClr val="bg1"/>
                </a:solidFill>
              </a:rPr>
              <a:t>http://www.neucloud.cn/article/weipinhui-take-you-to-understand-the-architect-Native-Cloud-1316.html</a:t>
            </a:r>
            <a:endParaRPr lang="zh-TW" altLang="en-US" dirty="0">
              <a:solidFill>
                <a:schemeClr val="bg1"/>
              </a:solidFill>
            </a:endParaRPr>
          </a:p>
        </p:txBody>
      </p:sp>
    </p:spTree>
    <p:extLst>
      <p:ext uri="{BB962C8B-B14F-4D97-AF65-F5344CB8AC3E}">
        <p14:creationId xmlns:p14="http://schemas.microsoft.com/office/powerpoint/2010/main" val="23701679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d.ifengimg.com/mw480/p1.ifengimg.com/ifengiclient/ipic/20160721/default_5896_1b1316019883e58b4ecaff2b8c40201a_w640_h35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74" y="224290"/>
            <a:ext cx="10628540" cy="595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3862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read.html5.qq.com/image?src=forum&amp;q=5&amp;r=0&amp;imgflag=7&amp;imageUrl=http://mmbiz.qpic.cn/mmbiz/rbeXhJiaK8OtTpNuj8NR4SfhSdNKzH9yibgjOC5MGVY4H6BhOjwJd8iaH7lCcZBZ2oWYd8fe7l9icf1RUfHxSId3Yg/640?wx_fm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746" y="692603"/>
            <a:ext cx="10454367" cy="5259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8736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microservice-verdict/productiv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123" y="-26126"/>
            <a:ext cx="8087837" cy="636151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488668"/>
            <a:ext cx="7315079" cy="369332"/>
          </a:xfrm>
          <a:prstGeom prst="rect">
            <a:avLst/>
          </a:prstGeom>
          <a:noFill/>
        </p:spPr>
        <p:txBody>
          <a:bodyPr wrap="none" rtlCol="0">
            <a:spAutoFit/>
          </a:bodyPr>
          <a:lstStyle/>
          <a:p>
            <a:r>
              <a:rPr lang="en-US" altLang="zh-TW" dirty="0">
                <a:solidFill>
                  <a:schemeClr val="bg1"/>
                </a:solidFill>
              </a:rPr>
              <a:t>http://martinfowler.com/bliki/images/microservice-verdict/productivity.png</a:t>
            </a:r>
            <a:endParaRPr lang="zh-TW" altLang="en-US" dirty="0">
              <a:solidFill>
                <a:schemeClr val="bg1"/>
              </a:solidFill>
            </a:endParaRPr>
          </a:p>
        </p:txBody>
      </p:sp>
    </p:spTree>
    <p:extLst>
      <p:ext uri="{BB962C8B-B14F-4D97-AF65-F5344CB8AC3E}">
        <p14:creationId xmlns:p14="http://schemas.microsoft.com/office/powerpoint/2010/main" val="27802249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76200" y="6438900"/>
            <a:ext cx="10899394" cy="369332"/>
          </a:xfrm>
          <a:prstGeom prst="rect">
            <a:avLst/>
          </a:prstGeom>
          <a:noFill/>
        </p:spPr>
        <p:txBody>
          <a:bodyPr wrap="none" rtlCol="0">
            <a:spAutoFit/>
          </a:bodyPr>
          <a:lstStyle/>
          <a:p>
            <a:r>
              <a:rPr lang="en-US" altLang="zh-TW" dirty="0">
                <a:solidFill>
                  <a:schemeClr val="bg1"/>
                </a:solidFill>
              </a:rPr>
              <a:t>https://thetechsolo.wordpress.com/2015/07/05/from-monolith-three-tiers-architectures-to-soa-vs-microservices/</a:t>
            </a:r>
            <a:endParaRPr lang="zh-TW" altLang="en-US" dirty="0">
              <a:solidFill>
                <a:schemeClr val="bg1"/>
              </a:solidFill>
            </a:endParaRPr>
          </a:p>
        </p:txBody>
      </p:sp>
      <p:pic>
        <p:nvPicPr>
          <p:cNvPr id="2050" name="Picture 2" descr="https://thetechsolo.files.wordpress.com/2015/07/soa_vs_microservices_classific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725" y="276224"/>
            <a:ext cx="8855075" cy="585536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7547381" y="2343150"/>
            <a:ext cx="4797019" cy="3046988"/>
          </a:xfrm>
          <a:prstGeom prst="rect">
            <a:avLst/>
          </a:prstGeom>
          <a:noFill/>
        </p:spPr>
        <p:txBody>
          <a:bodyPr wrap="none" rtlCol="0">
            <a:spAutoFit/>
          </a:bodyPr>
          <a:lstStyle/>
          <a:p>
            <a:r>
              <a:rPr lang="en-US" altLang="zh-TW" sz="2400" dirty="0"/>
              <a:t>this is the winning </a:t>
            </a:r>
            <a:r>
              <a:rPr lang="en-US" altLang="zh-TW" sz="2400" dirty="0" smtClean="0"/>
              <a:t>paradigm:</a:t>
            </a:r>
          </a:p>
          <a:p>
            <a:r>
              <a:rPr lang="en-US" altLang="zh-TW" sz="2400" dirty="0" err="1" smtClean="0"/>
              <a:t>i</a:t>
            </a:r>
            <a:r>
              <a:rPr lang="en-US" altLang="zh-TW" sz="2400" dirty="0"/>
              <a:t>. </a:t>
            </a:r>
            <a:r>
              <a:rPr lang="en-US" altLang="zh-TW" sz="2400" b="1" i="1" dirty="0">
                <a:solidFill>
                  <a:srgbClr val="FF0000"/>
                </a:solidFill>
              </a:rPr>
              <a:t>extreme scalability</a:t>
            </a:r>
            <a:r>
              <a:rPr lang="en-US" altLang="zh-TW" sz="2400" dirty="0"/>
              <a:t>, </a:t>
            </a:r>
            <a:r>
              <a:rPr lang="zh-TW" altLang="en-US" sz="2400" dirty="0" smtClean="0"/>
              <a:t> </a:t>
            </a:r>
            <a:r>
              <a:rPr lang="en-US" altLang="zh-TW" sz="2400" dirty="0" smtClean="0"/>
              <a:t>(OP)</a:t>
            </a:r>
          </a:p>
          <a:p>
            <a:r>
              <a:rPr lang="en-US" altLang="zh-TW" sz="2400" dirty="0" smtClean="0"/>
              <a:t>ii</a:t>
            </a:r>
            <a:r>
              <a:rPr lang="en-US" altLang="zh-TW" sz="2400" dirty="0"/>
              <a:t>. </a:t>
            </a:r>
            <a:r>
              <a:rPr lang="en-US" altLang="zh-TW" sz="2400" b="1" i="1" dirty="0">
                <a:solidFill>
                  <a:srgbClr val="FF0000"/>
                </a:solidFill>
              </a:rPr>
              <a:t>extreme decoupling</a:t>
            </a:r>
            <a:r>
              <a:rPr lang="en-US" altLang="zh-TW" sz="2400" dirty="0"/>
              <a:t> and </a:t>
            </a:r>
            <a:r>
              <a:rPr lang="zh-TW" altLang="en-US" sz="2400" dirty="0" smtClean="0"/>
              <a:t> </a:t>
            </a:r>
            <a:r>
              <a:rPr lang="en-US" altLang="zh-TW" sz="2400" dirty="0" smtClean="0"/>
              <a:t>(ARCH)</a:t>
            </a:r>
          </a:p>
          <a:p>
            <a:r>
              <a:rPr lang="en-US" altLang="zh-TW" sz="2400" dirty="0" smtClean="0"/>
              <a:t>iii</a:t>
            </a:r>
            <a:r>
              <a:rPr lang="en-US" altLang="zh-TW" sz="2400" dirty="0"/>
              <a:t>. </a:t>
            </a:r>
            <a:r>
              <a:rPr lang="en-US" altLang="zh-TW" sz="2400" b="1" i="1" dirty="0">
                <a:solidFill>
                  <a:srgbClr val="FF0000"/>
                </a:solidFill>
              </a:rPr>
              <a:t>extreme agility</a:t>
            </a:r>
            <a:r>
              <a:rPr lang="en-US" altLang="zh-TW" sz="2400" dirty="0"/>
              <a:t> </a:t>
            </a:r>
            <a:r>
              <a:rPr lang="zh-TW" altLang="en-US" sz="2400" dirty="0" smtClean="0"/>
              <a:t> </a:t>
            </a:r>
            <a:r>
              <a:rPr lang="en-US" altLang="zh-TW" sz="2400" dirty="0" smtClean="0"/>
              <a:t>(DEV)</a:t>
            </a:r>
          </a:p>
          <a:p>
            <a:r>
              <a:rPr lang="en-US" altLang="zh-TW" sz="2400" dirty="0" smtClean="0"/>
              <a:t>(</a:t>
            </a:r>
            <a:r>
              <a:rPr lang="en-US" altLang="zh-TW" sz="2400" dirty="0"/>
              <a:t>developers pick the best </a:t>
            </a:r>
            <a:endParaRPr lang="en-US" altLang="zh-TW" sz="2400" dirty="0" smtClean="0"/>
          </a:p>
          <a:p>
            <a:r>
              <a:rPr lang="en-US" altLang="zh-TW" sz="2400" dirty="0" smtClean="0"/>
              <a:t>programming </a:t>
            </a:r>
            <a:r>
              <a:rPr lang="en-US" altLang="zh-TW" sz="2400" dirty="0"/>
              <a:t>language to </a:t>
            </a:r>
            <a:r>
              <a:rPr lang="en-US" altLang="zh-TW" sz="2400" dirty="0" smtClean="0"/>
              <a:t>develop</a:t>
            </a:r>
          </a:p>
          <a:p>
            <a:r>
              <a:rPr lang="en-US" altLang="zh-TW" sz="2400" dirty="0" smtClean="0"/>
              <a:t>their </a:t>
            </a:r>
            <a:r>
              <a:rPr lang="en-US" altLang="zh-TW" sz="2400" dirty="0"/>
              <a:t>own service) are the key points </a:t>
            </a:r>
            <a:endParaRPr lang="en-US" altLang="zh-TW" sz="2400" dirty="0" smtClean="0"/>
          </a:p>
          <a:p>
            <a:r>
              <a:rPr lang="en-US" altLang="zh-TW" sz="2400" dirty="0" smtClean="0"/>
              <a:t>and </a:t>
            </a:r>
            <a:r>
              <a:rPr lang="en-US" altLang="zh-TW" sz="2400" dirty="0"/>
              <a:t>what a typical service achieves.</a:t>
            </a:r>
            <a:endParaRPr lang="zh-TW" altLang="en-US" sz="2400" dirty="0"/>
          </a:p>
        </p:txBody>
      </p:sp>
    </p:spTree>
    <p:extLst>
      <p:ext uri="{BB962C8B-B14F-4D97-AF65-F5344CB8AC3E}">
        <p14:creationId xmlns:p14="http://schemas.microsoft.com/office/powerpoint/2010/main" val="14562630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460676" y="1876517"/>
            <a:ext cx="1998617" cy="10450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需求</a:t>
            </a:r>
            <a:endParaRPr lang="en-US" altLang="zh-TW" dirty="0" smtClean="0"/>
          </a:p>
          <a:p>
            <a:pPr algn="ctr"/>
            <a:r>
              <a:rPr lang="zh-TW" altLang="en-US" dirty="0" smtClean="0"/>
              <a:t>快速變化</a:t>
            </a:r>
            <a:endParaRPr lang="zh-TW" altLang="en-US" dirty="0"/>
          </a:p>
        </p:txBody>
      </p:sp>
      <p:sp>
        <p:nvSpPr>
          <p:cNvPr id="3" name="圓角矩形 2"/>
          <p:cNvSpPr/>
          <p:nvPr/>
        </p:nvSpPr>
        <p:spPr>
          <a:xfrm>
            <a:off x="3386755" y="1354003"/>
            <a:ext cx="1998617" cy="10450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solidFill>
                  <a:srgbClr val="FF0000"/>
                </a:solidFill>
              </a:rPr>
              <a:t>DEV</a:t>
            </a:r>
            <a:r>
              <a:rPr lang="en-US" altLang="zh-TW" dirty="0" smtClean="0"/>
              <a:t>:</a:t>
            </a:r>
            <a:r>
              <a:rPr lang="zh-TW" altLang="en-US" dirty="0" smtClean="0"/>
              <a:t> </a:t>
            </a:r>
            <a:r>
              <a:rPr lang="en-US" altLang="zh-TW" dirty="0" smtClean="0"/>
              <a:t>SCRUM</a:t>
            </a:r>
          </a:p>
        </p:txBody>
      </p:sp>
      <p:sp>
        <p:nvSpPr>
          <p:cNvPr id="4" name="弧形 3"/>
          <p:cNvSpPr/>
          <p:nvPr/>
        </p:nvSpPr>
        <p:spPr>
          <a:xfrm>
            <a:off x="4967361" y="1967957"/>
            <a:ext cx="1031966" cy="862150"/>
          </a:xfrm>
          <a:prstGeom prst="arc">
            <a:avLst>
              <a:gd name="adj1" fmla="val 16200000"/>
              <a:gd name="adj2" fmla="val 10026074"/>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6" name="直線單箭頭接點 5"/>
          <p:cNvCxnSpPr>
            <a:endCxn id="3" idx="1"/>
          </p:cNvCxnSpPr>
          <p:nvPr/>
        </p:nvCxnSpPr>
        <p:spPr>
          <a:xfrm flipV="1">
            <a:off x="2459293" y="1876518"/>
            <a:ext cx="927462" cy="404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a:stCxn id="3" idx="2"/>
          </p:cNvCxnSpPr>
          <p:nvPr/>
        </p:nvCxnSpPr>
        <p:spPr>
          <a:xfrm flipH="1">
            <a:off x="4386063" y="2399032"/>
            <a:ext cx="1" cy="1293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圓角矩形 8"/>
          <p:cNvSpPr/>
          <p:nvPr/>
        </p:nvSpPr>
        <p:spPr>
          <a:xfrm>
            <a:off x="3386755" y="3692255"/>
            <a:ext cx="1998617" cy="10450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solidFill>
                  <a:srgbClr val="FF0000"/>
                </a:solidFill>
              </a:rPr>
              <a:t>OPS</a:t>
            </a:r>
            <a:r>
              <a:rPr lang="en-US" altLang="zh-TW" dirty="0" smtClean="0"/>
              <a:t>:</a:t>
            </a:r>
            <a:r>
              <a:rPr lang="zh-TW" altLang="en-US" dirty="0" smtClean="0"/>
              <a:t> </a:t>
            </a:r>
            <a:r>
              <a:rPr lang="en-US" altLang="zh-TW" dirty="0" smtClean="0"/>
              <a:t>DEPLOY</a:t>
            </a:r>
            <a:endParaRPr lang="zh-TW" altLang="en-US" dirty="0"/>
          </a:p>
        </p:txBody>
      </p:sp>
      <p:cxnSp>
        <p:nvCxnSpPr>
          <p:cNvPr id="11" name="直線單箭頭接點 10"/>
          <p:cNvCxnSpPr>
            <a:stCxn id="9" idx="1"/>
          </p:cNvCxnSpPr>
          <p:nvPr/>
        </p:nvCxnSpPr>
        <p:spPr>
          <a:xfrm flipH="1" flipV="1">
            <a:off x="2341727" y="2921547"/>
            <a:ext cx="1045028" cy="1293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2916491" y="753112"/>
            <a:ext cx="3728906" cy="646331"/>
          </a:xfrm>
          <a:prstGeom prst="rect">
            <a:avLst/>
          </a:prstGeom>
          <a:noFill/>
        </p:spPr>
        <p:txBody>
          <a:bodyPr wrap="none" rtlCol="0">
            <a:spAutoFit/>
          </a:bodyPr>
          <a:lstStyle/>
          <a:p>
            <a:r>
              <a:rPr lang="zh-TW" altLang="en-US" dirty="0" smtClean="0"/>
              <a:t>將需求切割為多個 </a:t>
            </a:r>
            <a:r>
              <a:rPr lang="en-US" altLang="zh-TW" dirty="0" smtClean="0"/>
              <a:t>SPRINT</a:t>
            </a:r>
            <a:r>
              <a:rPr lang="zh-TW" altLang="en-US" dirty="0" smtClean="0"/>
              <a:t> 逐步完成</a:t>
            </a:r>
            <a:endParaRPr lang="en-US" altLang="zh-TW" dirty="0" smtClean="0"/>
          </a:p>
          <a:p>
            <a:r>
              <a:rPr lang="zh-TW" altLang="en-US" dirty="0" smtClean="0"/>
              <a:t>並且隨時接受回饋修正</a:t>
            </a:r>
            <a:r>
              <a:rPr lang="zh-TW" altLang="en-US" dirty="0"/>
              <a:t>計畫</a:t>
            </a:r>
          </a:p>
        </p:txBody>
      </p:sp>
      <p:sp>
        <p:nvSpPr>
          <p:cNvPr id="14" name="文字方塊 13"/>
          <p:cNvSpPr txBox="1"/>
          <p:nvPr/>
        </p:nvSpPr>
        <p:spPr>
          <a:xfrm>
            <a:off x="2864241" y="4854850"/>
            <a:ext cx="3416320" cy="646331"/>
          </a:xfrm>
          <a:prstGeom prst="rect">
            <a:avLst/>
          </a:prstGeom>
          <a:noFill/>
        </p:spPr>
        <p:txBody>
          <a:bodyPr wrap="none" rtlCol="0">
            <a:spAutoFit/>
          </a:bodyPr>
          <a:lstStyle/>
          <a:p>
            <a:r>
              <a:rPr lang="zh-TW" altLang="en-US" dirty="0" smtClean="0"/>
              <a:t>快速進行開發循環，快速反應到</a:t>
            </a:r>
            <a:endParaRPr lang="en-US" altLang="zh-TW" dirty="0" smtClean="0"/>
          </a:p>
          <a:p>
            <a:r>
              <a:rPr lang="zh-TW" altLang="en-US" dirty="0" smtClean="0"/>
              <a:t>產品給客戶回</a:t>
            </a:r>
            <a:r>
              <a:rPr lang="zh-TW" altLang="en-US" dirty="0"/>
              <a:t>饋</a:t>
            </a:r>
          </a:p>
        </p:txBody>
      </p:sp>
      <p:sp>
        <p:nvSpPr>
          <p:cNvPr id="20" name="文字方塊 19"/>
          <p:cNvSpPr txBox="1"/>
          <p:nvPr/>
        </p:nvSpPr>
        <p:spPr>
          <a:xfrm>
            <a:off x="6596743" y="1460012"/>
            <a:ext cx="4756430" cy="369332"/>
          </a:xfrm>
          <a:prstGeom prst="rect">
            <a:avLst/>
          </a:prstGeom>
          <a:noFill/>
        </p:spPr>
        <p:txBody>
          <a:bodyPr wrap="none" rtlCol="0">
            <a:spAutoFit/>
          </a:bodyPr>
          <a:lstStyle/>
          <a:p>
            <a:r>
              <a:rPr lang="zh-TW" altLang="en-US" dirty="0" smtClean="0"/>
              <a:t>講求</a:t>
            </a:r>
            <a:r>
              <a:rPr lang="en-US" altLang="zh-TW" dirty="0" smtClean="0"/>
              <a:t>:</a:t>
            </a:r>
            <a:r>
              <a:rPr lang="zh-TW" altLang="en-US" dirty="0" smtClean="0"/>
              <a:t> 架構的正確性 </a:t>
            </a:r>
            <a:r>
              <a:rPr lang="en-US" altLang="zh-TW" dirty="0" smtClean="0"/>
              <a:t>(</a:t>
            </a:r>
            <a:r>
              <a:rPr lang="zh-TW" altLang="en-US" dirty="0" smtClean="0"/>
              <a:t>是否會阻礙將來的發展</a:t>
            </a:r>
            <a:r>
              <a:rPr lang="en-US" altLang="zh-TW" dirty="0" smtClean="0"/>
              <a:t>?)</a:t>
            </a:r>
            <a:endParaRPr lang="zh-TW" altLang="en-US" dirty="0"/>
          </a:p>
        </p:txBody>
      </p:sp>
      <p:sp>
        <p:nvSpPr>
          <p:cNvPr id="21" name="文字方塊 20"/>
          <p:cNvSpPr txBox="1"/>
          <p:nvPr/>
        </p:nvSpPr>
        <p:spPr>
          <a:xfrm>
            <a:off x="6596743" y="3997568"/>
            <a:ext cx="3300904" cy="646331"/>
          </a:xfrm>
          <a:prstGeom prst="rect">
            <a:avLst/>
          </a:prstGeom>
          <a:noFill/>
        </p:spPr>
        <p:txBody>
          <a:bodyPr wrap="none" rtlCol="0">
            <a:spAutoFit/>
          </a:bodyPr>
          <a:lstStyle/>
          <a:p>
            <a:r>
              <a:rPr lang="zh-TW" altLang="en-US" dirty="0" smtClean="0"/>
              <a:t>講求</a:t>
            </a:r>
            <a:r>
              <a:rPr lang="en-US" altLang="zh-TW" dirty="0" smtClean="0"/>
              <a:t>:</a:t>
            </a:r>
            <a:r>
              <a:rPr lang="zh-TW" altLang="en-US" dirty="0" smtClean="0"/>
              <a:t> 維運的方便性及可靠性。</a:t>
            </a:r>
            <a:endParaRPr lang="en-US" altLang="zh-TW" dirty="0" smtClean="0"/>
          </a:p>
          <a:p>
            <a:r>
              <a:rPr lang="zh-TW" altLang="en-US" dirty="0" smtClean="0"/>
              <a:t>講求</a:t>
            </a:r>
            <a:r>
              <a:rPr lang="en-US" altLang="zh-TW" dirty="0" smtClean="0"/>
              <a:t>:</a:t>
            </a:r>
            <a:r>
              <a:rPr lang="zh-TW" altLang="en-US" dirty="0"/>
              <a:t> </a:t>
            </a:r>
            <a:r>
              <a:rPr lang="en-US" altLang="zh-TW" dirty="0" smtClean="0"/>
              <a:t>at scale</a:t>
            </a:r>
            <a:endParaRPr lang="zh-TW" altLang="en-US" dirty="0"/>
          </a:p>
        </p:txBody>
      </p:sp>
      <p:sp>
        <p:nvSpPr>
          <p:cNvPr id="22" name="文字方塊 21"/>
          <p:cNvSpPr txBox="1"/>
          <p:nvPr/>
        </p:nvSpPr>
        <p:spPr>
          <a:xfrm>
            <a:off x="6596743" y="2445146"/>
            <a:ext cx="6162264" cy="646331"/>
          </a:xfrm>
          <a:prstGeom prst="rect">
            <a:avLst/>
          </a:prstGeom>
          <a:noFill/>
        </p:spPr>
        <p:txBody>
          <a:bodyPr wrap="none" rtlCol="0">
            <a:spAutoFit/>
          </a:bodyPr>
          <a:lstStyle/>
          <a:p>
            <a:r>
              <a:rPr lang="zh-TW" altLang="en-US" dirty="0" smtClean="0"/>
              <a:t>簡化每個服務本身的複雜度，</a:t>
            </a:r>
            <a:r>
              <a:rPr lang="en-US" altLang="zh-TW" dirty="0" smtClean="0"/>
              <a:t>BUT</a:t>
            </a:r>
            <a:r>
              <a:rPr lang="zh-TW" altLang="en-US" dirty="0" smtClean="0"/>
              <a:t> 服務之間的複雜度提高了</a:t>
            </a:r>
            <a:endParaRPr lang="en-US" altLang="zh-TW" dirty="0" smtClean="0"/>
          </a:p>
          <a:p>
            <a:r>
              <a:rPr lang="en-US" altLang="zh-TW" dirty="0" smtClean="0"/>
              <a:t>&gt; </a:t>
            </a:r>
            <a:r>
              <a:rPr lang="zh-TW" altLang="en-US" dirty="0" smtClean="0"/>
              <a:t>善用工具及雲端化的基礎建設來簡化服務之間的管理</a:t>
            </a:r>
            <a:endParaRPr lang="en-US" altLang="zh-TW" dirty="0" smtClean="0"/>
          </a:p>
        </p:txBody>
      </p:sp>
      <p:sp>
        <p:nvSpPr>
          <p:cNvPr id="23" name="文字方塊 22"/>
          <p:cNvSpPr txBox="1"/>
          <p:nvPr/>
        </p:nvSpPr>
        <p:spPr>
          <a:xfrm>
            <a:off x="6596743" y="1954895"/>
            <a:ext cx="4644285" cy="369332"/>
          </a:xfrm>
          <a:prstGeom prst="rect">
            <a:avLst/>
          </a:prstGeom>
          <a:noFill/>
        </p:spPr>
        <p:txBody>
          <a:bodyPr wrap="none" rtlCol="0">
            <a:spAutoFit/>
          </a:bodyPr>
          <a:lstStyle/>
          <a:p>
            <a:r>
              <a:rPr lang="zh-TW" altLang="en-US" dirty="0" smtClean="0"/>
              <a:t>找出服務邊界 </a:t>
            </a:r>
            <a:r>
              <a:rPr lang="en-US" altLang="zh-TW" dirty="0" smtClean="0"/>
              <a:t>(service boundary), </a:t>
            </a:r>
            <a:r>
              <a:rPr lang="zh-TW" altLang="en-US" dirty="0" smtClean="0"/>
              <a:t>重構後切割</a:t>
            </a:r>
            <a:endParaRPr lang="zh-TW" altLang="en-US" dirty="0"/>
          </a:p>
        </p:txBody>
      </p:sp>
      <p:sp>
        <p:nvSpPr>
          <p:cNvPr id="24" name="文字方塊 23"/>
          <p:cNvSpPr txBox="1"/>
          <p:nvPr/>
        </p:nvSpPr>
        <p:spPr>
          <a:xfrm>
            <a:off x="6596743" y="3166290"/>
            <a:ext cx="2765501" cy="369332"/>
          </a:xfrm>
          <a:prstGeom prst="rect">
            <a:avLst/>
          </a:prstGeom>
          <a:noFill/>
        </p:spPr>
        <p:txBody>
          <a:bodyPr wrap="none" rtlCol="0">
            <a:spAutoFit/>
          </a:bodyPr>
          <a:lstStyle/>
          <a:p>
            <a:r>
              <a:rPr lang="zh-TW" altLang="en-US" dirty="0" smtClean="0"/>
              <a:t>訂定標準的溝通介面 </a:t>
            </a:r>
            <a:r>
              <a:rPr lang="en-US" altLang="zh-TW" dirty="0" smtClean="0"/>
              <a:t>(API)</a:t>
            </a:r>
          </a:p>
        </p:txBody>
      </p:sp>
      <p:sp>
        <p:nvSpPr>
          <p:cNvPr id="25" name="文字方塊 24"/>
          <p:cNvSpPr txBox="1"/>
          <p:nvPr/>
        </p:nvSpPr>
        <p:spPr>
          <a:xfrm>
            <a:off x="6596743" y="3458024"/>
            <a:ext cx="2908168" cy="369332"/>
          </a:xfrm>
          <a:prstGeom prst="rect">
            <a:avLst/>
          </a:prstGeom>
          <a:noFill/>
        </p:spPr>
        <p:txBody>
          <a:bodyPr wrap="none" rtlCol="0">
            <a:spAutoFit/>
          </a:bodyPr>
          <a:lstStyle/>
          <a:p>
            <a:r>
              <a:rPr lang="zh-TW" altLang="en-US" dirty="0" smtClean="0"/>
              <a:t>確保 </a:t>
            </a:r>
            <a:r>
              <a:rPr lang="en-US" altLang="zh-TW" dirty="0" smtClean="0"/>
              <a:t>API</a:t>
            </a:r>
            <a:r>
              <a:rPr lang="zh-TW" altLang="en-US" dirty="0" smtClean="0"/>
              <a:t> 保持一定的相容性</a:t>
            </a:r>
            <a:endParaRPr lang="en-US" altLang="zh-TW" dirty="0" smtClean="0"/>
          </a:p>
        </p:txBody>
      </p:sp>
      <p:sp>
        <p:nvSpPr>
          <p:cNvPr id="5" name="文字方塊 4"/>
          <p:cNvSpPr txBox="1"/>
          <p:nvPr/>
        </p:nvSpPr>
        <p:spPr>
          <a:xfrm>
            <a:off x="1030514" y="5689602"/>
            <a:ext cx="5601213" cy="646331"/>
          </a:xfrm>
          <a:prstGeom prst="rect">
            <a:avLst/>
          </a:prstGeom>
          <a:noFill/>
        </p:spPr>
        <p:txBody>
          <a:bodyPr wrap="none" rtlCol="0">
            <a:spAutoFit/>
          </a:bodyPr>
          <a:lstStyle/>
          <a:p>
            <a:r>
              <a:rPr lang="en-US" altLang="zh-TW" dirty="0" smtClean="0"/>
              <a:t>Q: </a:t>
            </a:r>
            <a:r>
              <a:rPr lang="zh-TW" altLang="en-US" dirty="0" smtClean="0"/>
              <a:t>多久能進行一次循環</a:t>
            </a:r>
            <a:r>
              <a:rPr lang="en-US" altLang="zh-TW" dirty="0" smtClean="0"/>
              <a:t>?</a:t>
            </a:r>
          </a:p>
          <a:p>
            <a:r>
              <a:rPr lang="zh-TW" altLang="en-US" dirty="0" smtClean="0"/>
              <a:t>切割成多個服務的話，每個服務多久能進行一次循環</a:t>
            </a:r>
            <a:r>
              <a:rPr lang="en-US" altLang="zh-TW" dirty="0"/>
              <a:t>?</a:t>
            </a:r>
            <a:endParaRPr lang="zh-TW" altLang="en-US" dirty="0"/>
          </a:p>
        </p:txBody>
      </p:sp>
      <p:sp>
        <p:nvSpPr>
          <p:cNvPr id="7" name="文字方塊 6"/>
          <p:cNvSpPr txBox="1"/>
          <p:nvPr/>
        </p:nvSpPr>
        <p:spPr>
          <a:xfrm>
            <a:off x="460676" y="261257"/>
            <a:ext cx="3681201" cy="369332"/>
          </a:xfrm>
          <a:prstGeom prst="rect">
            <a:avLst/>
          </a:prstGeom>
          <a:noFill/>
        </p:spPr>
        <p:txBody>
          <a:bodyPr wrap="none" rtlCol="0">
            <a:spAutoFit/>
          </a:bodyPr>
          <a:lstStyle/>
          <a:p>
            <a:r>
              <a:rPr lang="en-US" altLang="zh-TW" dirty="0" err="1" smtClean="0"/>
              <a:t>Monolethic</a:t>
            </a:r>
            <a:r>
              <a:rPr lang="en-US" altLang="zh-TW" dirty="0" smtClean="0"/>
              <a:t> </a:t>
            </a:r>
            <a:r>
              <a:rPr lang="zh-TW" altLang="en-US" dirty="0" smtClean="0"/>
              <a:t>難以達成 </a:t>
            </a:r>
            <a:r>
              <a:rPr lang="en-US" altLang="zh-TW" dirty="0" smtClean="0"/>
              <a:t>CI</a:t>
            </a:r>
            <a:r>
              <a:rPr lang="zh-TW" altLang="en-US" dirty="0" smtClean="0"/>
              <a:t> </a:t>
            </a:r>
            <a:r>
              <a:rPr lang="en-US" altLang="zh-TW" dirty="0" smtClean="0"/>
              <a:t>/</a:t>
            </a:r>
            <a:r>
              <a:rPr lang="zh-TW" altLang="en-US" dirty="0" smtClean="0"/>
              <a:t> </a:t>
            </a:r>
            <a:r>
              <a:rPr lang="en-US" altLang="zh-TW" dirty="0" smtClean="0"/>
              <a:t>CD</a:t>
            </a:r>
            <a:r>
              <a:rPr lang="zh-TW" altLang="en-US" dirty="0" smtClean="0"/>
              <a:t> 的目標</a:t>
            </a:r>
            <a:endParaRPr lang="zh-TW" altLang="en-US" dirty="0"/>
          </a:p>
        </p:txBody>
      </p:sp>
    </p:spTree>
    <p:extLst>
      <p:ext uri="{BB962C8B-B14F-4D97-AF65-F5344CB8AC3E}">
        <p14:creationId xmlns:p14="http://schemas.microsoft.com/office/powerpoint/2010/main" val="18558806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字方塊 46"/>
          <p:cNvSpPr txBox="1"/>
          <p:nvPr/>
        </p:nvSpPr>
        <p:spPr>
          <a:xfrm>
            <a:off x="4409945" y="299121"/>
            <a:ext cx="2422394"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INFRA</a:t>
            </a:r>
            <a:r>
              <a:rPr lang="zh-TW" altLang="en-US" dirty="0" smtClean="0"/>
              <a:t> </a:t>
            </a:r>
            <a:r>
              <a:rPr lang="en-US" altLang="zh-TW" dirty="0" smtClean="0"/>
              <a:t>for </a:t>
            </a:r>
            <a:r>
              <a:rPr lang="en-US" altLang="zh-TW" dirty="0" err="1" smtClean="0"/>
              <a:t>Microservices</a:t>
            </a:r>
            <a:endParaRPr lang="zh-TW" altLang="en-US" dirty="0"/>
          </a:p>
        </p:txBody>
      </p:sp>
      <p:sp>
        <p:nvSpPr>
          <p:cNvPr id="48" name="文字方塊 47"/>
          <p:cNvSpPr txBox="1"/>
          <p:nvPr/>
        </p:nvSpPr>
        <p:spPr>
          <a:xfrm>
            <a:off x="4409945" y="730193"/>
            <a:ext cx="3800656" cy="369332"/>
          </a:xfrm>
          <a:prstGeom prst="rect">
            <a:avLst/>
          </a:prstGeom>
          <a:noFill/>
        </p:spPr>
        <p:txBody>
          <a:bodyPr wrap="none" rtlCol="0">
            <a:spAutoFit/>
          </a:bodyPr>
          <a:lstStyle/>
          <a:p>
            <a:r>
              <a:rPr lang="en-US" altLang="zh-TW" dirty="0" smtClean="0"/>
              <a:t>API Dev (contract) (</a:t>
            </a:r>
            <a:r>
              <a:rPr lang="en-US" altLang="zh-TW" dirty="0" err="1" smtClean="0"/>
              <a:t>impl</a:t>
            </a:r>
            <a:r>
              <a:rPr lang="en-US" altLang="zh-TW" dirty="0" smtClean="0"/>
              <a:t>) (dev-process)</a:t>
            </a:r>
          </a:p>
        </p:txBody>
      </p:sp>
      <p:sp>
        <p:nvSpPr>
          <p:cNvPr id="49" name="文字方塊 48"/>
          <p:cNvSpPr txBox="1"/>
          <p:nvPr/>
        </p:nvSpPr>
        <p:spPr>
          <a:xfrm>
            <a:off x="4409145" y="3155642"/>
            <a:ext cx="1806072" cy="369332"/>
          </a:xfrm>
          <a:prstGeom prst="rect">
            <a:avLst/>
          </a:prstGeom>
          <a:noFill/>
        </p:spPr>
        <p:txBody>
          <a:bodyPr wrap="none" rtlCol="0">
            <a:spAutoFit/>
          </a:bodyPr>
          <a:lstStyle/>
          <a:p>
            <a:r>
              <a:rPr lang="en-US" altLang="zh-TW" dirty="0" smtClean="0"/>
              <a:t>API Management</a:t>
            </a:r>
            <a:endParaRPr lang="zh-TW" altLang="en-US" dirty="0"/>
          </a:p>
        </p:txBody>
      </p:sp>
      <p:sp>
        <p:nvSpPr>
          <p:cNvPr id="50" name="文字方塊 49"/>
          <p:cNvSpPr txBox="1"/>
          <p:nvPr/>
        </p:nvSpPr>
        <p:spPr>
          <a:xfrm>
            <a:off x="4409945" y="1161265"/>
            <a:ext cx="3899465" cy="369332"/>
          </a:xfrm>
          <a:prstGeom prst="rect">
            <a:avLst/>
          </a:prstGeom>
          <a:noFill/>
        </p:spPr>
        <p:txBody>
          <a:bodyPr wrap="none" rtlCol="0">
            <a:spAutoFit/>
          </a:bodyPr>
          <a:lstStyle/>
          <a:p>
            <a:r>
              <a:rPr lang="en-US" altLang="zh-TW" dirty="0" smtClean="0"/>
              <a:t>Database </a:t>
            </a:r>
            <a:r>
              <a:rPr lang="en-US" altLang="zh-TW" dirty="0" err="1" smtClean="0"/>
              <a:t>Partation</a:t>
            </a:r>
            <a:r>
              <a:rPr lang="en-US" altLang="zh-TW" dirty="0" smtClean="0"/>
              <a:t> (</a:t>
            </a:r>
            <a:r>
              <a:rPr lang="en-US" altLang="zh-TW" dirty="0" err="1" smtClean="0"/>
              <a:t>sharding</a:t>
            </a:r>
            <a:r>
              <a:rPr lang="en-US" altLang="zh-TW" dirty="0" smtClean="0"/>
              <a:t>, partition)</a:t>
            </a:r>
            <a:endParaRPr lang="zh-TW" altLang="en-US" dirty="0"/>
          </a:p>
        </p:txBody>
      </p:sp>
      <p:sp>
        <p:nvSpPr>
          <p:cNvPr id="51" name="文字方塊 50"/>
          <p:cNvSpPr txBox="1"/>
          <p:nvPr/>
        </p:nvSpPr>
        <p:spPr>
          <a:xfrm>
            <a:off x="4409945" y="1560290"/>
            <a:ext cx="2754280" cy="369332"/>
          </a:xfrm>
          <a:prstGeom prst="rect">
            <a:avLst/>
          </a:prstGeom>
          <a:noFill/>
        </p:spPr>
        <p:txBody>
          <a:bodyPr wrap="none" rtlCol="0">
            <a:spAutoFit/>
          </a:bodyPr>
          <a:lstStyle/>
          <a:p>
            <a:r>
              <a:rPr lang="en-US" altLang="zh-TW" dirty="0" smtClean="0"/>
              <a:t>Use other 3</a:t>
            </a:r>
            <a:r>
              <a:rPr lang="en-US" altLang="zh-TW" baseline="30000" dirty="0" smtClean="0"/>
              <a:t>rd</a:t>
            </a:r>
            <a:r>
              <a:rPr lang="en-US" altLang="zh-TW" dirty="0" smtClean="0"/>
              <a:t> party services</a:t>
            </a:r>
            <a:endParaRPr lang="zh-TW" altLang="en-US" dirty="0"/>
          </a:p>
        </p:txBody>
      </p:sp>
      <p:sp>
        <p:nvSpPr>
          <p:cNvPr id="52" name="文字方塊 51"/>
          <p:cNvSpPr txBox="1"/>
          <p:nvPr/>
        </p:nvSpPr>
        <p:spPr>
          <a:xfrm>
            <a:off x="4409945" y="4003051"/>
            <a:ext cx="1122102" cy="369332"/>
          </a:xfrm>
          <a:prstGeom prst="rect">
            <a:avLst/>
          </a:prstGeom>
          <a:noFill/>
        </p:spPr>
        <p:txBody>
          <a:bodyPr wrap="none" rtlCol="0">
            <a:spAutoFit/>
          </a:bodyPr>
          <a:lstStyle/>
          <a:p>
            <a:r>
              <a:rPr lang="en-US" altLang="zh-TW" dirty="0" smtClean="0"/>
              <a:t>Scalability</a:t>
            </a:r>
          </a:p>
        </p:txBody>
      </p:sp>
      <p:sp>
        <p:nvSpPr>
          <p:cNvPr id="53" name="文字方塊 52"/>
          <p:cNvSpPr txBox="1"/>
          <p:nvPr/>
        </p:nvSpPr>
        <p:spPr>
          <a:xfrm>
            <a:off x="4409945" y="4451323"/>
            <a:ext cx="342991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Fast deployment, In-Place upgrade</a:t>
            </a:r>
          </a:p>
        </p:txBody>
      </p:sp>
      <p:sp>
        <p:nvSpPr>
          <p:cNvPr id="54" name="文字方塊 53"/>
          <p:cNvSpPr txBox="1"/>
          <p:nvPr/>
        </p:nvSpPr>
        <p:spPr>
          <a:xfrm>
            <a:off x="4409945" y="2361265"/>
            <a:ext cx="2958246" cy="369332"/>
          </a:xfrm>
          <a:prstGeom prst="rect">
            <a:avLst/>
          </a:prstGeom>
          <a:noFill/>
        </p:spPr>
        <p:txBody>
          <a:bodyPr wrap="none" rtlCol="0">
            <a:spAutoFit/>
          </a:bodyPr>
          <a:lstStyle/>
          <a:p>
            <a:r>
              <a:rPr lang="en-US" altLang="zh-TW" dirty="0" smtClean="0"/>
              <a:t>Monitoring, Logging, Tracking</a:t>
            </a:r>
          </a:p>
        </p:txBody>
      </p:sp>
      <p:sp>
        <p:nvSpPr>
          <p:cNvPr id="55" name="文字方塊 54"/>
          <p:cNvSpPr txBox="1"/>
          <p:nvPr/>
        </p:nvSpPr>
        <p:spPr>
          <a:xfrm>
            <a:off x="4409945" y="2643150"/>
            <a:ext cx="1359155" cy="369332"/>
          </a:xfrm>
          <a:prstGeom prst="rect">
            <a:avLst/>
          </a:prstGeom>
          <a:noFill/>
        </p:spPr>
        <p:txBody>
          <a:bodyPr wrap="none" rtlCol="0">
            <a:spAutoFit/>
          </a:bodyPr>
          <a:lstStyle/>
          <a:p>
            <a:r>
              <a:rPr lang="en-US" altLang="zh-TW" dirty="0" smtClean="0"/>
              <a:t>Containerize</a:t>
            </a:r>
            <a:endParaRPr lang="zh-TW" altLang="en-US" dirty="0"/>
          </a:p>
        </p:txBody>
      </p:sp>
      <p:sp>
        <p:nvSpPr>
          <p:cNvPr id="56" name="文字方塊 55"/>
          <p:cNvSpPr txBox="1"/>
          <p:nvPr/>
        </p:nvSpPr>
        <p:spPr>
          <a:xfrm>
            <a:off x="4409945" y="4868909"/>
            <a:ext cx="3897862" cy="369332"/>
          </a:xfrm>
          <a:prstGeom prst="rect">
            <a:avLst/>
          </a:prstGeom>
          <a:noFill/>
        </p:spPr>
        <p:txBody>
          <a:bodyPr wrap="none" rtlCol="0">
            <a:spAutoFit/>
          </a:bodyPr>
          <a:lstStyle/>
          <a:p>
            <a:r>
              <a:rPr lang="en-US" altLang="zh-TW" dirty="0" smtClean="0"/>
              <a:t>Container Orchestration Management</a:t>
            </a:r>
            <a:endParaRPr lang="zh-TW" altLang="en-US" dirty="0"/>
          </a:p>
        </p:txBody>
      </p:sp>
      <p:sp>
        <p:nvSpPr>
          <p:cNvPr id="57" name="文字方塊 56"/>
          <p:cNvSpPr txBox="1"/>
          <p:nvPr/>
        </p:nvSpPr>
        <p:spPr>
          <a:xfrm>
            <a:off x="6903583" y="120803"/>
            <a:ext cx="1345946"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altLang="zh-TW" dirty="0" smtClean="0"/>
              <a:t>Architecture</a:t>
            </a:r>
            <a:endParaRPr lang="zh-TW" altLang="en-US" dirty="0"/>
          </a:p>
        </p:txBody>
      </p:sp>
      <p:sp>
        <p:nvSpPr>
          <p:cNvPr id="58" name="文字方塊 57"/>
          <p:cNvSpPr txBox="1"/>
          <p:nvPr/>
        </p:nvSpPr>
        <p:spPr>
          <a:xfrm>
            <a:off x="7461069" y="382457"/>
            <a:ext cx="125386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Refactoring</a:t>
            </a:r>
            <a:endParaRPr lang="zh-TW" altLang="en-US" dirty="0"/>
          </a:p>
        </p:txBody>
      </p:sp>
      <p:sp>
        <p:nvSpPr>
          <p:cNvPr id="60" name="文字方塊 59"/>
          <p:cNvSpPr txBox="1"/>
          <p:nvPr/>
        </p:nvSpPr>
        <p:spPr>
          <a:xfrm rot="5400000">
            <a:off x="6767392" y="2624750"/>
            <a:ext cx="5421933" cy="369332"/>
          </a:xfrm>
          <a:prstGeom prst="rect">
            <a:avLst/>
          </a:prstGeom>
          <a:noFill/>
        </p:spPr>
        <p:txBody>
          <a:bodyPr wrap="none" rtlCol="0">
            <a:spAutoFit/>
          </a:bodyPr>
          <a:lstStyle/>
          <a:p>
            <a:r>
              <a:rPr lang="en-US" altLang="zh-TW" dirty="0" smtClean="0"/>
              <a:t>CI: daily build from source control, with auto unit testing</a:t>
            </a:r>
            <a:endParaRPr lang="zh-TW" altLang="en-US" dirty="0"/>
          </a:p>
        </p:txBody>
      </p:sp>
      <p:sp>
        <p:nvSpPr>
          <p:cNvPr id="61" name="文字方塊 60"/>
          <p:cNvSpPr txBox="1"/>
          <p:nvPr/>
        </p:nvSpPr>
        <p:spPr>
          <a:xfrm rot="5400000">
            <a:off x="7262127" y="2624751"/>
            <a:ext cx="5131789" cy="369332"/>
          </a:xfrm>
          <a:prstGeom prst="rect">
            <a:avLst/>
          </a:prstGeom>
          <a:noFill/>
        </p:spPr>
        <p:txBody>
          <a:bodyPr wrap="none" rtlCol="0">
            <a:spAutoFit/>
          </a:bodyPr>
          <a:lstStyle/>
          <a:p>
            <a:r>
              <a:rPr lang="en-US" altLang="zh-TW" dirty="0" smtClean="0"/>
              <a:t>CD: daily deploy latest build to (testing) environment</a:t>
            </a:r>
            <a:endParaRPr lang="zh-TW" altLang="en-US" dirty="0"/>
          </a:p>
        </p:txBody>
      </p:sp>
      <p:cxnSp>
        <p:nvCxnSpPr>
          <p:cNvPr id="63" name="直線接點 62"/>
          <p:cNvCxnSpPr/>
          <p:nvPr/>
        </p:nvCxnSpPr>
        <p:spPr>
          <a:xfrm>
            <a:off x="3665361" y="2310908"/>
            <a:ext cx="504877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4" name="直線接點 63"/>
          <p:cNvCxnSpPr/>
          <p:nvPr/>
        </p:nvCxnSpPr>
        <p:spPr>
          <a:xfrm>
            <a:off x="3665361" y="3792313"/>
            <a:ext cx="504877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5" name="直線接點 64"/>
          <p:cNvCxnSpPr/>
          <p:nvPr/>
        </p:nvCxnSpPr>
        <p:spPr>
          <a:xfrm>
            <a:off x="8714137" y="243522"/>
            <a:ext cx="0" cy="499471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8" name="左大括弧 67"/>
          <p:cNvSpPr/>
          <p:nvPr/>
        </p:nvSpPr>
        <p:spPr>
          <a:xfrm>
            <a:off x="3790122" y="382457"/>
            <a:ext cx="424069" cy="2837821"/>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TW" altLang="en-US"/>
          </a:p>
        </p:txBody>
      </p:sp>
      <p:sp>
        <p:nvSpPr>
          <p:cNvPr id="69" name="文字方塊 68"/>
          <p:cNvSpPr txBox="1"/>
          <p:nvPr/>
        </p:nvSpPr>
        <p:spPr>
          <a:xfrm>
            <a:off x="1246023" y="1616701"/>
            <a:ext cx="2346412" cy="369332"/>
          </a:xfrm>
          <a:prstGeom prst="rect">
            <a:avLst/>
          </a:prstGeom>
          <a:noFill/>
        </p:spPr>
        <p:txBody>
          <a:bodyPr wrap="none" rtlCol="0">
            <a:spAutoFit/>
          </a:bodyPr>
          <a:lstStyle/>
          <a:p>
            <a:r>
              <a:rPr lang="en-US" altLang="zh-TW" dirty="0" smtClean="0"/>
              <a:t>Design &amp; Development</a:t>
            </a:r>
            <a:endParaRPr lang="zh-TW" altLang="en-US" dirty="0"/>
          </a:p>
        </p:txBody>
      </p:sp>
      <p:sp>
        <p:nvSpPr>
          <p:cNvPr id="70" name="左大括弧 69"/>
          <p:cNvSpPr/>
          <p:nvPr/>
        </p:nvSpPr>
        <p:spPr>
          <a:xfrm>
            <a:off x="3142645" y="2302465"/>
            <a:ext cx="424069" cy="2837821"/>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TW" altLang="en-US"/>
          </a:p>
        </p:txBody>
      </p:sp>
      <p:sp>
        <p:nvSpPr>
          <p:cNvPr id="73" name="文字方塊 72"/>
          <p:cNvSpPr txBox="1"/>
          <p:nvPr/>
        </p:nvSpPr>
        <p:spPr>
          <a:xfrm>
            <a:off x="579420" y="3536709"/>
            <a:ext cx="2518062" cy="369332"/>
          </a:xfrm>
          <a:prstGeom prst="rect">
            <a:avLst/>
          </a:prstGeom>
          <a:noFill/>
        </p:spPr>
        <p:txBody>
          <a:bodyPr wrap="none" rtlCol="0">
            <a:spAutoFit/>
          </a:bodyPr>
          <a:lstStyle/>
          <a:p>
            <a:r>
              <a:rPr lang="en-US" altLang="zh-TW" dirty="0" smtClean="0"/>
              <a:t>Deployment &amp; operation</a:t>
            </a:r>
            <a:endParaRPr lang="zh-TW" altLang="en-US" dirty="0"/>
          </a:p>
        </p:txBody>
      </p:sp>
      <p:sp>
        <p:nvSpPr>
          <p:cNvPr id="74" name="左大括弧 73"/>
          <p:cNvSpPr/>
          <p:nvPr/>
        </p:nvSpPr>
        <p:spPr>
          <a:xfrm rot="16200000">
            <a:off x="9179193" y="3760456"/>
            <a:ext cx="424069" cy="3595458"/>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TW" altLang="en-US"/>
          </a:p>
        </p:txBody>
      </p:sp>
      <p:sp>
        <p:nvSpPr>
          <p:cNvPr id="75" name="文字方塊 74"/>
          <p:cNvSpPr txBox="1"/>
          <p:nvPr/>
        </p:nvSpPr>
        <p:spPr>
          <a:xfrm>
            <a:off x="7733524" y="5843863"/>
            <a:ext cx="3455433" cy="369332"/>
          </a:xfrm>
          <a:prstGeom prst="rect">
            <a:avLst/>
          </a:prstGeom>
          <a:noFill/>
        </p:spPr>
        <p:txBody>
          <a:bodyPr wrap="none" rtlCol="0">
            <a:spAutoFit/>
          </a:bodyPr>
          <a:lstStyle/>
          <a:p>
            <a:r>
              <a:rPr lang="en-US" altLang="zh-TW" dirty="0" smtClean="0"/>
              <a:t>Internal (Dev &amp; Service) Processing</a:t>
            </a:r>
            <a:endParaRPr lang="zh-TW" altLang="en-US" dirty="0"/>
          </a:p>
        </p:txBody>
      </p:sp>
      <p:sp>
        <p:nvSpPr>
          <p:cNvPr id="76" name="弧形 75"/>
          <p:cNvSpPr/>
          <p:nvPr/>
        </p:nvSpPr>
        <p:spPr>
          <a:xfrm>
            <a:off x="7733524" y="2361265"/>
            <a:ext cx="1581826" cy="1404309"/>
          </a:xfrm>
          <a:prstGeom prst="arc">
            <a:avLst>
              <a:gd name="adj1" fmla="val 16200000"/>
              <a:gd name="adj2" fmla="val 12521948"/>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7" name="文字方塊 76"/>
          <p:cNvSpPr txBox="1"/>
          <p:nvPr/>
        </p:nvSpPr>
        <p:spPr>
          <a:xfrm rot="5400000">
            <a:off x="8638244" y="2478266"/>
            <a:ext cx="316516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Version &amp; Release management</a:t>
            </a:r>
            <a:endParaRPr lang="zh-TW" altLang="en-US" dirty="0"/>
          </a:p>
        </p:txBody>
      </p:sp>
      <p:sp>
        <p:nvSpPr>
          <p:cNvPr id="78" name="文字方塊 77"/>
          <p:cNvSpPr txBox="1"/>
          <p:nvPr/>
        </p:nvSpPr>
        <p:spPr>
          <a:xfrm>
            <a:off x="4410863" y="2867563"/>
            <a:ext cx="269259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Immutable Server Concept</a:t>
            </a:r>
            <a:endParaRPr lang="zh-TW" altLang="en-US" dirty="0"/>
          </a:p>
        </p:txBody>
      </p:sp>
      <p:sp>
        <p:nvSpPr>
          <p:cNvPr id="79" name="文字方塊 78"/>
          <p:cNvSpPr txBox="1"/>
          <p:nvPr/>
        </p:nvSpPr>
        <p:spPr>
          <a:xfrm>
            <a:off x="4409945" y="1916700"/>
            <a:ext cx="2310248" cy="369332"/>
          </a:xfrm>
          <a:prstGeom prst="rect">
            <a:avLst/>
          </a:prstGeom>
          <a:noFill/>
        </p:spPr>
        <p:txBody>
          <a:bodyPr wrap="none" rtlCol="0">
            <a:spAutoFit/>
          </a:bodyPr>
          <a:lstStyle/>
          <a:p>
            <a:r>
              <a:rPr lang="en-US" altLang="zh-TW" dirty="0" smtClean="0"/>
              <a:t>Cross Services Security</a:t>
            </a:r>
            <a:endParaRPr lang="zh-TW" altLang="en-US" dirty="0"/>
          </a:p>
        </p:txBody>
      </p:sp>
      <p:sp>
        <p:nvSpPr>
          <p:cNvPr id="86" name="文字方塊 85"/>
          <p:cNvSpPr txBox="1"/>
          <p:nvPr/>
        </p:nvSpPr>
        <p:spPr>
          <a:xfrm>
            <a:off x="940526" y="5770220"/>
            <a:ext cx="1401794" cy="369332"/>
          </a:xfrm>
          <a:prstGeom prst="rect">
            <a:avLst/>
          </a:prstGeom>
          <a:noFill/>
        </p:spPr>
        <p:txBody>
          <a:bodyPr wrap="none" rtlCol="0">
            <a:spAutoFit/>
          </a:bodyPr>
          <a:lstStyle/>
          <a:p>
            <a:r>
              <a:rPr lang="en-US" altLang="zh-TW" dirty="0" smtClean="0"/>
              <a:t>Cloud-Native</a:t>
            </a:r>
            <a:endParaRPr lang="zh-TW" altLang="en-US" dirty="0"/>
          </a:p>
        </p:txBody>
      </p:sp>
    </p:spTree>
    <p:extLst>
      <p:ext uri="{BB962C8B-B14F-4D97-AF65-F5344CB8AC3E}">
        <p14:creationId xmlns:p14="http://schemas.microsoft.com/office/powerpoint/2010/main" val="37543829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
        <p:nvSpPr>
          <p:cNvPr id="3" name="內容版面配置區 2"/>
          <p:cNvSpPr>
            <a:spLocks noGrp="1"/>
          </p:cNvSpPr>
          <p:nvPr>
            <p:ph idx="1"/>
          </p:nvPr>
        </p:nvSpPr>
        <p:spPr/>
        <p:txBody>
          <a:bodyPr>
            <a:normAutofit/>
          </a:bodyPr>
          <a:lstStyle/>
          <a:p>
            <a:r>
              <a:rPr lang="en-US" altLang="zh-CN" sz="3200" dirty="0" smtClean="0">
                <a:latin typeface="微軟正黑體" panose="020B0604030504040204" pitchFamily="34" charset="-120"/>
                <a:ea typeface="微軟正黑體" panose="020B0604030504040204" pitchFamily="34" charset="-120"/>
              </a:rPr>
              <a:t>『</a:t>
            </a:r>
            <a:r>
              <a:rPr lang="zh-CN" altLang="en-US" sz="3200" dirty="0" smtClean="0">
                <a:latin typeface="微軟正黑體" panose="020B0604030504040204" pitchFamily="34" charset="-120"/>
                <a:ea typeface="微軟正黑體" panose="020B0604030504040204" pitchFamily="34" charset="-120"/>
              </a:rPr>
              <a:t>微服務</a:t>
            </a:r>
            <a:r>
              <a:rPr lang="en-US" altLang="zh-CN" sz="3200" dirty="0" smtClean="0">
                <a:latin typeface="微軟正黑體" panose="020B0604030504040204" pitchFamily="34" charset="-120"/>
                <a:ea typeface="微軟正黑體" panose="020B0604030504040204" pitchFamily="34" charset="-120"/>
              </a:rPr>
              <a:t>』</a:t>
            </a:r>
            <a:r>
              <a:rPr lang="zh-CN" altLang="en-US" sz="3200" dirty="0" smtClean="0">
                <a:latin typeface="微軟正黑體" panose="020B0604030504040204" pitchFamily="34" charset="-120"/>
                <a:ea typeface="微軟正黑體" panose="020B0604030504040204" pitchFamily="34" charset="-120"/>
              </a:rPr>
              <a:t>強調了服務大小，實際上，有一些開發者鼓吹建立稍微大一些的，</a:t>
            </a:r>
            <a:r>
              <a:rPr lang="en-US" altLang="zh-CN" sz="3200" dirty="0" smtClean="0">
                <a:latin typeface="微軟正黑體" panose="020B0604030504040204" pitchFamily="34" charset="-120"/>
                <a:ea typeface="微軟正黑體" panose="020B0604030504040204" pitchFamily="34" charset="-120"/>
              </a:rPr>
              <a:t>10-100 LOC</a:t>
            </a:r>
            <a:r>
              <a:rPr lang="zh-CN" altLang="en-US" sz="3200" dirty="0" smtClean="0">
                <a:latin typeface="微軟正黑體" panose="020B0604030504040204" pitchFamily="34" charset="-120"/>
                <a:ea typeface="微軟正黑體" panose="020B0604030504040204" pitchFamily="34" charset="-120"/>
              </a:rPr>
              <a:t>服務組。儘管小服務更樂於被採用，但是不要忘了這只是終端的選擇而不是最終的目的。</a:t>
            </a:r>
            <a:r>
              <a:rPr lang="zh-CN" altLang="en-US" sz="3200" b="1" dirty="0" smtClean="0">
                <a:solidFill>
                  <a:srgbClr val="FF0000"/>
                </a:solidFill>
                <a:latin typeface="微軟正黑體" panose="020B0604030504040204" pitchFamily="34" charset="-120"/>
                <a:ea typeface="微軟正黑體" panose="020B0604030504040204" pitchFamily="34" charset="-120"/>
              </a:rPr>
              <a:t>微服務的目的是有效的拆分應用，實現敏捷開發和部署</a:t>
            </a:r>
            <a:r>
              <a:rPr lang="zh-CN" altLang="en-US" sz="3200" dirty="0" smtClean="0">
                <a:latin typeface="微軟正黑體" panose="020B0604030504040204" pitchFamily="34" charset="-120"/>
                <a:ea typeface="微軟正黑體" panose="020B0604030504040204" pitchFamily="34" charset="-120"/>
              </a:rPr>
              <a:t>。</a:t>
            </a:r>
            <a:endParaRPr lang="en-US" altLang="zh-CN" sz="3200" dirty="0" smtClean="0">
              <a:latin typeface="微軟正黑體" panose="020B0604030504040204" pitchFamily="34" charset="-120"/>
              <a:ea typeface="微軟正黑體" panose="020B0604030504040204" pitchFamily="34" charset="-120"/>
            </a:endParaRPr>
          </a:p>
          <a:p>
            <a:endParaRPr lang="en-US" altLang="zh-CN" sz="3200" dirty="0">
              <a:solidFill>
                <a:schemeClr val="tx1"/>
              </a:solidFill>
              <a:latin typeface="微軟正黑體" panose="020B0604030504040204" pitchFamily="34" charset="-120"/>
              <a:ea typeface="微軟正黑體" panose="020B0604030504040204" pitchFamily="34" charset="-120"/>
            </a:endParaRPr>
          </a:p>
          <a:p>
            <a:r>
              <a:rPr lang="en-US" altLang="zh-TW" sz="3200" dirty="0">
                <a:solidFill>
                  <a:schemeClr val="tx1"/>
                </a:solidFill>
                <a:hlinkClick r:id="rId3"/>
              </a:rPr>
              <a:t>http://</a:t>
            </a:r>
            <a:r>
              <a:rPr lang="en-US" altLang="zh-TW" sz="3200" dirty="0" smtClean="0">
                <a:solidFill>
                  <a:schemeClr val="tx1"/>
                </a:solidFill>
                <a:hlinkClick r:id="rId3"/>
              </a:rPr>
              <a:t>dockone.io/article/394</a:t>
            </a:r>
            <a:endParaRPr lang="en-US" altLang="zh-TW" sz="3200" dirty="0" smtClean="0">
              <a:solidFill>
                <a:schemeClr val="tx1"/>
              </a:solidFill>
            </a:endParaRPr>
          </a:p>
          <a:p>
            <a:endParaRPr lang="zh-TW" altLang="en-US" sz="3200" dirty="0">
              <a:solidFill>
                <a:schemeClr val="tx1"/>
              </a:solidFill>
            </a:endParaRPr>
          </a:p>
          <a:p>
            <a:endParaRPr lang="en-US" altLang="zh-CN" sz="3200" dirty="0" smtClean="0">
              <a:latin typeface="微軟正黑體" panose="020B0604030504040204" pitchFamily="34" charset="-120"/>
              <a:ea typeface="微軟正黑體" panose="020B0604030504040204" pitchFamily="34" charset="-120"/>
            </a:endParaRPr>
          </a:p>
        </p:txBody>
      </p:sp>
      <p:sp>
        <p:nvSpPr>
          <p:cNvPr id="4" name="文字方塊 3"/>
          <p:cNvSpPr txBox="1"/>
          <p:nvPr/>
        </p:nvSpPr>
        <p:spPr>
          <a:xfrm>
            <a:off x="119921" y="6445772"/>
            <a:ext cx="2961388" cy="369332"/>
          </a:xfrm>
          <a:prstGeom prst="rect">
            <a:avLst/>
          </a:prstGeom>
          <a:noFill/>
        </p:spPr>
        <p:txBody>
          <a:bodyPr wrap="none" rtlCol="0">
            <a:spAutoFit/>
          </a:bodyPr>
          <a:lstStyle/>
          <a:p>
            <a:r>
              <a:rPr lang="en-US" altLang="zh-TW" dirty="0">
                <a:solidFill>
                  <a:schemeClr val="bg1"/>
                </a:solidFill>
              </a:rPr>
              <a:t>http://dockone.io/article/394</a:t>
            </a:r>
            <a:endParaRPr lang="zh-TW" altLang="en-US" dirty="0">
              <a:solidFill>
                <a:schemeClr val="bg1"/>
              </a:solidFill>
            </a:endParaRPr>
          </a:p>
        </p:txBody>
      </p:sp>
    </p:spTree>
    <p:extLst>
      <p:ext uri="{BB962C8B-B14F-4D97-AF65-F5344CB8AC3E}">
        <p14:creationId xmlns:p14="http://schemas.microsoft.com/office/powerpoint/2010/main" val="7320310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Basic Concept</a:t>
            </a:r>
            <a:endParaRPr lang="zh-TW" altLang="en-US" dirty="0"/>
          </a:p>
        </p:txBody>
      </p:sp>
      <p:sp>
        <p:nvSpPr>
          <p:cNvPr id="3" name="副標題 2"/>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16168382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2216728" y="1209965"/>
            <a:ext cx="7730837" cy="4950691"/>
          </a:xfrm>
          <a:prstGeom prst="roundRect">
            <a:avLst>
              <a:gd name="adj" fmla="val 7152"/>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新細明體" panose="02020500000000000000" pitchFamily="18" charset="-120"/>
              <a:cs typeface="+mn-cs"/>
            </a:endParaRPr>
          </a:p>
        </p:txBody>
      </p:sp>
      <p:sp>
        <p:nvSpPr>
          <p:cNvPr id="5" name="標題 4"/>
          <p:cNvSpPr>
            <a:spLocks noGrp="1"/>
          </p:cNvSpPr>
          <p:nvPr>
            <p:ph type="title"/>
          </p:nvPr>
        </p:nvSpPr>
        <p:spPr/>
        <p:txBody>
          <a:bodyPr>
            <a:normAutofit/>
          </a:bodyPr>
          <a:lstStyle/>
          <a:p>
            <a:r>
              <a:rPr lang="en-US" altLang="zh-TW" b="1" dirty="0" smtClean="0"/>
              <a:t>Orca </a:t>
            </a:r>
            <a:r>
              <a:rPr lang="en-US" altLang="zh-TW" b="1" dirty="0"/>
              <a:t>HCM </a:t>
            </a:r>
            <a:r>
              <a:rPr lang="en-US" altLang="zh-TW" b="1" dirty="0" smtClean="0"/>
              <a:t>View (</a:t>
            </a:r>
            <a:r>
              <a:rPr lang="zh-TW" altLang="en-US" b="1" dirty="0" smtClean="0"/>
              <a:t>功能模組架構</a:t>
            </a:r>
            <a:r>
              <a:rPr lang="en-US" altLang="zh-TW" b="1" dirty="0" smtClean="0"/>
              <a:t>)</a:t>
            </a:r>
            <a:r>
              <a:rPr lang="en-US" altLang="zh-TW" b="1" dirty="0"/>
              <a:t/>
            </a:r>
            <a:br>
              <a:rPr lang="en-US" altLang="zh-TW" b="1" dirty="0"/>
            </a:br>
            <a:endParaRPr lang="zh-TW" altLang="en-US" b="1" dirty="0"/>
          </a:p>
        </p:txBody>
      </p:sp>
      <p:grpSp>
        <p:nvGrpSpPr>
          <p:cNvPr id="76" name="群組 75"/>
          <p:cNvGrpSpPr>
            <a:grpSpLocks noChangeAspect="1"/>
          </p:cNvGrpSpPr>
          <p:nvPr/>
        </p:nvGrpSpPr>
        <p:grpSpPr>
          <a:xfrm>
            <a:off x="6576043" y="4055172"/>
            <a:ext cx="2848775" cy="1589777"/>
            <a:chOff x="5148064" y="4437112"/>
            <a:chExt cx="3600400" cy="2232248"/>
          </a:xfrm>
        </p:grpSpPr>
        <p:sp>
          <p:nvSpPr>
            <p:cNvPr id="77" name="圓角矩形 76"/>
            <p:cNvSpPr/>
            <p:nvPr/>
          </p:nvSpPr>
          <p:spPr>
            <a:xfrm>
              <a:off x="5148064" y="4437112"/>
              <a:ext cx="3600400" cy="2232248"/>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訓練與學習管理</a:t>
              </a:r>
            </a:p>
          </p:txBody>
        </p:sp>
        <p:sp>
          <p:nvSpPr>
            <p:cNvPr id="78" name="圓角矩形 77"/>
            <p:cNvSpPr/>
            <p:nvPr/>
          </p:nvSpPr>
          <p:spPr>
            <a:xfrm>
              <a:off x="5220072" y="5411465"/>
              <a:ext cx="1753196" cy="6818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訓練與學習管理</a:t>
              </a:r>
              <a:endParaRPr kumimoji="0" lang="en-US" altLang="zh-TW"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a:t>
              </a:r>
              <a:r>
                <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教室訓練、派外訓練、數位學習</a:t>
              </a:r>
              <a:r>
                <a:rPr kumimoji="0" lang="en-US" altLang="zh-TW"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a:t>
              </a:r>
              <a:endPar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p:txBody>
        </p:sp>
        <p:sp>
          <p:nvSpPr>
            <p:cNvPr id="79" name="圓角矩形 78"/>
            <p:cNvSpPr/>
            <p:nvPr/>
          </p:nvSpPr>
          <p:spPr>
            <a:xfrm>
              <a:off x="5220072" y="4802024"/>
              <a:ext cx="1753196" cy="478125"/>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年度訓練計畫</a:t>
              </a:r>
            </a:p>
          </p:txBody>
        </p:sp>
        <p:sp>
          <p:nvSpPr>
            <p:cNvPr id="80" name="圓角矩形 79"/>
            <p:cNvSpPr/>
            <p:nvPr/>
          </p:nvSpPr>
          <p:spPr>
            <a:xfrm>
              <a:off x="7222727" y="5684941"/>
              <a:ext cx="1440160" cy="48657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學習</a:t>
              </a:r>
              <a:r>
                <a:rPr kumimoji="0" lang="en-US" altLang="zh-TW"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2.0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社群．激勵系統</a:t>
              </a:r>
            </a:p>
          </p:txBody>
        </p:sp>
        <p:sp>
          <p:nvSpPr>
            <p:cNvPr id="81" name="圓角矩形 80"/>
            <p:cNvSpPr/>
            <p:nvPr/>
          </p:nvSpPr>
          <p:spPr>
            <a:xfrm>
              <a:off x="7222727" y="5222031"/>
              <a:ext cx="1440160" cy="38744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考試中心</a:t>
              </a:r>
            </a:p>
          </p:txBody>
        </p:sp>
        <p:sp>
          <p:nvSpPr>
            <p:cNvPr id="82" name="圓角矩形 81"/>
            <p:cNvSpPr/>
            <p:nvPr/>
          </p:nvSpPr>
          <p:spPr>
            <a:xfrm>
              <a:off x="7222727" y="4772160"/>
              <a:ext cx="1440160" cy="380326"/>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HCM</a:t>
              </a:r>
              <a:r>
                <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 </a:t>
              </a:r>
              <a:r>
                <a:rPr kumimoji="0" lang="en-US" altLang="zh-TW"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Mobile</a:t>
              </a:r>
              <a:endPar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p:txBody>
        </p:sp>
        <p:cxnSp>
          <p:nvCxnSpPr>
            <p:cNvPr id="83" name="肘形接點 82"/>
            <p:cNvCxnSpPr>
              <a:stCxn id="78" idx="3"/>
              <a:endCxn id="82" idx="1"/>
            </p:cNvCxnSpPr>
            <p:nvPr/>
          </p:nvCxnSpPr>
          <p:spPr>
            <a:xfrm flipV="1">
              <a:off x="6973268" y="4962323"/>
              <a:ext cx="249459" cy="790058"/>
            </a:xfrm>
            <a:prstGeom prst="bentConnector3">
              <a:avLst>
                <a:gd name="adj1" fmla="val 50000"/>
              </a:avLst>
            </a:prstGeom>
            <a:noFill/>
            <a:ln w="28575" cap="flat" cmpd="sng" algn="ctr">
              <a:solidFill>
                <a:srgbClr val="00B0F0"/>
              </a:solidFill>
              <a:prstDash val="solid"/>
              <a:tailEnd type="stealth"/>
            </a:ln>
            <a:effectLst/>
          </p:spPr>
        </p:cxnSp>
        <p:cxnSp>
          <p:nvCxnSpPr>
            <p:cNvPr id="84" name="肘形接點 83"/>
            <p:cNvCxnSpPr>
              <a:stCxn id="78" idx="3"/>
              <a:endCxn id="81" idx="1"/>
            </p:cNvCxnSpPr>
            <p:nvPr/>
          </p:nvCxnSpPr>
          <p:spPr>
            <a:xfrm flipV="1">
              <a:off x="6973268" y="5415753"/>
              <a:ext cx="249459" cy="336628"/>
            </a:xfrm>
            <a:prstGeom prst="bentConnector3">
              <a:avLst>
                <a:gd name="adj1" fmla="val 50000"/>
              </a:avLst>
            </a:prstGeom>
            <a:noFill/>
            <a:ln w="28575" cap="flat" cmpd="sng" algn="ctr">
              <a:solidFill>
                <a:srgbClr val="00B0F0"/>
              </a:solidFill>
              <a:prstDash val="solid"/>
              <a:tailEnd type="stealth"/>
            </a:ln>
            <a:effectLst/>
          </p:spPr>
        </p:cxnSp>
        <p:cxnSp>
          <p:nvCxnSpPr>
            <p:cNvPr id="85" name="肘形接點 84"/>
            <p:cNvCxnSpPr>
              <a:stCxn id="78" idx="3"/>
              <a:endCxn id="80" idx="1"/>
            </p:cNvCxnSpPr>
            <p:nvPr/>
          </p:nvCxnSpPr>
          <p:spPr>
            <a:xfrm>
              <a:off x="6973268" y="5752381"/>
              <a:ext cx="249459" cy="175849"/>
            </a:xfrm>
            <a:prstGeom prst="bentConnector3">
              <a:avLst>
                <a:gd name="adj1" fmla="val 50000"/>
              </a:avLst>
            </a:prstGeom>
            <a:noFill/>
            <a:ln w="28575" cap="flat" cmpd="sng" algn="ctr">
              <a:solidFill>
                <a:srgbClr val="00B0F0"/>
              </a:solidFill>
              <a:prstDash val="solid"/>
              <a:tailEnd type="stealth"/>
            </a:ln>
            <a:effectLst/>
          </p:spPr>
        </p:cxnSp>
        <p:cxnSp>
          <p:nvCxnSpPr>
            <p:cNvPr id="86" name="肘形接點 169"/>
            <p:cNvCxnSpPr>
              <a:stCxn id="79" idx="2"/>
              <a:endCxn id="78" idx="0"/>
            </p:cNvCxnSpPr>
            <p:nvPr/>
          </p:nvCxnSpPr>
          <p:spPr>
            <a:xfrm>
              <a:off x="6096670" y="5280149"/>
              <a:ext cx="0" cy="131316"/>
            </a:xfrm>
            <a:prstGeom prst="straightConnector1">
              <a:avLst/>
            </a:prstGeom>
            <a:noFill/>
            <a:ln w="28575" cap="flat" cmpd="sng" algn="ctr">
              <a:solidFill>
                <a:srgbClr val="00B0F0"/>
              </a:solidFill>
              <a:prstDash val="solid"/>
              <a:tailEnd type="stealth"/>
            </a:ln>
            <a:effectLst/>
          </p:spPr>
        </p:cxnSp>
        <p:sp>
          <p:nvSpPr>
            <p:cNvPr id="87" name="圓角矩形 86"/>
            <p:cNvSpPr/>
            <p:nvPr/>
          </p:nvSpPr>
          <p:spPr>
            <a:xfrm>
              <a:off x="7236296" y="6250464"/>
              <a:ext cx="1440160" cy="36677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雲端課程市集</a:t>
              </a:r>
            </a:p>
          </p:txBody>
        </p:sp>
        <p:cxnSp>
          <p:nvCxnSpPr>
            <p:cNvPr id="88" name="肘形接點 87"/>
            <p:cNvCxnSpPr>
              <a:stCxn id="78" idx="3"/>
              <a:endCxn id="87" idx="1"/>
            </p:cNvCxnSpPr>
            <p:nvPr/>
          </p:nvCxnSpPr>
          <p:spPr>
            <a:xfrm>
              <a:off x="6973268" y="5752381"/>
              <a:ext cx="263028" cy="681472"/>
            </a:xfrm>
            <a:prstGeom prst="bentConnector3">
              <a:avLst>
                <a:gd name="adj1" fmla="val 50000"/>
              </a:avLst>
            </a:prstGeom>
            <a:noFill/>
            <a:ln w="28575" cap="flat" cmpd="sng" algn="ctr">
              <a:solidFill>
                <a:srgbClr val="00B0F0"/>
              </a:solidFill>
              <a:prstDash val="solid"/>
              <a:tailEnd type="stealth"/>
            </a:ln>
            <a:effectLst/>
          </p:spPr>
        </p:cxnSp>
        <p:sp>
          <p:nvSpPr>
            <p:cNvPr id="89" name="圓角矩形 88"/>
            <p:cNvSpPr/>
            <p:nvPr/>
          </p:nvSpPr>
          <p:spPr>
            <a:xfrm>
              <a:off x="5220072" y="6251032"/>
              <a:ext cx="1728192" cy="36677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教材分流管理</a:t>
              </a:r>
            </a:p>
          </p:txBody>
        </p:sp>
        <p:cxnSp>
          <p:nvCxnSpPr>
            <p:cNvPr id="90" name="肘形接點 105"/>
            <p:cNvCxnSpPr>
              <a:stCxn id="78" idx="2"/>
              <a:endCxn id="89" idx="0"/>
            </p:cNvCxnSpPr>
            <p:nvPr/>
          </p:nvCxnSpPr>
          <p:spPr>
            <a:xfrm flipH="1">
              <a:off x="6084168" y="6093296"/>
              <a:ext cx="12502" cy="157736"/>
            </a:xfrm>
            <a:prstGeom prst="straightConnector1">
              <a:avLst/>
            </a:prstGeom>
            <a:noFill/>
            <a:ln w="28575" cap="flat" cmpd="sng" algn="ctr">
              <a:solidFill>
                <a:srgbClr val="00B0F0"/>
              </a:solidFill>
              <a:prstDash val="solid"/>
              <a:tailEnd type="stealth"/>
            </a:ln>
            <a:effectLst/>
          </p:spPr>
        </p:cxnSp>
      </p:grpSp>
      <p:grpSp>
        <p:nvGrpSpPr>
          <p:cNvPr id="101" name="群組 100"/>
          <p:cNvGrpSpPr>
            <a:grpSpLocks noChangeAspect="1"/>
          </p:cNvGrpSpPr>
          <p:nvPr/>
        </p:nvGrpSpPr>
        <p:grpSpPr>
          <a:xfrm>
            <a:off x="2797915" y="4002856"/>
            <a:ext cx="1538339" cy="1641967"/>
            <a:chOff x="9287873" y="3439293"/>
            <a:chExt cx="1944216" cy="1764583"/>
          </a:xfrm>
        </p:grpSpPr>
        <p:sp>
          <p:nvSpPr>
            <p:cNvPr id="102" name="圓角矩形 101"/>
            <p:cNvSpPr/>
            <p:nvPr/>
          </p:nvSpPr>
          <p:spPr>
            <a:xfrm>
              <a:off x="9287873" y="3439293"/>
              <a:ext cx="1944216" cy="1764583"/>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關鍵人才管理</a:t>
              </a:r>
            </a:p>
          </p:txBody>
        </p:sp>
        <p:sp>
          <p:nvSpPr>
            <p:cNvPr id="103" name="圓角矩形 102"/>
            <p:cNvSpPr/>
            <p:nvPr/>
          </p:nvSpPr>
          <p:spPr>
            <a:xfrm>
              <a:off x="9467893" y="4493698"/>
              <a:ext cx="1576875" cy="41525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繼任與接班</a:t>
              </a:r>
            </a:p>
          </p:txBody>
        </p:sp>
        <p:sp>
          <p:nvSpPr>
            <p:cNvPr id="104" name="圓角矩形 103"/>
            <p:cNvSpPr/>
            <p:nvPr/>
          </p:nvSpPr>
          <p:spPr>
            <a:xfrm>
              <a:off x="9460592" y="3870703"/>
              <a:ext cx="1584176"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人才庫</a:t>
              </a:r>
            </a:p>
          </p:txBody>
        </p:sp>
      </p:grpSp>
      <p:cxnSp>
        <p:nvCxnSpPr>
          <p:cNvPr id="106" name="肘形接點 105"/>
          <p:cNvCxnSpPr>
            <a:cxnSpLocks noChangeAspect="1"/>
            <a:stCxn id="92" idx="2"/>
            <a:endCxn id="108" idx="1"/>
          </p:cNvCxnSpPr>
          <p:nvPr/>
        </p:nvCxnSpPr>
        <p:spPr>
          <a:xfrm rot="16200000" flipH="1">
            <a:off x="4547338" y="2943064"/>
            <a:ext cx="136105" cy="1247546"/>
          </a:xfrm>
          <a:prstGeom prst="bentConnector2">
            <a:avLst/>
          </a:prstGeom>
          <a:noFill/>
          <a:ln w="38100" cap="flat" cmpd="sng" algn="ctr">
            <a:solidFill>
              <a:schemeClr val="accent1">
                <a:lumMod val="75000"/>
              </a:schemeClr>
            </a:solidFill>
            <a:prstDash val="solid"/>
            <a:tailEnd type="stealth"/>
          </a:ln>
          <a:effectLst/>
        </p:spPr>
      </p:cxnSp>
      <p:cxnSp>
        <p:nvCxnSpPr>
          <p:cNvPr id="107" name="直線單箭頭接點 92"/>
          <p:cNvCxnSpPr>
            <a:cxnSpLocks noChangeAspect="1"/>
            <a:stCxn id="108" idx="2"/>
            <a:endCxn id="125" idx="0"/>
          </p:cNvCxnSpPr>
          <p:nvPr/>
        </p:nvCxnSpPr>
        <p:spPr>
          <a:xfrm rot="5400000">
            <a:off x="5521536" y="3735558"/>
            <a:ext cx="223619" cy="402424"/>
          </a:xfrm>
          <a:prstGeom prst="bentConnector3">
            <a:avLst>
              <a:gd name="adj1" fmla="val 39666"/>
            </a:avLst>
          </a:prstGeom>
          <a:noFill/>
          <a:ln w="38100" cap="flat" cmpd="sng" algn="ctr">
            <a:solidFill>
              <a:schemeClr val="accent1">
                <a:lumMod val="75000"/>
              </a:schemeClr>
            </a:solidFill>
            <a:prstDash val="solid"/>
            <a:tailEnd type="stealth"/>
          </a:ln>
          <a:effectLst/>
        </p:spPr>
      </p:cxnSp>
      <p:sp>
        <p:nvSpPr>
          <p:cNvPr id="108" name="圓角矩形 134"/>
          <p:cNvSpPr>
            <a:spLocks noChangeAspect="1"/>
          </p:cNvSpPr>
          <p:nvPr/>
        </p:nvSpPr>
        <p:spPr>
          <a:xfrm>
            <a:off x="5239163" y="3444820"/>
            <a:ext cx="1190771" cy="380141"/>
          </a:xfrm>
          <a:prstGeom prst="flowChartPredefinedProcess">
            <a:avLst/>
          </a:prstGeom>
          <a:gradFill rotWithShape="1">
            <a:gsLst>
              <a:gs pos="0">
                <a:srgbClr val="F37248">
                  <a:tint val="50000"/>
                  <a:satMod val="300000"/>
                </a:srgbClr>
              </a:gs>
              <a:gs pos="35000">
                <a:srgbClr val="F37248">
                  <a:tint val="37000"/>
                  <a:satMod val="300000"/>
                </a:srgbClr>
              </a:gs>
              <a:gs pos="100000">
                <a:srgbClr val="F37248">
                  <a:tint val="15000"/>
                  <a:satMod val="350000"/>
                </a:srgbClr>
              </a:gs>
            </a:gsLst>
            <a:lin ang="16200000" scaled="1"/>
          </a:gradFill>
          <a:ln w="9525" cap="flat" cmpd="sng" algn="ctr">
            <a:solidFill>
              <a:srgbClr val="F3724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落差分析</a:t>
            </a:r>
          </a:p>
        </p:txBody>
      </p:sp>
      <p:cxnSp>
        <p:nvCxnSpPr>
          <p:cNvPr id="109" name="肘形接點 108"/>
          <p:cNvCxnSpPr>
            <a:cxnSpLocks noChangeAspect="1"/>
            <a:stCxn id="125" idx="2"/>
            <a:endCxn id="92" idx="1"/>
          </p:cNvCxnSpPr>
          <p:nvPr/>
        </p:nvCxnSpPr>
        <p:spPr>
          <a:xfrm rot="5400000" flipH="1">
            <a:off x="2639959" y="2852650"/>
            <a:ext cx="2946991" cy="2637354"/>
          </a:xfrm>
          <a:prstGeom prst="bentConnector4">
            <a:avLst>
              <a:gd name="adj1" fmla="val -5818"/>
              <a:gd name="adj2" fmla="val 106501"/>
            </a:avLst>
          </a:prstGeom>
          <a:noFill/>
          <a:ln w="38100" cap="flat" cmpd="sng" algn="ctr">
            <a:solidFill>
              <a:srgbClr val="007897"/>
            </a:solidFill>
            <a:prstDash val="solid"/>
            <a:tailEnd type="stealth"/>
          </a:ln>
          <a:effectLst>
            <a:outerShdw blurRad="40000" dist="23000" dir="5400000" rotWithShape="0">
              <a:srgbClr val="000000">
                <a:alpha val="35000"/>
              </a:srgbClr>
            </a:outerShdw>
          </a:effectLst>
        </p:spPr>
      </p:cxnSp>
      <p:cxnSp>
        <p:nvCxnSpPr>
          <p:cNvPr id="110" name="肘形接點 109"/>
          <p:cNvCxnSpPr>
            <a:cxnSpLocks noChangeAspect="1"/>
            <a:stCxn id="103" idx="3"/>
            <a:endCxn id="125" idx="1"/>
          </p:cNvCxnSpPr>
          <p:nvPr/>
        </p:nvCxnSpPr>
        <p:spPr>
          <a:xfrm flipV="1">
            <a:off x="4188038" y="4846701"/>
            <a:ext cx="312159" cy="330494"/>
          </a:xfrm>
          <a:prstGeom prst="bentConnector3">
            <a:avLst>
              <a:gd name="adj1" fmla="val 50000"/>
            </a:avLst>
          </a:prstGeom>
          <a:noFill/>
          <a:ln w="38100" cap="flat" cmpd="sng" algn="ctr">
            <a:solidFill>
              <a:schemeClr val="accent1">
                <a:lumMod val="75000"/>
              </a:schemeClr>
            </a:solidFill>
            <a:prstDash val="solid"/>
            <a:tailEnd type="stealth"/>
          </a:ln>
          <a:effectLst/>
        </p:spPr>
      </p:cxnSp>
      <p:cxnSp>
        <p:nvCxnSpPr>
          <p:cNvPr id="111" name="肘形接點 110"/>
          <p:cNvCxnSpPr>
            <a:cxnSpLocks noChangeAspect="1"/>
            <a:stCxn id="108" idx="2"/>
            <a:endCxn id="102" idx="0"/>
          </p:cNvCxnSpPr>
          <p:nvPr/>
        </p:nvCxnSpPr>
        <p:spPr>
          <a:xfrm rot="5400000">
            <a:off x="4611868" y="2780176"/>
            <a:ext cx="177896" cy="2267465"/>
          </a:xfrm>
          <a:prstGeom prst="bentConnector3">
            <a:avLst>
              <a:gd name="adj1" fmla="val 50000"/>
            </a:avLst>
          </a:prstGeom>
          <a:noFill/>
          <a:ln w="38100" cap="flat" cmpd="sng" algn="ctr">
            <a:solidFill>
              <a:schemeClr val="accent1">
                <a:lumMod val="75000"/>
              </a:schemeClr>
            </a:solidFill>
            <a:prstDash val="solid"/>
            <a:tailEnd type="stealth"/>
          </a:ln>
          <a:effectLst/>
        </p:spPr>
      </p:cxnSp>
      <p:grpSp>
        <p:nvGrpSpPr>
          <p:cNvPr id="112" name="群組 111"/>
          <p:cNvGrpSpPr>
            <a:grpSpLocks noChangeAspect="1"/>
          </p:cNvGrpSpPr>
          <p:nvPr/>
        </p:nvGrpSpPr>
        <p:grpSpPr>
          <a:xfrm>
            <a:off x="7447460" y="1910416"/>
            <a:ext cx="1994141" cy="1935486"/>
            <a:chOff x="6372195" y="1359400"/>
            <a:chExt cx="2323033" cy="2717672"/>
          </a:xfrm>
        </p:grpSpPr>
        <p:sp>
          <p:nvSpPr>
            <p:cNvPr id="113" name="圓角矩形 112"/>
            <p:cNvSpPr/>
            <p:nvPr/>
          </p:nvSpPr>
          <p:spPr>
            <a:xfrm flipH="1">
              <a:off x="6372195" y="1359400"/>
              <a:ext cx="2323033" cy="2717672"/>
            </a:xfrm>
            <a:prstGeom prst="roundRect">
              <a:avLst>
                <a:gd name="adj" fmla="val 0"/>
              </a:avLst>
            </a:prstGeom>
            <a:gradFill rotWithShape="1">
              <a:gsLst>
                <a:gs pos="0">
                  <a:srgbClr val="D2D2D2">
                    <a:tint val="50000"/>
                    <a:satMod val="300000"/>
                  </a:srgbClr>
                </a:gs>
                <a:gs pos="35000">
                  <a:srgbClr val="D2D2D2">
                    <a:tint val="37000"/>
                    <a:satMod val="300000"/>
                  </a:srgbClr>
                </a:gs>
                <a:gs pos="100000">
                  <a:srgbClr val="D2D2D2">
                    <a:tint val="15000"/>
                    <a:satMod val="350000"/>
                  </a:srgbClr>
                </a:gs>
              </a:gsLst>
              <a:lin ang="16200000" scaled="1"/>
            </a:gradFill>
            <a:ln w="9525" cap="flat" cmpd="sng" algn="ctr">
              <a:solidFill>
                <a:srgbClr val="D2D2D2">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專業能力管理</a:t>
              </a:r>
            </a:p>
          </p:txBody>
        </p:sp>
        <p:sp>
          <p:nvSpPr>
            <p:cNvPr id="114" name="圓角矩形 113"/>
            <p:cNvSpPr/>
            <p:nvPr/>
          </p:nvSpPr>
          <p:spPr>
            <a:xfrm>
              <a:off x="6534990" y="1696064"/>
              <a:ext cx="455822" cy="160676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職務說明書</a:t>
              </a:r>
            </a:p>
          </p:txBody>
        </p:sp>
        <p:sp>
          <p:nvSpPr>
            <p:cNvPr id="115" name="圓角矩形 114"/>
            <p:cNvSpPr/>
            <p:nvPr/>
          </p:nvSpPr>
          <p:spPr>
            <a:xfrm>
              <a:off x="7236296" y="2275631"/>
              <a:ext cx="1330870"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專業證照</a:t>
              </a:r>
            </a:p>
          </p:txBody>
        </p:sp>
        <p:cxnSp>
          <p:nvCxnSpPr>
            <p:cNvPr id="116" name="直線單箭頭接點 92"/>
            <p:cNvCxnSpPr>
              <a:stCxn id="115" idx="1"/>
              <a:endCxn id="114" idx="3"/>
            </p:cNvCxnSpPr>
            <p:nvPr/>
          </p:nvCxnSpPr>
          <p:spPr>
            <a:xfrm rot="10800000">
              <a:off x="6990812" y="2499447"/>
              <a:ext cx="245484" cy="1"/>
            </a:xfrm>
            <a:prstGeom prst="bentConnector3">
              <a:avLst>
                <a:gd name="adj1" fmla="val 50000"/>
              </a:avLst>
            </a:prstGeom>
            <a:noFill/>
            <a:ln w="28575" cap="flat" cmpd="sng" algn="ctr">
              <a:solidFill>
                <a:srgbClr val="00B0F0"/>
              </a:solidFill>
              <a:prstDash val="solid"/>
              <a:tailEnd type="stealth"/>
            </a:ln>
            <a:effectLst/>
          </p:spPr>
        </p:cxnSp>
        <p:sp>
          <p:nvSpPr>
            <p:cNvPr id="117" name="圓角矩形 116"/>
            <p:cNvSpPr/>
            <p:nvPr/>
          </p:nvSpPr>
          <p:spPr>
            <a:xfrm>
              <a:off x="7236296" y="1696065"/>
              <a:ext cx="1330870"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職涯規劃</a:t>
              </a:r>
            </a:p>
          </p:txBody>
        </p:sp>
        <p:sp>
          <p:nvSpPr>
            <p:cNvPr id="118" name="圓角矩形 117"/>
            <p:cNvSpPr/>
            <p:nvPr/>
          </p:nvSpPr>
          <p:spPr>
            <a:xfrm>
              <a:off x="7236297" y="2855197"/>
              <a:ext cx="1330869"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專業藍圖</a:t>
              </a:r>
            </a:p>
          </p:txBody>
        </p:sp>
        <p:sp>
          <p:nvSpPr>
            <p:cNvPr id="119" name="圓角矩形 118"/>
            <p:cNvSpPr/>
            <p:nvPr/>
          </p:nvSpPr>
          <p:spPr>
            <a:xfrm>
              <a:off x="7039046" y="3538310"/>
              <a:ext cx="1512167" cy="447632"/>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專業能力評鑑</a:t>
              </a:r>
            </a:p>
          </p:txBody>
        </p:sp>
        <p:cxnSp>
          <p:nvCxnSpPr>
            <p:cNvPr id="120" name="直線單箭頭接點 92"/>
            <p:cNvCxnSpPr>
              <a:stCxn id="118" idx="1"/>
              <a:endCxn id="114" idx="3"/>
            </p:cNvCxnSpPr>
            <p:nvPr/>
          </p:nvCxnSpPr>
          <p:spPr>
            <a:xfrm rot="10800000">
              <a:off x="6990813" y="2499447"/>
              <a:ext cx="245485" cy="579567"/>
            </a:xfrm>
            <a:prstGeom prst="bentConnector3">
              <a:avLst>
                <a:gd name="adj1" fmla="val 50000"/>
              </a:avLst>
            </a:prstGeom>
            <a:noFill/>
            <a:ln w="28575" cap="flat" cmpd="sng" algn="ctr">
              <a:solidFill>
                <a:srgbClr val="00B0F0"/>
              </a:solidFill>
              <a:prstDash val="solid"/>
              <a:tailEnd type="stealth"/>
            </a:ln>
            <a:effectLst/>
          </p:spPr>
        </p:cxnSp>
        <p:cxnSp>
          <p:nvCxnSpPr>
            <p:cNvPr id="121" name="直線單箭頭接點 92"/>
            <p:cNvCxnSpPr>
              <a:stCxn id="117" idx="1"/>
              <a:endCxn id="114" idx="3"/>
            </p:cNvCxnSpPr>
            <p:nvPr/>
          </p:nvCxnSpPr>
          <p:spPr>
            <a:xfrm rot="10800000" flipV="1">
              <a:off x="6990812" y="1919880"/>
              <a:ext cx="245484" cy="579565"/>
            </a:xfrm>
            <a:prstGeom prst="bentConnector3">
              <a:avLst>
                <a:gd name="adj1" fmla="val 50000"/>
              </a:avLst>
            </a:prstGeom>
            <a:noFill/>
            <a:ln w="28575" cap="flat" cmpd="sng" algn="ctr">
              <a:solidFill>
                <a:srgbClr val="00B0F0"/>
              </a:solidFill>
              <a:prstDash val="solid"/>
              <a:tailEnd type="stealth"/>
            </a:ln>
            <a:effectLst/>
          </p:spPr>
        </p:cxnSp>
        <p:cxnSp>
          <p:nvCxnSpPr>
            <p:cNvPr id="122" name="直線單箭頭接點 92"/>
            <p:cNvCxnSpPr>
              <a:stCxn id="114" idx="2"/>
              <a:endCxn id="119" idx="0"/>
            </p:cNvCxnSpPr>
            <p:nvPr/>
          </p:nvCxnSpPr>
          <p:spPr>
            <a:xfrm rot="16200000" flipH="1">
              <a:off x="7161274" y="2904454"/>
              <a:ext cx="235482" cy="1032229"/>
            </a:xfrm>
            <a:prstGeom prst="bentConnector3">
              <a:avLst>
                <a:gd name="adj1" fmla="val 50000"/>
              </a:avLst>
            </a:prstGeom>
            <a:noFill/>
            <a:ln w="28575" cap="flat" cmpd="sng" algn="ctr">
              <a:solidFill>
                <a:srgbClr val="00B0F0"/>
              </a:solidFill>
              <a:prstDash val="solid"/>
              <a:tailEnd type="stealth"/>
            </a:ln>
            <a:effectLst/>
          </p:spPr>
        </p:cxnSp>
      </p:grpSp>
      <p:cxnSp>
        <p:nvCxnSpPr>
          <p:cNvPr id="123" name="直線單箭頭接點 92"/>
          <p:cNvCxnSpPr>
            <a:cxnSpLocks noChangeAspect="1"/>
            <a:stCxn id="119" idx="1"/>
            <a:endCxn id="108" idx="3"/>
          </p:cNvCxnSpPr>
          <p:nvPr/>
        </p:nvCxnSpPr>
        <p:spPr>
          <a:xfrm flipH="1">
            <a:off x="6429933" y="3621603"/>
            <a:ext cx="1589966" cy="13287"/>
          </a:xfrm>
          <a:prstGeom prst="straightConnector1">
            <a:avLst/>
          </a:prstGeom>
          <a:noFill/>
          <a:ln w="38100" cap="flat" cmpd="sng" algn="ctr">
            <a:solidFill>
              <a:schemeClr val="accent1">
                <a:lumMod val="75000"/>
              </a:schemeClr>
            </a:solidFill>
            <a:prstDash val="solid"/>
            <a:tailEnd type="stealth"/>
          </a:ln>
          <a:effectLst/>
        </p:spPr>
      </p:cxnSp>
      <p:grpSp>
        <p:nvGrpSpPr>
          <p:cNvPr id="124" name="群組 123"/>
          <p:cNvGrpSpPr>
            <a:grpSpLocks noChangeAspect="1"/>
          </p:cNvGrpSpPr>
          <p:nvPr/>
        </p:nvGrpSpPr>
        <p:grpSpPr>
          <a:xfrm>
            <a:off x="4500196" y="4048580"/>
            <a:ext cx="1863870" cy="1596243"/>
            <a:chOff x="2576406" y="4356026"/>
            <a:chExt cx="2355634" cy="2241326"/>
          </a:xfrm>
        </p:grpSpPr>
        <p:sp>
          <p:nvSpPr>
            <p:cNvPr id="125" name="圓角矩形 124"/>
            <p:cNvSpPr/>
            <p:nvPr/>
          </p:nvSpPr>
          <p:spPr>
            <a:xfrm>
              <a:off x="2576406" y="4356026"/>
              <a:ext cx="2355634" cy="2241326"/>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人才發展管理</a:t>
              </a:r>
            </a:p>
          </p:txBody>
        </p:sp>
        <p:sp>
          <p:nvSpPr>
            <p:cNvPr id="126" name="圓角矩形 125"/>
            <p:cNvSpPr/>
            <p:nvPr/>
          </p:nvSpPr>
          <p:spPr>
            <a:xfrm>
              <a:off x="2853472" y="4733012"/>
              <a:ext cx="1801503" cy="36637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員工發展管理</a:t>
              </a:r>
            </a:p>
          </p:txBody>
        </p:sp>
        <p:sp>
          <p:nvSpPr>
            <p:cNvPr id="127" name="圓角矩形 126"/>
            <p:cNvSpPr/>
            <p:nvPr/>
          </p:nvSpPr>
          <p:spPr>
            <a:xfrm>
              <a:off x="2853472" y="5205171"/>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發展目標</a:t>
              </a:r>
            </a:p>
          </p:txBody>
        </p:sp>
        <p:sp>
          <p:nvSpPr>
            <p:cNvPr id="128" name="圓角矩形 127"/>
            <p:cNvSpPr/>
            <p:nvPr/>
          </p:nvSpPr>
          <p:spPr>
            <a:xfrm>
              <a:off x="2853472" y="5673590"/>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發展項目</a:t>
              </a:r>
            </a:p>
          </p:txBody>
        </p:sp>
        <p:sp>
          <p:nvSpPr>
            <p:cNvPr id="129" name="圓角矩形 128"/>
            <p:cNvSpPr/>
            <p:nvPr/>
          </p:nvSpPr>
          <p:spPr>
            <a:xfrm>
              <a:off x="2853472" y="6142010"/>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年度必修</a:t>
              </a:r>
            </a:p>
          </p:txBody>
        </p:sp>
        <p:cxnSp>
          <p:nvCxnSpPr>
            <p:cNvPr id="130" name="肘形接點 141"/>
            <p:cNvCxnSpPr>
              <a:stCxn id="126" idx="2"/>
              <a:endCxn id="127" idx="0"/>
            </p:cNvCxnSpPr>
            <p:nvPr/>
          </p:nvCxnSpPr>
          <p:spPr>
            <a:xfrm>
              <a:off x="3754224" y="5099385"/>
              <a:ext cx="0" cy="105786"/>
            </a:xfrm>
            <a:prstGeom prst="straightConnector1">
              <a:avLst/>
            </a:prstGeom>
            <a:noFill/>
            <a:ln w="28575" cap="flat" cmpd="sng" algn="ctr">
              <a:solidFill>
                <a:srgbClr val="00B0F0"/>
              </a:solidFill>
              <a:prstDash val="solid"/>
              <a:tailEnd type="stealth"/>
            </a:ln>
            <a:effectLst/>
          </p:spPr>
        </p:cxnSp>
        <p:cxnSp>
          <p:nvCxnSpPr>
            <p:cNvPr id="131" name="肘形接點 144"/>
            <p:cNvCxnSpPr>
              <a:stCxn id="127" idx="2"/>
              <a:endCxn id="128" idx="0"/>
            </p:cNvCxnSpPr>
            <p:nvPr/>
          </p:nvCxnSpPr>
          <p:spPr>
            <a:xfrm>
              <a:off x="3754224" y="5567804"/>
              <a:ext cx="0" cy="105786"/>
            </a:xfrm>
            <a:prstGeom prst="straightConnector1">
              <a:avLst/>
            </a:prstGeom>
            <a:noFill/>
            <a:ln w="28575" cap="flat" cmpd="sng" algn="ctr">
              <a:solidFill>
                <a:srgbClr val="00B0F0"/>
              </a:solidFill>
              <a:prstDash val="solid"/>
              <a:tailEnd type="stealth"/>
            </a:ln>
            <a:effectLst/>
          </p:spPr>
        </p:cxnSp>
        <p:cxnSp>
          <p:nvCxnSpPr>
            <p:cNvPr id="132" name="肘形接點 147"/>
            <p:cNvCxnSpPr>
              <a:stCxn id="129" idx="0"/>
              <a:endCxn id="128" idx="2"/>
            </p:cNvCxnSpPr>
            <p:nvPr/>
          </p:nvCxnSpPr>
          <p:spPr>
            <a:xfrm flipV="1">
              <a:off x="3754224" y="6036223"/>
              <a:ext cx="0" cy="105787"/>
            </a:xfrm>
            <a:prstGeom prst="straightConnector1">
              <a:avLst/>
            </a:prstGeom>
            <a:noFill/>
            <a:ln w="28575" cap="flat" cmpd="sng" algn="ctr">
              <a:solidFill>
                <a:srgbClr val="00B0F0"/>
              </a:solidFill>
              <a:prstDash val="solid"/>
              <a:tailEnd type="stealth"/>
            </a:ln>
            <a:effectLst/>
          </p:spPr>
        </p:cxnSp>
      </p:grpSp>
      <p:cxnSp>
        <p:nvCxnSpPr>
          <p:cNvPr id="133" name="肘形接點 132"/>
          <p:cNvCxnSpPr>
            <a:cxnSpLocks noChangeAspect="1"/>
            <a:stCxn id="128" idx="3"/>
            <a:endCxn id="79" idx="1"/>
          </p:cNvCxnSpPr>
          <p:nvPr/>
        </p:nvCxnSpPr>
        <p:spPr>
          <a:xfrm flipV="1">
            <a:off x="6144843" y="4485315"/>
            <a:ext cx="488175" cy="630748"/>
          </a:xfrm>
          <a:prstGeom prst="bentConnector3">
            <a:avLst>
              <a:gd name="adj1" fmla="val 50000"/>
            </a:avLst>
          </a:prstGeom>
          <a:noFill/>
          <a:ln w="38100" cap="flat" cmpd="sng" algn="ctr">
            <a:solidFill>
              <a:schemeClr val="accent1">
                <a:lumMod val="75000"/>
              </a:schemeClr>
            </a:solidFill>
            <a:prstDash val="solid"/>
            <a:tailEnd type="stealth"/>
          </a:ln>
          <a:effectLst/>
        </p:spPr>
      </p:cxnSp>
      <p:cxnSp>
        <p:nvCxnSpPr>
          <p:cNvPr id="134" name="肘形接點 133"/>
          <p:cNvCxnSpPr>
            <a:cxnSpLocks noChangeAspect="1"/>
            <a:stCxn id="128" idx="3"/>
            <a:endCxn id="78" idx="1"/>
          </p:cNvCxnSpPr>
          <p:nvPr/>
        </p:nvCxnSpPr>
        <p:spPr>
          <a:xfrm flipV="1">
            <a:off x="6144842" y="4991888"/>
            <a:ext cx="498461" cy="126791"/>
          </a:xfrm>
          <a:prstGeom prst="bentConnector3">
            <a:avLst>
              <a:gd name="adj1" fmla="val 65471"/>
            </a:avLst>
          </a:prstGeom>
          <a:noFill/>
          <a:ln w="38100" cap="flat" cmpd="sng" algn="ctr">
            <a:solidFill>
              <a:schemeClr val="accent1">
                <a:lumMod val="75000"/>
              </a:schemeClr>
            </a:solidFill>
            <a:prstDash val="solid"/>
            <a:tailEnd type="stealth"/>
          </a:ln>
          <a:effectLst/>
        </p:spPr>
      </p:cxnSp>
      <p:grpSp>
        <p:nvGrpSpPr>
          <p:cNvPr id="135" name="群組 134"/>
          <p:cNvGrpSpPr>
            <a:grpSpLocks noChangeAspect="1"/>
          </p:cNvGrpSpPr>
          <p:nvPr/>
        </p:nvGrpSpPr>
        <p:grpSpPr>
          <a:xfrm>
            <a:off x="5278991" y="1902072"/>
            <a:ext cx="2085144" cy="1384643"/>
            <a:chOff x="3275856" y="1340768"/>
            <a:chExt cx="2635292" cy="1944216"/>
          </a:xfrm>
        </p:grpSpPr>
        <p:sp>
          <p:nvSpPr>
            <p:cNvPr id="136" name="圓角矩形 135"/>
            <p:cNvSpPr/>
            <p:nvPr/>
          </p:nvSpPr>
          <p:spPr>
            <a:xfrm flipH="1">
              <a:off x="3275856" y="1340768"/>
              <a:ext cx="2635292" cy="1944216"/>
            </a:xfrm>
            <a:prstGeom prst="roundRect">
              <a:avLst>
                <a:gd name="adj" fmla="val 6544"/>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職能管理</a:t>
              </a:r>
            </a:p>
          </p:txBody>
        </p:sp>
        <p:sp>
          <p:nvSpPr>
            <p:cNvPr id="137" name="圓角矩形 136"/>
            <p:cNvSpPr/>
            <p:nvPr/>
          </p:nvSpPr>
          <p:spPr>
            <a:xfrm>
              <a:off x="3329313" y="1821598"/>
              <a:ext cx="1250639" cy="50803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職能管理</a:t>
              </a:r>
            </a:p>
          </p:txBody>
        </p:sp>
        <p:sp>
          <p:nvSpPr>
            <p:cNvPr id="138" name="圓角矩形 137"/>
            <p:cNvSpPr/>
            <p:nvPr/>
          </p:nvSpPr>
          <p:spPr>
            <a:xfrm>
              <a:off x="3347864" y="2599460"/>
              <a:ext cx="1224135"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職能評鑑</a:t>
              </a:r>
            </a:p>
          </p:txBody>
        </p:sp>
        <p:cxnSp>
          <p:nvCxnSpPr>
            <p:cNvPr id="139" name="肘形接點 19"/>
            <p:cNvCxnSpPr>
              <a:stCxn id="137" idx="2"/>
              <a:endCxn id="138" idx="0"/>
            </p:cNvCxnSpPr>
            <p:nvPr/>
          </p:nvCxnSpPr>
          <p:spPr>
            <a:xfrm>
              <a:off x="3954633" y="2329636"/>
              <a:ext cx="5299" cy="269824"/>
            </a:xfrm>
            <a:prstGeom prst="straightConnector1">
              <a:avLst/>
            </a:prstGeom>
            <a:noFill/>
            <a:ln w="28575" cap="flat" cmpd="sng" algn="ctr">
              <a:solidFill>
                <a:srgbClr val="00B0F0"/>
              </a:solidFill>
              <a:prstDash val="solid"/>
              <a:tailEnd type="stealth"/>
            </a:ln>
            <a:effectLst/>
          </p:spPr>
        </p:cxnSp>
        <p:sp>
          <p:nvSpPr>
            <p:cNvPr id="140" name="圓角矩形 139"/>
            <p:cNvSpPr/>
            <p:nvPr/>
          </p:nvSpPr>
          <p:spPr>
            <a:xfrm>
              <a:off x="4788025" y="2599460"/>
              <a:ext cx="1080120"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分析報告</a:t>
              </a:r>
            </a:p>
          </p:txBody>
        </p:sp>
        <p:cxnSp>
          <p:nvCxnSpPr>
            <p:cNvPr id="141" name="肘形接點 19"/>
            <p:cNvCxnSpPr>
              <a:stCxn id="138" idx="3"/>
              <a:endCxn id="140" idx="1"/>
            </p:cNvCxnSpPr>
            <p:nvPr/>
          </p:nvCxnSpPr>
          <p:spPr>
            <a:xfrm>
              <a:off x="4571998" y="2853480"/>
              <a:ext cx="216027" cy="0"/>
            </a:xfrm>
            <a:prstGeom prst="straightConnector1">
              <a:avLst/>
            </a:prstGeom>
            <a:noFill/>
            <a:ln w="28575" cap="flat" cmpd="sng" algn="ctr">
              <a:solidFill>
                <a:srgbClr val="00B0F0"/>
              </a:solidFill>
              <a:prstDash val="solid"/>
              <a:tailEnd type="stealth"/>
            </a:ln>
            <a:effectLst/>
          </p:spPr>
        </p:cxnSp>
        <p:sp>
          <p:nvSpPr>
            <p:cNvPr id="142" name="圓角矩形 141"/>
            <p:cNvSpPr/>
            <p:nvPr/>
          </p:nvSpPr>
          <p:spPr>
            <a:xfrm>
              <a:off x="4761520" y="1824608"/>
              <a:ext cx="1080120"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職能字典</a:t>
              </a:r>
            </a:p>
          </p:txBody>
        </p:sp>
        <p:cxnSp>
          <p:nvCxnSpPr>
            <p:cNvPr id="143" name="肘形接點 19"/>
            <p:cNvCxnSpPr>
              <a:stCxn id="137" idx="3"/>
              <a:endCxn id="142" idx="1"/>
            </p:cNvCxnSpPr>
            <p:nvPr/>
          </p:nvCxnSpPr>
          <p:spPr>
            <a:xfrm>
              <a:off x="4579952" y="2075618"/>
              <a:ext cx="181568" cy="3010"/>
            </a:xfrm>
            <a:prstGeom prst="straightConnector1">
              <a:avLst/>
            </a:prstGeom>
            <a:noFill/>
            <a:ln w="28575" cap="flat" cmpd="sng" algn="ctr">
              <a:solidFill>
                <a:srgbClr val="00B0F0"/>
              </a:solidFill>
              <a:prstDash val="solid"/>
              <a:tailEnd type="stealth"/>
            </a:ln>
            <a:effectLst/>
          </p:spPr>
        </p:cxnSp>
      </p:grpSp>
      <p:cxnSp>
        <p:nvCxnSpPr>
          <p:cNvPr id="144" name="肘形接點 143"/>
          <p:cNvCxnSpPr>
            <a:cxnSpLocks noChangeAspect="1"/>
            <a:stCxn id="113" idx="2"/>
            <a:endCxn id="77" idx="0"/>
          </p:cNvCxnSpPr>
          <p:nvPr/>
        </p:nvCxnSpPr>
        <p:spPr>
          <a:xfrm rot="5400000">
            <a:off x="8117839" y="3728493"/>
            <a:ext cx="209269" cy="444100"/>
          </a:xfrm>
          <a:prstGeom prst="bentConnector3">
            <a:avLst>
              <a:gd name="adj1" fmla="val 40523"/>
            </a:avLst>
          </a:prstGeom>
          <a:noFill/>
          <a:ln w="38100" cap="flat" cmpd="sng" algn="ctr">
            <a:solidFill>
              <a:schemeClr val="accent1">
                <a:lumMod val="75000"/>
              </a:schemeClr>
            </a:solidFill>
            <a:prstDash val="solid"/>
            <a:tailEnd type="stealth"/>
          </a:ln>
          <a:effectLst/>
        </p:spPr>
      </p:cxnSp>
      <p:cxnSp>
        <p:nvCxnSpPr>
          <p:cNvPr id="145" name="肘形接點 144"/>
          <p:cNvCxnSpPr>
            <a:cxnSpLocks noChangeAspect="1"/>
            <a:stCxn id="104" idx="2"/>
            <a:endCxn id="103" idx="0"/>
          </p:cNvCxnSpPr>
          <p:nvPr/>
        </p:nvCxnSpPr>
        <p:spPr>
          <a:xfrm rot="16200000" flipH="1">
            <a:off x="3481161" y="4900959"/>
            <a:ext cx="163179" cy="2888"/>
          </a:xfrm>
          <a:prstGeom prst="bentConnector3">
            <a:avLst>
              <a:gd name="adj1" fmla="val 50000"/>
            </a:avLst>
          </a:prstGeom>
          <a:noFill/>
          <a:ln w="28575" cap="flat" cmpd="sng" algn="ctr">
            <a:solidFill>
              <a:srgbClr val="00B0F0"/>
            </a:solidFill>
            <a:prstDash val="solid"/>
            <a:tailEnd type="stealth"/>
          </a:ln>
          <a:effectLst/>
        </p:spPr>
      </p:cxnSp>
      <p:cxnSp>
        <p:nvCxnSpPr>
          <p:cNvPr id="146" name="肘形接點 19"/>
          <p:cNvCxnSpPr>
            <a:cxnSpLocks noChangeAspect="1"/>
            <a:stCxn id="138" idx="2"/>
            <a:endCxn id="108" idx="0"/>
          </p:cNvCxnSpPr>
          <p:nvPr/>
        </p:nvCxnSpPr>
        <p:spPr>
          <a:xfrm>
            <a:off x="5820258" y="3160313"/>
            <a:ext cx="14291" cy="284507"/>
          </a:xfrm>
          <a:prstGeom prst="straightConnector1">
            <a:avLst/>
          </a:prstGeom>
          <a:noFill/>
          <a:ln w="38100" cap="flat" cmpd="sng" algn="ctr">
            <a:solidFill>
              <a:schemeClr val="accent1">
                <a:lumMod val="75000"/>
              </a:schemeClr>
            </a:solidFill>
            <a:prstDash val="solid"/>
            <a:tailEnd type="stealth"/>
          </a:ln>
          <a:effectLst/>
        </p:spPr>
      </p:cxnSp>
      <p:sp>
        <p:nvSpPr>
          <p:cNvPr id="147" name="矩形 146"/>
          <p:cNvSpPr>
            <a:spLocks noChangeAspect="1"/>
          </p:cNvSpPr>
          <p:nvPr/>
        </p:nvSpPr>
        <p:spPr>
          <a:xfrm>
            <a:off x="2797917" y="1543927"/>
            <a:ext cx="6643677" cy="256418"/>
          </a:xfrm>
          <a:prstGeom prst="rect">
            <a:avLst/>
          </a:prstGeom>
          <a:gradFill rotWithShape="1">
            <a:gsLst>
              <a:gs pos="0">
                <a:srgbClr val="D2D2D2">
                  <a:tint val="50000"/>
                  <a:satMod val="300000"/>
                </a:srgbClr>
              </a:gs>
              <a:gs pos="35000">
                <a:srgbClr val="D2D2D2">
                  <a:tint val="37000"/>
                  <a:satMod val="300000"/>
                </a:srgbClr>
              </a:gs>
              <a:gs pos="100000">
                <a:srgbClr val="D2D2D2">
                  <a:tint val="15000"/>
                  <a:satMod val="350000"/>
                </a:srgbClr>
              </a:gs>
            </a:gsLst>
            <a:lin ang="16200000" scaled="1"/>
          </a:gradFill>
          <a:ln w="9525" cap="flat" cmpd="sng" algn="ctr">
            <a:solidFill>
              <a:srgbClr val="D2D2D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HCM</a:t>
            </a: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入口管理</a:t>
            </a:r>
          </a:p>
        </p:txBody>
      </p:sp>
      <p:grpSp>
        <p:nvGrpSpPr>
          <p:cNvPr id="13" name="群組 12"/>
          <p:cNvGrpSpPr/>
          <p:nvPr/>
        </p:nvGrpSpPr>
        <p:grpSpPr>
          <a:xfrm>
            <a:off x="2794778" y="1896879"/>
            <a:ext cx="2393675" cy="1601907"/>
            <a:chOff x="823686" y="1124743"/>
            <a:chExt cx="2965402" cy="2204804"/>
          </a:xfrm>
        </p:grpSpPr>
        <p:sp>
          <p:nvSpPr>
            <p:cNvPr id="92" name="圓角矩形 91"/>
            <p:cNvSpPr/>
            <p:nvPr/>
          </p:nvSpPr>
          <p:spPr>
            <a:xfrm>
              <a:off x="823686" y="1124743"/>
              <a:ext cx="2965402" cy="2204804"/>
            </a:xfrm>
            <a:prstGeom prst="roundRect">
              <a:avLst>
                <a:gd name="adj" fmla="val 6764"/>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MBO/</a:t>
              </a: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績效管理</a:t>
              </a:r>
            </a:p>
          </p:txBody>
        </p:sp>
        <p:cxnSp>
          <p:nvCxnSpPr>
            <p:cNvPr id="98" name="肘形接點 71"/>
            <p:cNvCxnSpPr>
              <a:stCxn id="148" idx="3"/>
              <a:endCxn id="149" idx="1"/>
            </p:cNvCxnSpPr>
            <p:nvPr/>
          </p:nvCxnSpPr>
          <p:spPr>
            <a:xfrm flipV="1">
              <a:off x="1398431" y="2345412"/>
              <a:ext cx="258498" cy="2613"/>
            </a:xfrm>
            <a:prstGeom prst="bentConnector3">
              <a:avLst>
                <a:gd name="adj1" fmla="val 50000"/>
              </a:avLst>
            </a:prstGeom>
            <a:noFill/>
            <a:ln w="28575" cap="flat" cmpd="sng" algn="ctr">
              <a:solidFill>
                <a:srgbClr val="00B0F0"/>
              </a:solidFill>
              <a:prstDash val="solid"/>
              <a:tailEnd type="stealth"/>
            </a:ln>
            <a:effectLst/>
          </p:spPr>
        </p:cxnSp>
        <p:cxnSp>
          <p:nvCxnSpPr>
            <p:cNvPr id="99" name="肘形接點 71"/>
            <p:cNvCxnSpPr>
              <a:stCxn id="149" idx="2"/>
              <a:endCxn id="150" idx="0"/>
            </p:cNvCxnSpPr>
            <p:nvPr/>
          </p:nvCxnSpPr>
          <p:spPr>
            <a:xfrm>
              <a:off x="2269884" y="2594408"/>
              <a:ext cx="157" cy="152534"/>
            </a:xfrm>
            <a:prstGeom prst="straightConnector1">
              <a:avLst/>
            </a:prstGeom>
            <a:noFill/>
            <a:ln w="28575" cap="flat" cmpd="sng" algn="ctr">
              <a:solidFill>
                <a:srgbClr val="00B0F0"/>
              </a:solidFill>
              <a:prstDash val="solid"/>
              <a:tailEnd type="stealth"/>
            </a:ln>
            <a:effectLst/>
          </p:spPr>
        </p:cxnSp>
        <p:sp>
          <p:nvSpPr>
            <p:cNvPr id="151" name="圓角矩形 150"/>
            <p:cNvSpPr/>
            <p:nvPr/>
          </p:nvSpPr>
          <p:spPr>
            <a:xfrm>
              <a:off x="3200642" y="1515090"/>
              <a:ext cx="488458" cy="166861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績效改善計畫</a:t>
              </a:r>
            </a:p>
          </p:txBody>
        </p:sp>
        <p:sp>
          <p:nvSpPr>
            <p:cNvPr id="93" name="圓角矩形 92"/>
            <p:cNvSpPr/>
            <p:nvPr/>
          </p:nvSpPr>
          <p:spPr>
            <a:xfrm>
              <a:off x="1526649" y="1518857"/>
              <a:ext cx="1483248" cy="43302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工作改善方案</a:t>
              </a:r>
            </a:p>
          </p:txBody>
        </p:sp>
        <p:sp>
          <p:nvSpPr>
            <p:cNvPr id="148" name="圓角矩形 147"/>
            <p:cNvSpPr/>
            <p:nvPr/>
          </p:nvSpPr>
          <p:spPr>
            <a:xfrm>
              <a:off x="909973" y="1512345"/>
              <a:ext cx="488458" cy="167135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設定目標</a:t>
              </a:r>
            </a:p>
          </p:txBody>
        </p:sp>
      </p:grpSp>
      <p:cxnSp>
        <p:nvCxnSpPr>
          <p:cNvPr id="6" name="肘形接點 5"/>
          <p:cNvCxnSpPr>
            <a:stCxn id="151" idx="1"/>
            <a:endCxn id="150" idx="3"/>
          </p:cNvCxnSpPr>
          <p:nvPr/>
        </p:nvCxnSpPr>
        <p:spPr>
          <a:xfrm rot="10800000" flipV="1">
            <a:off x="4457052" y="2786654"/>
            <a:ext cx="256406" cy="469746"/>
          </a:xfrm>
          <a:prstGeom prst="bentConnector3">
            <a:avLst>
              <a:gd name="adj1" fmla="val 50000"/>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肘形接點 71"/>
          <p:cNvCxnSpPr>
            <a:stCxn id="148" idx="3"/>
            <a:endCxn id="150" idx="1"/>
          </p:cNvCxnSpPr>
          <p:nvPr/>
        </p:nvCxnSpPr>
        <p:spPr>
          <a:xfrm>
            <a:off x="3258713" y="2785658"/>
            <a:ext cx="208787" cy="470743"/>
          </a:xfrm>
          <a:prstGeom prst="bentConnector3">
            <a:avLst>
              <a:gd name="adj1" fmla="val 50000"/>
            </a:avLst>
          </a:prstGeom>
          <a:noFill/>
          <a:ln w="28575" cap="flat" cmpd="sng" algn="ctr">
            <a:solidFill>
              <a:srgbClr val="00B0F0"/>
            </a:solidFill>
            <a:prstDash val="solid"/>
            <a:tailEnd type="stealth"/>
          </a:ln>
          <a:effectLst/>
        </p:spPr>
      </p:cxnSp>
      <p:cxnSp>
        <p:nvCxnSpPr>
          <p:cNvPr id="9" name="肘形接點 8"/>
          <p:cNvCxnSpPr>
            <a:stCxn id="137" idx="1"/>
            <a:endCxn id="92" idx="3"/>
          </p:cNvCxnSpPr>
          <p:nvPr/>
        </p:nvCxnSpPr>
        <p:spPr>
          <a:xfrm rot="10800000" flipV="1">
            <a:off x="5188452" y="2425421"/>
            <a:ext cx="132836" cy="272411"/>
          </a:xfrm>
          <a:prstGeom prst="bentConnector3">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9" name="圓角矩形 148"/>
          <p:cNvSpPr/>
          <p:nvPr/>
        </p:nvSpPr>
        <p:spPr>
          <a:xfrm>
            <a:off x="3467372" y="2602851"/>
            <a:ext cx="989554" cy="36181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管理目標</a:t>
            </a:r>
          </a:p>
        </p:txBody>
      </p:sp>
      <p:sp>
        <p:nvSpPr>
          <p:cNvPr id="150" name="圓角矩形 149"/>
          <p:cNvSpPr/>
          <p:nvPr/>
        </p:nvSpPr>
        <p:spPr>
          <a:xfrm>
            <a:off x="3467499" y="3075492"/>
            <a:ext cx="989554" cy="36181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績效評核</a:t>
            </a:r>
          </a:p>
        </p:txBody>
      </p:sp>
      <p:cxnSp>
        <p:nvCxnSpPr>
          <p:cNvPr id="159" name="直線單箭頭接點 158"/>
          <p:cNvCxnSpPr>
            <a:stCxn id="93" idx="2"/>
            <a:endCxn id="149" idx="0"/>
          </p:cNvCxnSpPr>
          <p:nvPr/>
        </p:nvCxnSpPr>
        <p:spPr>
          <a:xfrm>
            <a:off x="3960849" y="2497842"/>
            <a:ext cx="1300" cy="10500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6475478" y="4943858"/>
            <a:ext cx="3055385" cy="788727"/>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91" name="矩形 90"/>
          <p:cNvSpPr/>
          <p:nvPr/>
        </p:nvSpPr>
        <p:spPr>
          <a:xfrm>
            <a:off x="2713534" y="1427044"/>
            <a:ext cx="6817328" cy="475022"/>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文字方塊 3"/>
          <p:cNvSpPr txBox="1"/>
          <p:nvPr/>
        </p:nvSpPr>
        <p:spPr>
          <a:xfrm>
            <a:off x="176512" y="5949443"/>
            <a:ext cx="6647974"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人才管理系統，有非常多的表單及操作流程，複雜且關聯緊密</a:t>
            </a:r>
            <a:r>
              <a:rPr kumimoji="0" lang="zh-TW" altLang="en-US" sz="1800" b="0" i="0" u="none" strike="noStrike" kern="1200" cap="none" spc="0" normalizeH="0" baseline="0" noProof="0" dirty="0" smtClean="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41596578"/>
      </p:ext>
    </p:extLst>
  </p:cSld>
  <p:clrMapOvr>
    <a:masterClrMapping/>
  </p:clrMapOvr>
  <mc:AlternateContent xmlns:mc="http://schemas.openxmlformats.org/markup-compatibility/2006" xmlns:p14="http://schemas.microsoft.com/office/powerpoint/2010/main">
    <mc:Choice Requires="p14">
      <p:transition spd="slow" p14:dur="2000" advTm="86654"/>
    </mc:Choice>
    <mc:Fallback xmlns="">
      <p:transition spd="slow" advTm="86654"/>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298684" y="349933"/>
            <a:ext cx="9048750" cy="5810250"/>
          </a:xfrm>
          <a:prstGeom prst="rect">
            <a:avLst/>
          </a:prstGeom>
        </p:spPr>
      </p:pic>
      <p:sp>
        <p:nvSpPr>
          <p:cNvPr id="5" name="圓角矩形 4"/>
          <p:cNvSpPr/>
          <p:nvPr/>
        </p:nvSpPr>
        <p:spPr>
          <a:xfrm>
            <a:off x="6754629" y="577516"/>
            <a:ext cx="5185610" cy="89033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2400" dirty="0" smtClean="0"/>
              <a:t>Q: </a:t>
            </a:r>
            <a:r>
              <a:rPr lang="en-US" altLang="zh-TW" sz="2400" dirty="0" err="1" smtClean="0"/>
              <a:t>StackOverflow</a:t>
            </a:r>
            <a:r>
              <a:rPr lang="en-US" altLang="zh-TW" sz="2400" dirty="0" smtClean="0"/>
              <a:t> </a:t>
            </a:r>
            <a:r>
              <a:rPr lang="zh-TW" altLang="en-US" sz="2400" dirty="0" smtClean="0"/>
              <a:t>是微服務架構嗎</a:t>
            </a:r>
            <a:r>
              <a:rPr lang="en-US" altLang="zh-TW" sz="2400" dirty="0" smtClean="0"/>
              <a:t>?</a:t>
            </a:r>
            <a:endParaRPr lang="zh-TW" altLang="en-US" sz="2400" dirty="0"/>
          </a:p>
        </p:txBody>
      </p:sp>
    </p:spTree>
    <p:extLst>
      <p:ext uri="{BB962C8B-B14F-4D97-AF65-F5344CB8AC3E}">
        <p14:creationId xmlns:p14="http://schemas.microsoft.com/office/powerpoint/2010/main" val="1103678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 name="Straight Arrow Connector 3"/>
          <p:cNvCxnSpPr>
            <a:stCxn id="28" idx="1"/>
            <a:endCxn id="8" idx="1"/>
          </p:cNvCxnSpPr>
          <p:nvPr/>
        </p:nvCxnSpPr>
        <p:spPr>
          <a:xfrm>
            <a:off x="7323464" y="2544127"/>
            <a:ext cx="144215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2366785" y="2197153"/>
            <a:ext cx="1216075" cy="720095"/>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ctr" anchorCtr="0" compatLnSpc="1">
            <a:prstTxWarp prst="textNoShape">
              <a:avLst/>
            </a:prstTxWarp>
            <a:spAutoFit/>
          </a:bodyPr>
          <a:lstStyle/>
          <a:p>
            <a:pPr algn="ctr" defTabSz="914225">
              <a:defRPr/>
            </a:pPr>
            <a:r>
              <a:rPr lang="en-US" sz="2000" b="1" dirty="0">
                <a:solidFill>
                  <a:srgbClr val="FFFFFF"/>
                </a:solidFill>
                <a:latin typeface="Segoe UI" panose="020B0502040204020203" pitchFamily="34" charset="0"/>
                <a:cs typeface="Segoe UI" panose="020B0502040204020203" pitchFamily="34" charset="0"/>
              </a:rPr>
              <a:t>Load Balancer</a:t>
            </a:r>
          </a:p>
        </p:txBody>
      </p:sp>
      <p:sp>
        <p:nvSpPr>
          <p:cNvPr id="6" name="Title 33"/>
          <p:cNvSpPr>
            <a:spLocks noGrp="1"/>
          </p:cNvSpPr>
          <p:nvPr>
            <p:ph type="title"/>
          </p:nvPr>
        </p:nvSpPr>
        <p:spPr>
          <a:xfrm>
            <a:off x="269241" y="289958"/>
            <a:ext cx="11655840" cy="899537"/>
          </a:xfrm>
        </p:spPr>
        <p:txBody>
          <a:bodyPr/>
          <a:lstStyle/>
          <a:p>
            <a:r>
              <a:rPr lang="en-US" dirty="0"/>
              <a:t>State Architectures</a:t>
            </a:r>
            <a:r>
              <a:rPr lang="en-US" dirty="0" smtClean="0"/>
              <a:t>:</a:t>
            </a:r>
            <a:endParaRPr lang="en-US" dirty="0"/>
          </a:p>
        </p:txBody>
      </p:sp>
      <p:cxnSp>
        <p:nvCxnSpPr>
          <p:cNvPr id="7" name="Straight Arrow Connector 6"/>
          <p:cNvCxnSpPr>
            <a:endCxn id="5" idx="1"/>
          </p:cNvCxnSpPr>
          <p:nvPr/>
        </p:nvCxnSpPr>
        <p:spPr>
          <a:xfrm flipV="1">
            <a:off x="1806042" y="2557200"/>
            <a:ext cx="560743" cy="890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765614" y="1234352"/>
            <a:ext cx="1229179" cy="2619550"/>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err="1">
                <a:solidFill>
                  <a:srgbClr val="FFFFFF"/>
                </a:solidFill>
                <a:latin typeface="Segoe UI" panose="020B0502040204020203" pitchFamily="34" charset="0"/>
                <a:cs typeface="Segoe UI" panose="020B0502040204020203" pitchFamily="34" charset="0"/>
              </a:rPr>
              <a:t>Stateful</a:t>
            </a:r>
            <a:r>
              <a:rPr lang="en-US" b="1" dirty="0">
                <a:solidFill>
                  <a:srgbClr val="FFFFFF"/>
                </a:solidFill>
                <a:latin typeface="Segoe UI" panose="020B0502040204020203" pitchFamily="34" charset="0"/>
                <a:cs typeface="Segoe UI" panose="020B0502040204020203" pitchFamily="34" charset="0"/>
              </a:rPr>
              <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Data</a:t>
            </a:r>
          </a:p>
        </p:txBody>
      </p:sp>
      <p:cxnSp>
        <p:nvCxnSpPr>
          <p:cNvPr id="9" name="Straight Arrow Connector 8"/>
          <p:cNvCxnSpPr>
            <a:stCxn id="5" idx="3"/>
            <a:endCxn id="30" idx="1"/>
          </p:cNvCxnSpPr>
          <p:nvPr/>
        </p:nvCxnSpPr>
        <p:spPr>
          <a:xfrm flipV="1">
            <a:off x="3582860" y="2544128"/>
            <a:ext cx="561269" cy="1307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74" y="1679569"/>
            <a:ext cx="1774039" cy="17740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bwMode="auto">
          <a:xfrm>
            <a:off x="2366785" y="5055075"/>
            <a:ext cx="1216075" cy="720095"/>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ctr" anchorCtr="0" compatLnSpc="1">
            <a:prstTxWarp prst="textNoShape">
              <a:avLst/>
            </a:prstTxWarp>
            <a:spAutoFit/>
          </a:bodyPr>
          <a:lstStyle/>
          <a:p>
            <a:pPr algn="ctr" defTabSz="914225">
              <a:defRPr/>
            </a:pPr>
            <a:r>
              <a:rPr lang="en-US" sz="2000" b="1" dirty="0">
                <a:solidFill>
                  <a:srgbClr val="FFFFFF"/>
                </a:solidFill>
                <a:latin typeface="Segoe UI" panose="020B0502040204020203" pitchFamily="34" charset="0"/>
                <a:cs typeface="Segoe UI" panose="020B0502040204020203" pitchFamily="34" charset="0"/>
              </a:rPr>
              <a:t>Load Balancer</a:t>
            </a:r>
          </a:p>
        </p:txBody>
      </p:sp>
      <p:cxnSp>
        <p:nvCxnSpPr>
          <p:cNvPr id="12" name="Straight Arrow Connector 11"/>
          <p:cNvCxnSpPr>
            <a:endCxn id="11" idx="1"/>
          </p:cNvCxnSpPr>
          <p:nvPr/>
        </p:nvCxnSpPr>
        <p:spPr>
          <a:xfrm flipV="1">
            <a:off x="1806042" y="5415122"/>
            <a:ext cx="560743" cy="890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74" y="4507758"/>
            <a:ext cx="1774039" cy="177403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0533218" y="1934924"/>
            <a:ext cx="1257417" cy="1200158"/>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a:solidFill>
                  <a:srgbClr val="FFFFFF"/>
                </a:solidFill>
                <a:latin typeface="Segoe UI" panose="020B0502040204020203" pitchFamily="34" charset="0"/>
                <a:cs typeface="Segoe UI" panose="020B0502040204020203" pitchFamily="34" charset="0"/>
              </a:rPr>
              <a:t>Other Internal Tiers</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a:t>
            </a:r>
          </a:p>
        </p:txBody>
      </p:sp>
      <p:cxnSp>
        <p:nvCxnSpPr>
          <p:cNvPr id="15" name="Straight Arrow Connector 14"/>
          <p:cNvCxnSpPr>
            <a:stCxn id="8" idx="3"/>
            <a:endCxn id="14" idx="1"/>
          </p:cNvCxnSpPr>
          <p:nvPr/>
        </p:nvCxnSpPr>
        <p:spPr>
          <a:xfrm flipV="1">
            <a:off x="9994794" y="2535004"/>
            <a:ext cx="538424" cy="912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6166134" y="1234351"/>
            <a:ext cx="1157330" cy="2619551"/>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a:solidFill>
                  <a:srgbClr val="FFFFFF"/>
                </a:solidFill>
                <a:latin typeface="Segoe UI" panose="020B0502040204020203" pitchFamily="34" charset="0"/>
                <a:cs typeface="Segoe UI" panose="020B0502040204020203" pitchFamily="34" charset="0"/>
              </a:rPr>
              <a:t>Stateless</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Compute</a:t>
            </a:r>
          </a:p>
        </p:txBody>
      </p:sp>
      <p:sp>
        <p:nvSpPr>
          <p:cNvPr id="17" name="Can 16"/>
          <p:cNvSpPr/>
          <p:nvPr/>
        </p:nvSpPr>
        <p:spPr bwMode="auto">
          <a:xfrm>
            <a:off x="8986854" y="1960931"/>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b="1" dirty="0">
              <a:gradFill>
                <a:gsLst>
                  <a:gs pos="0">
                    <a:srgbClr val="FFFFFF"/>
                  </a:gs>
                  <a:gs pos="100000">
                    <a:srgbClr val="FFFFFF"/>
                  </a:gs>
                </a:gsLst>
                <a:lin ang="5400000" scaled="0"/>
              </a:gradFill>
              <a:latin typeface="Segoe UI"/>
            </a:endParaRPr>
          </a:p>
        </p:txBody>
      </p:sp>
      <p:pic>
        <p:nvPicPr>
          <p:cNvPr id="18" name="Picture 17"/>
          <p:cNvPicPr>
            <a:picLocks noChangeAspect="1"/>
          </p:cNvPicPr>
          <p:nvPr/>
        </p:nvPicPr>
        <p:blipFill>
          <a:blip r:embed="rId4"/>
          <a:stretch>
            <a:fillRect/>
          </a:stretch>
        </p:blipFill>
        <p:spPr>
          <a:xfrm>
            <a:off x="6480491" y="1936113"/>
            <a:ext cx="505055" cy="485629"/>
          </a:xfrm>
          <a:prstGeom prst="rect">
            <a:avLst/>
          </a:prstGeom>
        </p:spPr>
      </p:pic>
      <p:pic>
        <p:nvPicPr>
          <p:cNvPr id="19" name="Picture 18"/>
          <p:cNvPicPr>
            <a:picLocks noChangeAspect="1"/>
          </p:cNvPicPr>
          <p:nvPr/>
        </p:nvPicPr>
        <p:blipFill>
          <a:blip r:embed="rId4"/>
          <a:stretch>
            <a:fillRect/>
          </a:stretch>
        </p:blipFill>
        <p:spPr>
          <a:xfrm>
            <a:off x="6476705" y="2591637"/>
            <a:ext cx="505055" cy="485629"/>
          </a:xfrm>
          <a:prstGeom prst="rect">
            <a:avLst/>
          </a:prstGeom>
        </p:spPr>
      </p:pic>
      <p:pic>
        <p:nvPicPr>
          <p:cNvPr id="20" name="Picture 19"/>
          <p:cNvPicPr>
            <a:picLocks noChangeAspect="1"/>
          </p:cNvPicPr>
          <p:nvPr/>
        </p:nvPicPr>
        <p:blipFill>
          <a:blip r:embed="rId4"/>
          <a:stretch>
            <a:fillRect/>
          </a:stretch>
        </p:blipFill>
        <p:spPr>
          <a:xfrm>
            <a:off x="6476705" y="3209088"/>
            <a:ext cx="505055" cy="485629"/>
          </a:xfrm>
          <a:prstGeom prst="rect">
            <a:avLst/>
          </a:prstGeom>
        </p:spPr>
      </p:pic>
      <p:grpSp>
        <p:nvGrpSpPr>
          <p:cNvPr id="21" name="Group 20"/>
          <p:cNvGrpSpPr/>
          <p:nvPr/>
        </p:nvGrpSpPr>
        <p:grpSpPr>
          <a:xfrm>
            <a:off x="4144129" y="4112588"/>
            <a:ext cx="1236213" cy="2619551"/>
            <a:chOff x="4384644" y="1250329"/>
            <a:chExt cx="1107471" cy="2619922"/>
          </a:xfrm>
          <a:solidFill>
            <a:schemeClr val="accent6"/>
          </a:solidFill>
        </p:grpSpPr>
        <p:sp>
          <p:nvSpPr>
            <p:cNvPr id="22" name="Rectangle 21"/>
            <p:cNvSpPr/>
            <p:nvPr/>
          </p:nvSpPr>
          <p:spPr bwMode="auto">
            <a:xfrm>
              <a:off x="4384644" y="1250329"/>
              <a:ext cx="1107471" cy="2619922"/>
            </a:xfrm>
            <a:prstGeom prst="rect">
              <a:avLst/>
            </a:prstGeom>
            <a:grp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a:solidFill>
                    <a:srgbClr val="FFFFFF"/>
                  </a:solidFill>
                  <a:latin typeface="Segoe UI" panose="020B0502040204020203" pitchFamily="34" charset="0"/>
                  <a:cs typeface="Segoe UI" panose="020B0502040204020203" pitchFamily="34" charset="0"/>
                </a:rPr>
                <a:t>Stateless</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Web</a:t>
              </a:r>
              <a:endParaRPr lang="en-US" dirty="0">
                <a:solidFill>
                  <a:srgbClr val="FFFFFF"/>
                </a:solidFill>
                <a:latin typeface="Segoe UI" panose="020B0502040204020203" pitchFamily="34" charset="0"/>
                <a:cs typeface="Segoe UI" panose="020B0502040204020203" pitchFamily="34" charset="0"/>
              </a:endParaRPr>
            </a:p>
          </p:txBody>
        </p:sp>
        <p:pic>
          <p:nvPicPr>
            <p:cNvPr id="23" name="Picture 22"/>
            <p:cNvPicPr>
              <a:picLocks noChangeAspect="1"/>
            </p:cNvPicPr>
            <p:nvPr/>
          </p:nvPicPr>
          <p:blipFill>
            <a:blip r:embed="rId5"/>
            <a:stretch>
              <a:fillRect/>
            </a:stretch>
          </p:blipFill>
          <p:spPr>
            <a:xfrm>
              <a:off x="4676150" y="1935393"/>
              <a:ext cx="523875" cy="523875"/>
            </a:xfrm>
            <a:prstGeom prst="rect">
              <a:avLst/>
            </a:prstGeom>
            <a:grpFill/>
          </p:spPr>
        </p:pic>
        <p:pic>
          <p:nvPicPr>
            <p:cNvPr id="24" name="Picture 23"/>
            <p:cNvPicPr>
              <a:picLocks noChangeAspect="1"/>
            </p:cNvPicPr>
            <p:nvPr/>
          </p:nvPicPr>
          <p:blipFill>
            <a:blip r:embed="rId5"/>
            <a:stretch>
              <a:fillRect/>
            </a:stretch>
          </p:blipFill>
          <p:spPr>
            <a:xfrm>
              <a:off x="4666776" y="2575478"/>
              <a:ext cx="523875" cy="523875"/>
            </a:xfrm>
            <a:prstGeom prst="rect">
              <a:avLst/>
            </a:prstGeom>
            <a:grpFill/>
          </p:spPr>
        </p:pic>
        <p:pic>
          <p:nvPicPr>
            <p:cNvPr id="25" name="Picture 24"/>
            <p:cNvPicPr>
              <a:picLocks noChangeAspect="1"/>
            </p:cNvPicPr>
            <p:nvPr/>
          </p:nvPicPr>
          <p:blipFill>
            <a:blip r:embed="rId5"/>
            <a:stretch>
              <a:fillRect/>
            </a:stretch>
          </p:blipFill>
          <p:spPr>
            <a:xfrm>
              <a:off x="4666775" y="3186363"/>
              <a:ext cx="523875" cy="523875"/>
            </a:xfrm>
            <a:prstGeom prst="rect">
              <a:avLst/>
            </a:prstGeom>
            <a:grpFill/>
          </p:spPr>
        </p:pic>
      </p:grpSp>
      <p:sp>
        <p:nvSpPr>
          <p:cNvPr id="26" name="Can 25"/>
          <p:cNvSpPr/>
          <p:nvPr/>
        </p:nvSpPr>
        <p:spPr bwMode="auto">
          <a:xfrm>
            <a:off x="8986853" y="2573352"/>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b="1" dirty="0">
              <a:gradFill>
                <a:gsLst>
                  <a:gs pos="0">
                    <a:srgbClr val="FFFFFF"/>
                  </a:gs>
                  <a:gs pos="100000">
                    <a:srgbClr val="FFFFFF"/>
                  </a:gs>
                </a:gsLst>
                <a:lin ang="5400000" scaled="0"/>
              </a:gradFill>
              <a:latin typeface="Segoe UI"/>
            </a:endParaRPr>
          </a:p>
        </p:txBody>
      </p:sp>
      <p:sp>
        <p:nvSpPr>
          <p:cNvPr id="27" name="Can 26"/>
          <p:cNvSpPr/>
          <p:nvPr/>
        </p:nvSpPr>
        <p:spPr bwMode="auto">
          <a:xfrm>
            <a:off x="8986853" y="3152708"/>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b="1" dirty="0">
              <a:gradFill>
                <a:gsLst>
                  <a:gs pos="0">
                    <a:srgbClr val="FFFFFF"/>
                  </a:gs>
                  <a:gs pos="100000">
                    <a:srgbClr val="FFFFFF"/>
                  </a:gs>
                </a:gsLst>
                <a:lin ang="5400000" scaled="0"/>
              </a:gradFill>
              <a:latin typeface="Segoe UI"/>
            </a:endParaRPr>
          </a:p>
        </p:txBody>
      </p:sp>
      <p:sp>
        <p:nvSpPr>
          <p:cNvPr id="28" name="Rectangle 27"/>
          <p:cNvSpPr/>
          <p:nvPr/>
        </p:nvSpPr>
        <p:spPr>
          <a:xfrm>
            <a:off x="7323465" y="1234351"/>
            <a:ext cx="774739" cy="2619551"/>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3500000" scaled="1"/>
            <a:tileRect/>
          </a:gradFill>
          <a:ln w="19050" cap="flat" cmpd="sng" algn="ctr">
            <a:solidFill>
              <a:schemeClr val="tx1"/>
            </a:solidFill>
            <a:prstDash val="solid"/>
            <a:round/>
            <a:headEnd type="none" w="sm" len="sm"/>
            <a:tailEnd type="triangle" w="lg" len="lg"/>
          </a:ln>
          <a:effectLst/>
        </p:spPr>
        <p:txBody>
          <a:bodyPr vert="vert270" wrap="square" lIns="45713" tIns="45713" rIns="45713" bIns="45713" numCol="1" rtlCol="0" anchor="ctr" anchorCtr="1" compatLnSpc="1">
            <a:prstTxWarp prst="textNoShape">
              <a:avLst/>
            </a:prstTxWarp>
            <a:noAutofit/>
          </a:bodyPr>
          <a:lstStyle/>
          <a:p>
            <a:pPr algn="ctr" defTabSz="914225">
              <a:defRPr/>
            </a:pPr>
            <a:r>
              <a:rPr lang="en-US" sz="3600" b="1" dirty="0">
                <a:solidFill>
                  <a:srgbClr val="FFFFFF"/>
                </a:solidFill>
                <a:latin typeface="Segoe UI" panose="020B0502040204020203" pitchFamily="34" charset="0"/>
                <a:cs typeface="Segoe UI" panose="020B0502040204020203" pitchFamily="34" charset="0"/>
              </a:rPr>
              <a:t>Cache</a:t>
            </a:r>
            <a:endParaRPr lang="en-US" sz="3600" dirty="0">
              <a:solidFill>
                <a:srgbClr val="FFFFFF"/>
              </a:solidFill>
              <a:latin typeface="Segoe UI" panose="020B0502040204020203" pitchFamily="34" charset="0"/>
              <a:cs typeface="Segoe UI" panose="020B0502040204020203" pitchFamily="34" charset="0"/>
            </a:endParaRPr>
          </a:p>
        </p:txBody>
      </p:sp>
      <p:grpSp>
        <p:nvGrpSpPr>
          <p:cNvPr id="29" name="Group 28"/>
          <p:cNvGrpSpPr/>
          <p:nvPr/>
        </p:nvGrpSpPr>
        <p:grpSpPr>
          <a:xfrm>
            <a:off x="4144130" y="1234352"/>
            <a:ext cx="1236214" cy="2619549"/>
            <a:chOff x="4384644" y="1250329"/>
            <a:chExt cx="1107471" cy="2619922"/>
          </a:xfrm>
          <a:solidFill>
            <a:schemeClr val="accent6"/>
          </a:solidFill>
        </p:grpSpPr>
        <p:sp>
          <p:nvSpPr>
            <p:cNvPr id="30" name="Rectangle 29"/>
            <p:cNvSpPr/>
            <p:nvPr/>
          </p:nvSpPr>
          <p:spPr bwMode="auto">
            <a:xfrm>
              <a:off x="4384644" y="1250329"/>
              <a:ext cx="1107471" cy="2619922"/>
            </a:xfrm>
            <a:prstGeom prst="rect">
              <a:avLst/>
            </a:prstGeom>
            <a:grp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a:solidFill>
                    <a:srgbClr val="FFFFFF"/>
                  </a:solidFill>
                  <a:latin typeface="Segoe UI" panose="020B0502040204020203" pitchFamily="34" charset="0"/>
                  <a:cs typeface="Segoe UI" panose="020B0502040204020203" pitchFamily="34" charset="0"/>
                </a:rPr>
                <a:t>Stateless</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Web</a:t>
              </a:r>
            </a:p>
          </p:txBody>
        </p:sp>
        <p:pic>
          <p:nvPicPr>
            <p:cNvPr id="31" name="Picture 30"/>
            <p:cNvPicPr>
              <a:picLocks noChangeAspect="1"/>
            </p:cNvPicPr>
            <p:nvPr/>
          </p:nvPicPr>
          <p:blipFill>
            <a:blip r:embed="rId5"/>
            <a:stretch>
              <a:fillRect/>
            </a:stretch>
          </p:blipFill>
          <p:spPr>
            <a:xfrm>
              <a:off x="4676150" y="1935393"/>
              <a:ext cx="523875" cy="523875"/>
            </a:xfrm>
            <a:prstGeom prst="rect">
              <a:avLst/>
            </a:prstGeom>
            <a:grpFill/>
          </p:spPr>
        </p:pic>
        <p:pic>
          <p:nvPicPr>
            <p:cNvPr id="32" name="Picture 31"/>
            <p:cNvPicPr>
              <a:picLocks noChangeAspect="1"/>
            </p:cNvPicPr>
            <p:nvPr/>
          </p:nvPicPr>
          <p:blipFill>
            <a:blip r:embed="rId5"/>
            <a:stretch>
              <a:fillRect/>
            </a:stretch>
          </p:blipFill>
          <p:spPr>
            <a:xfrm>
              <a:off x="4666776" y="2575478"/>
              <a:ext cx="523875" cy="523875"/>
            </a:xfrm>
            <a:prstGeom prst="rect">
              <a:avLst/>
            </a:prstGeom>
            <a:grpFill/>
          </p:spPr>
        </p:pic>
        <p:pic>
          <p:nvPicPr>
            <p:cNvPr id="33" name="Picture 32"/>
            <p:cNvPicPr>
              <a:picLocks noChangeAspect="1"/>
            </p:cNvPicPr>
            <p:nvPr/>
          </p:nvPicPr>
          <p:blipFill>
            <a:blip r:embed="rId5"/>
            <a:stretch>
              <a:fillRect/>
            </a:stretch>
          </p:blipFill>
          <p:spPr>
            <a:xfrm>
              <a:off x="4666775" y="3186363"/>
              <a:ext cx="523875" cy="523875"/>
            </a:xfrm>
            <a:prstGeom prst="rect">
              <a:avLst/>
            </a:prstGeom>
            <a:grpFill/>
          </p:spPr>
        </p:pic>
      </p:grpSp>
      <p:sp>
        <p:nvSpPr>
          <p:cNvPr id="34" name="Rectangle 33"/>
          <p:cNvSpPr/>
          <p:nvPr/>
        </p:nvSpPr>
        <p:spPr bwMode="auto">
          <a:xfrm>
            <a:off x="6164099" y="4112588"/>
            <a:ext cx="1936469" cy="2619551"/>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err="1">
                <a:solidFill>
                  <a:srgbClr val="FFFFFF"/>
                </a:solidFill>
                <a:latin typeface="Segoe UI" panose="020B0502040204020203" pitchFamily="34" charset="0"/>
                <a:cs typeface="Segoe UI" panose="020B0502040204020203" pitchFamily="34" charset="0"/>
              </a:rPr>
              <a:t>Stateful</a:t>
            </a:r>
            <a:r>
              <a:rPr lang="en-US" b="1" dirty="0">
                <a:solidFill>
                  <a:srgbClr val="FFFFFF"/>
                </a:solidFill>
                <a:latin typeface="Segoe UI" panose="020B0502040204020203" pitchFamily="34" charset="0"/>
                <a:cs typeface="Segoe UI" panose="020B0502040204020203" pitchFamily="34" charset="0"/>
              </a:rPr>
              <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Compute</a:t>
            </a:r>
          </a:p>
        </p:txBody>
      </p:sp>
      <p:pic>
        <p:nvPicPr>
          <p:cNvPr id="35" name="Picture 34"/>
          <p:cNvPicPr>
            <a:picLocks noChangeAspect="1"/>
          </p:cNvPicPr>
          <p:nvPr/>
        </p:nvPicPr>
        <p:blipFill>
          <a:blip r:embed="rId4"/>
          <a:stretch>
            <a:fillRect/>
          </a:stretch>
        </p:blipFill>
        <p:spPr>
          <a:xfrm>
            <a:off x="6475095" y="4799148"/>
            <a:ext cx="505055" cy="485629"/>
          </a:xfrm>
          <a:prstGeom prst="rect">
            <a:avLst/>
          </a:prstGeom>
        </p:spPr>
      </p:pic>
      <p:pic>
        <p:nvPicPr>
          <p:cNvPr id="36" name="Picture 35"/>
          <p:cNvPicPr>
            <a:picLocks noChangeAspect="1"/>
          </p:cNvPicPr>
          <p:nvPr/>
        </p:nvPicPr>
        <p:blipFill>
          <a:blip r:embed="rId4"/>
          <a:stretch>
            <a:fillRect/>
          </a:stretch>
        </p:blipFill>
        <p:spPr>
          <a:xfrm>
            <a:off x="6475095" y="5388478"/>
            <a:ext cx="505055" cy="485629"/>
          </a:xfrm>
          <a:prstGeom prst="rect">
            <a:avLst/>
          </a:prstGeom>
        </p:spPr>
      </p:pic>
      <p:pic>
        <p:nvPicPr>
          <p:cNvPr id="37" name="Picture 36"/>
          <p:cNvPicPr>
            <a:picLocks noChangeAspect="1"/>
          </p:cNvPicPr>
          <p:nvPr/>
        </p:nvPicPr>
        <p:blipFill>
          <a:blip r:embed="rId4"/>
          <a:stretch>
            <a:fillRect/>
          </a:stretch>
        </p:blipFill>
        <p:spPr>
          <a:xfrm>
            <a:off x="6475095" y="5961352"/>
            <a:ext cx="505055" cy="485629"/>
          </a:xfrm>
          <a:prstGeom prst="rect">
            <a:avLst/>
          </a:prstGeom>
        </p:spPr>
      </p:pic>
      <p:sp>
        <p:nvSpPr>
          <p:cNvPr id="38" name="Can 37"/>
          <p:cNvSpPr/>
          <p:nvPr/>
        </p:nvSpPr>
        <p:spPr bwMode="auto">
          <a:xfrm>
            <a:off x="7106366" y="4801105"/>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39" name="Can 38"/>
          <p:cNvSpPr/>
          <p:nvPr/>
        </p:nvSpPr>
        <p:spPr bwMode="auto">
          <a:xfrm>
            <a:off x="7106365" y="5406969"/>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40" name="Can 39"/>
          <p:cNvSpPr/>
          <p:nvPr/>
        </p:nvSpPr>
        <p:spPr bwMode="auto">
          <a:xfrm>
            <a:off x="7106365" y="5992882"/>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cxnSp>
        <p:nvCxnSpPr>
          <p:cNvPr id="41" name="Straight Arrow Connector 40"/>
          <p:cNvCxnSpPr>
            <a:stCxn id="30" idx="3"/>
            <a:endCxn id="16" idx="1"/>
          </p:cNvCxnSpPr>
          <p:nvPr/>
        </p:nvCxnSpPr>
        <p:spPr>
          <a:xfrm>
            <a:off x="5380344" y="2544127"/>
            <a:ext cx="78579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1" idx="3"/>
            <a:endCxn id="22" idx="1"/>
          </p:cNvCxnSpPr>
          <p:nvPr/>
        </p:nvCxnSpPr>
        <p:spPr>
          <a:xfrm>
            <a:off x="3582860" y="5415121"/>
            <a:ext cx="561269" cy="724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2" idx="3"/>
            <a:endCxn id="34" idx="1"/>
          </p:cNvCxnSpPr>
          <p:nvPr/>
        </p:nvCxnSpPr>
        <p:spPr>
          <a:xfrm>
            <a:off x="5380342" y="5422364"/>
            <a:ext cx="783756"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5039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定義</a:t>
            </a:r>
            <a:r>
              <a:rPr lang="en-US" altLang="zh-TW" b="1" dirty="0" smtClean="0"/>
              <a:t>:</a:t>
            </a:r>
            <a:r>
              <a:rPr lang="zh-TW" altLang="en-US" b="1" dirty="0" smtClean="0"/>
              <a:t> 什麼是 </a:t>
            </a:r>
            <a:r>
              <a:rPr lang="en-US" altLang="zh-TW" b="1" dirty="0" smtClean="0"/>
              <a:t>“</a:t>
            </a:r>
            <a:r>
              <a:rPr lang="zh-TW" altLang="en-US" b="1" dirty="0" smtClean="0"/>
              <a:t>微服務</a:t>
            </a:r>
            <a:r>
              <a:rPr lang="en-US" altLang="zh-TW" b="1" dirty="0" smtClean="0"/>
              <a:t>”</a:t>
            </a:r>
            <a:r>
              <a:rPr lang="zh-TW" altLang="en-US" b="1" dirty="0" smtClean="0"/>
              <a:t> </a:t>
            </a:r>
            <a:r>
              <a:rPr lang="en-US" altLang="zh-TW" b="1" dirty="0" smtClean="0"/>
              <a:t>?</a:t>
            </a:r>
            <a:endParaRPr lang="zh-TW" altLang="en-US" b="1" dirty="0"/>
          </a:p>
        </p:txBody>
      </p:sp>
      <p:sp>
        <p:nvSpPr>
          <p:cNvPr id="3" name="內容版面配置區 2"/>
          <p:cNvSpPr>
            <a:spLocks noGrp="1"/>
          </p:cNvSpPr>
          <p:nvPr>
            <p:ph idx="1"/>
          </p:nvPr>
        </p:nvSpPr>
        <p:spPr/>
        <p:txBody>
          <a:bodyPr>
            <a:normAutofit/>
          </a:bodyPr>
          <a:lstStyle/>
          <a:p>
            <a:r>
              <a:rPr lang="zh-TW" altLang="en-US" sz="2400" dirty="0"/>
              <a:t>能獨立自主運作 </a:t>
            </a:r>
            <a:r>
              <a:rPr lang="en-US" altLang="zh-TW" sz="2400" dirty="0"/>
              <a:t>(</a:t>
            </a:r>
            <a:r>
              <a:rPr lang="zh-TW" altLang="en-US" sz="2400" dirty="0"/>
              <a:t>獨立佈署，升級，維護，改寫</a:t>
            </a:r>
            <a:r>
              <a:rPr lang="en-US" altLang="zh-TW" sz="2400" dirty="0"/>
              <a:t>)</a:t>
            </a:r>
          </a:p>
          <a:p>
            <a:endParaRPr lang="en-US" altLang="zh-TW" sz="2400" dirty="0"/>
          </a:p>
          <a:p>
            <a:r>
              <a:rPr lang="zh-TW" altLang="en-US" sz="2400" dirty="0"/>
              <a:t>包含程式 </a:t>
            </a:r>
            <a:r>
              <a:rPr lang="en-US" altLang="zh-TW" sz="2400" dirty="0"/>
              <a:t>(code)</a:t>
            </a:r>
            <a:r>
              <a:rPr lang="zh-TW" altLang="en-US" sz="2400" dirty="0"/>
              <a:t> 的執行，與狀態 </a:t>
            </a:r>
            <a:r>
              <a:rPr lang="en-US" altLang="zh-TW" sz="2400" dirty="0"/>
              <a:t>(state)</a:t>
            </a:r>
            <a:r>
              <a:rPr lang="zh-TW" altLang="en-US" sz="2400" dirty="0"/>
              <a:t> </a:t>
            </a:r>
            <a:endParaRPr lang="en-US" altLang="zh-TW" sz="2400" dirty="0"/>
          </a:p>
          <a:p>
            <a:endParaRPr lang="en-US" altLang="zh-TW" sz="2400" dirty="0"/>
          </a:p>
          <a:p>
            <a:r>
              <a:rPr lang="zh-TW" altLang="en-US" sz="2400" dirty="0"/>
              <a:t>微服務之間，必須透過定義好的介面溝通 </a:t>
            </a:r>
            <a:r>
              <a:rPr lang="en-US" altLang="zh-TW" sz="2400" dirty="0"/>
              <a:t>(API)</a:t>
            </a:r>
          </a:p>
          <a:p>
            <a:endParaRPr lang="en-US" altLang="zh-TW" sz="2400" dirty="0"/>
          </a:p>
          <a:p>
            <a:r>
              <a:rPr lang="zh-TW" altLang="en-US" sz="2400" dirty="0"/>
              <a:t>單一服務發生故障，系統仍能保持一致性與可用性</a:t>
            </a:r>
          </a:p>
        </p:txBody>
      </p:sp>
    </p:spTree>
    <p:extLst>
      <p:ext uri="{BB962C8B-B14F-4D97-AF65-F5344CB8AC3E}">
        <p14:creationId xmlns:p14="http://schemas.microsoft.com/office/powerpoint/2010/main" val="16877153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為何要採用 </a:t>
            </a:r>
            <a:r>
              <a:rPr lang="en-US" altLang="zh-TW" b="1" dirty="0" smtClean="0"/>
              <a:t>“</a:t>
            </a:r>
            <a:r>
              <a:rPr lang="zh-TW" altLang="en-US" b="1" dirty="0" smtClean="0"/>
              <a:t>微服務架構</a:t>
            </a:r>
            <a:r>
              <a:rPr lang="en-US" altLang="zh-TW" b="1" dirty="0" smtClean="0"/>
              <a:t>”</a:t>
            </a:r>
            <a:r>
              <a:rPr lang="zh-TW" altLang="en-US" b="1" dirty="0" smtClean="0"/>
              <a:t> </a:t>
            </a:r>
            <a:r>
              <a:rPr lang="en-US" altLang="zh-TW" b="1" dirty="0" smtClean="0"/>
              <a:t>?</a:t>
            </a:r>
            <a:br>
              <a:rPr lang="en-US" altLang="zh-TW" b="1" dirty="0" smtClean="0"/>
            </a:br>
            <a:r>
              <a:rPr lang="zh-TW" altLang="en-US" b="1" dirty="0" smtClean="0"/>
              <a:t>                           </a:t>
            </a:r>
            <a:r>
              <a:rPr lang="en-US" altLang="zh-TW" b="1" dirty="0" smtClean="0"/>
              <a:t>~</a:t>
            </a:r>
            <a:r>
              <a:rPr lang="zh-TW" altLang="en-US" b="1" dirty="0" smtClean="0"/>
              <a:t> </a:t>
            </a:r>
            <a:r>
              <a:rPr lang="en-US" altLang="zh-TW" b="1" dirty="0" smtClean="0"/>
              <a:t>“</a:t>
            </a:r>
            <a:r>
              <a:rPr lang="zh-TW" altLang="en-US" b="1" dirty="0"/>
              <a:t>小巧，並且專注做好每一件</a:t>
            </a:r>
            <a:r>
              <a:rPr lang="zh-TW" altLang="en-US" b="1" dirty="0" smtClean="0"/>
              <a:t>事</a:t>
            </a:r>
            <a:r>
              <a:rPr lang="en-US" altLang="zh-TW" b="1" dirty="0" smtClean="0"/>
              <a:t>”</a:t>
            </a:r>
            <a:endParaRPr lang="zh-TW" altLang="en-US" b="1" dirty="0"/>
          </a:p>
        </p:txBody>
      </p:sp>
      <p:sp>
        <p:nvSpPr>
          <p:cNvPr id="3" name="內容版面配置區 2"/>
          <p:cNvSpPr>
            <a:spLocks noGrp="1"/>
          </p:cNvSpPr>
          <p:nvPr>
            <p:ph idx="1"/>
          </p:nvPr>
        </p:nvSpPr>
        <p:spPr/>
        <p:txBody>
          <a:bodyPr>
            <a:noAutofit/>
          </a:bodyPr>
          <a:lstStyle/>
          <a:p>
            <a:r>
              <a:rPr lang="zh-TW" altLang="en-US" sz="2400" dirty="0"/>
              <a:t>確保系統架構的擴充性，不會成為將來營運的瓶頸</a:t>
            </a:r>
            <a:endParaRPr lang="en-US" altLang="zh-TW" sz="2400" dirty="0"/>
          </a:p>
          <a:p>
            <a:r>
              <a:rPr lang="zh-TW" altLang="en-US" sz="2400" dirty="0"/>
              <a:t>提升資源的使用率，降低營運成本</a:t>
            </a:r>
            <a:endParaRPr lang="en-US" altLang="zh-TW" sz="2400" dirty="0"/>
          </a:p>
          <a:p>
            <a:r>
              <a:rPr lang="zh-TW" altLang="en-US" sz="2400" dirty="0"/>
              <a:t>故障隔離，單一服務失敗可以降級功能，而不是整個系統掛掉。</a:t>
            </a:r>
            <a:endParaRPr lang="en-US" altLang="zh-TW" sz="2400" dirty="0"/>
          </a:p>
          <a:p>
            <a:r>
              <a:rPr lang="zh-TW" altLang="en-US" sz="2400" dirty="0"/>
              <a:t>讓數個小型團隊，各別負責服務的開發與維護</a:t>
            </a:r>
            <a:endParaRPr lang="en-US" altLang="zh-TW" sz="2400" dirty="0"/>
          </a:p>
          <a:p>
            <a:r>
              <a:rPr lang="zh-TW" altLang="en-US" sz="2400" dirty="0"/>
              <a:t>持續創新，每個服務可以允許使用不同的開發技術與框架 </a:t>
            </a:r>
            <a:r>
              <a:rPr lang="en-US" altLang="zh-TW" sz="2400" dirty="0"/>
              <a:t>(</a:t>
            </a:r>
            <a:r>
              <a:rPr lang="zh-TW" altLang="en-US" sz="2400" dirty="0"/>
              <a:t>可用最佳的技術開發，或是挑選最佳的服務</a:t>
            </a:r>
            <a:r>
              <a:rPr lang="en-US" altLang="zh-TW" sz="2400" dirty="0"/>
              <a:t>)</a:t>
            </a:r>
            <a:endParaRPr lang="zh-TW" altLang="en-US" sz="2400" dirty="0"/>
          </a:p>
        </p:txBody>
      </p:sp>
    </p:spTree>
    <p:extLst>
      <p:ext uri="{BB962C8B-B14F-4D97-AF65-F5344CB8AC3E}">
        <p14:creationId xmlns:p14="http://schemas.microsoft.com/office/powerpoint/2010/main" val="11636581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200" b="1" dirty="0"/>
              <a:t>架構師</a:t>
            </a:r>
            <a:r>
              <a:rPr lang="en-US" altLang="zh-TW" sz="3200" b="1" dirty="0"/>
              <a:t>:</a:t>
            </a:r>
            <a:r>
              <a:rPr lang="zh-TW" altLang="en-US" sz="3200" b="1" dirty="0"/>
              <a:t> 如何將系統改為微服務架構的步驟</a:t>
            </a:r>
            <a:r>
              <a:rPr lang="en-US" altLang="zh-TW" sz="3200" b="1" dirty="0"/>
              <a:t>?</a:t>
            </a:r>
            <a:br>
              <a:rPr lang="en-US" altLang="zh-TW" sz="3200" b="1" dirty="0"/>
            </a:br>
            <a:endParaRPr lang="zh-TW" altLang="en-US" sz="3200" b="1" dirty="0"/>
          </a:p>
        </p:txBody>
      </p:sp>
      <p:sp>
        <p:nvSpPr>
          <p:cNvPr id="3" name="內容版面配置區 2"/>
          <p:cNvSpPr>
            <a:spLocks noGrp="1"/>
          </p:cNvSpPr>
          <p:nvPr>
            <p:ph idx="1"/>
          </p:nvPr>
        </p:nvSpPr>
        <p:spPr>
          <a:xfrm>
            <a:off x="1981200" y="1700464"/>
            <a:ext cx="7772400" cy="4708358"/>
          </a:xfrm>
        </p:spPr>
        <p:txBody>
          <a:bodyPr>
            <a:noAutofit/>
          </a:bodyPr>
          <a:lstStyle/>
          <a:p>
            <a:r>
              <a:rPr lang="zh-TW" altLang="en-US" sz="2400" dirty="0"/>
              <a:t>檢視現有的系統，</a:t>
            </a:r>
            <a:r>
              <a:rPr lang="zh-TW" altLang="en-US" sz="2400" b="1" dirty="0">
                <a:solidFill>
                  <a:srgbClr val="FFFF00"/>
                </a:solidFill>
              </a:rPr>
              <a:t>定義服務的邊界</a:t>
            </a:r>
            <a:r>
              <a:rPr lang="zh-TW" altLang="en-US" sz="2400" dirty="0"/>
              <a:t>，分割為數個獨立運作的服務</a:t>
            </a:r>
            <a:endParaRPr lang="en-US" altLang="zh-TW" sz="2000" dirty="0"/>
          </a:p>
          <a:p>
            <a:r>
              <a:rPr lang="zh-TW" altLang="en-US" sz="2400" dirty="0"/>
              <a:t>系統擴充的三個面向 </a:t>
            </a:r>
            <a:r>
              <a:rPr lang="en-US" altLang="zh-TW" sz="2400" dirty="0"/>
              <a:t>(</a:t>
            </a:r>
            <a:r>
              <a:rPr lang="zh-TW" altLang="en-US" sz="2400" b="1" dirty="0">
                <a:solidFill>
                  <a:srgbClr val="FFFF00"/>
                </a:solidFill>
              </a:rPr>
              <a:t>依這樣的需求切割服務</a:t>
            </a:r>
            <a:r>
              <a:rPr lang="en-US" altLang="zh-TW" sz="2400" dirty="0"/>
              <a:t>):</a:t>
            </a:r>
          </a:p>
          <a:p>
            <a:pPr lvl="1"/>
            <a:r>
              <a:rPr lang="zh-TW" altLang="en-US" sz="2000" dirty="0"/>
              <a:t>複製同樣的服務 </a:t>
            </a:r>
            <a:r>
              <a:rPr lang="en-US" altLang="zh-TW" sz="2000" dirty="0"/>
              <a:t>(scale by cloning)</a:t>
            </a:r>
          </a:p>
          <a:p>
            <a:pPr lvl="1"/>
            <a:r>
              <a:rPr lang="zh-TW" altLang="en-US" sz="2000" dirty="0"/>
              <a:t>垂直分割 </a:t>
            </a:r>
            <a:r>
              <a:rPr lang="en-US" altLang="zh-TW" sz="2000" dirty="0"/>
              <a:t>(functional</a:t>
            </a:r>
            <a:r>
              <a:rPr lang="zh-TW" altLang="en-US" sz="2000" dirty="0"/>
              <a:t> </a:t>
            </a:r>
            <a:r>
              <a:rPr lang="en-US" altLang="zh-TW" sz="2000" dirty="0"/>
              <a:t>decomposition)</a:t>
            </a:r>
          </a:p>
          <a:p>
            <a:pPr lvl="1"/>
            <a:r>
              <a:rPr lang="zh-TW" altLang="en-US" sz="2000" dirty="0"/>
              <a:t>水平分割 </a:t>
            </a:r>
            <a:r>
              <a:rPr lang="en-US" altLang="zh-TW" sz="2000" dirty="0"/>
              <a:t>(splitting similar things)</a:t>
            </a:r>
          </a:p>
          <a:p>
            <a:r>
              <a:rPr lang="zh-TW" altLang="en-US" sz="2400" dirty="0"/>
              <a:t>透過</a:t>
            </a:r>
            <a:r>
              <a:rPr lang="zh-TW" altLang="en-US" sz="2400" b="1" dirty="0">
                <a:solidFill>
                  <a:srgbClr val="FFFF00"/>
                </a:solidFill>
              </a:rPr>
              <a:t>基礎服務自動化工具</a:t>
            </a:r>
            <a:r>
              <a:rPr lang="zh-TW" altLang="en-US" sz="2400" dirty="0"/>
              <a:t>，來管理及佈署服務</a:t>
            </a:r>
            <a:endParaRPr lang="en-US" altLang="zh-TW" sz="2400" dirty="0"/>
          </a:p>
          <a:p>
            <a:pPr lvl="1"/>
            <a:r>
              <a:rPr lang="en-US" altLang="zh-TW" sz="2000" dirty="0"/>
              <a:t>Infrastructure as code</a:t>
            </a:r>
          </a:p>
          <a:p>
            <a:pPr lvl="1"/>
            <a:r>
              <a:rPr lang="zh-TW" altLang="en-US" sz="2000" dirty="0"/>
              <a:t>採用 </a:t>
            </a:r>
            <a:r>
              <a:rPr lang="en-US" altLang="zh-TW" sz="2000" dirty="0"/>
              <a:t>“</a:t>
            </a:r>
            <a:r>
              <a:rPr lang="zh-TW" altLang="en-US" sz="2000" dirty="0"/>
              <a:t>不可變的 </a:t>
            </a:r>
            <a:r>
              <a:rPr lang="en-US" altLang="zh-TW" sz="2000" dirty="0"/>
              <a:t>SERVER”</a:t>
            </a:r>
            <a:r>
              <a:rPr lang="zh-TW" altLang="en-US" sz="2000" dirty="0"/>
              <a:t> </a:t>
            </a:r>
            <a:r>
              <a:rPr lang="en-US" altLang="zh-TW" sz="2000" dirty="0"/>
              <a:t>(Immutable</a:t>
            </a:r>
            <a:r>
              <a:rPr lang="zh-TW" altLang="en-US" sz="2000" dirty="0"/>
              <a:t> </a:t>
            </a:r>
            <a:r>
              <a:rPr lang="en-US" altLang="zh-TW" sz="2000" dirty="0"/>
              <a:t>Servers) </a:t>
            </a:r>
            <a:r>
              <a:rPr lang="zh-TW" altLang="en-US" sz="2000" dirty="0"/>
              <a:t>來佈署服務</a:t>
            </a:r>
            <a:endParaRPr lang="en-US" altLang="zh-TW" sz="2000" dirty="0"/>
          </a:p>
          <a:p>
            <a:pPr lvl="1"/>
            <a:r>
              <a:rPr lang="zh-TW" altLang="en-US" sz="2000" dirty="0"/>
              <a:t>採用 </a:t>
            </a:r>
            <a:r>
              <a:rPr lang="en-US" altLang="zh-TW" sz="2000" dirty="0"/>
              <a:t>container orchestration tools </a:t>
            </a:r>
            <a:r>
              <a:rPr lang="zh-TW" altLang="en-US" sz="2000" dirty="0"/>
              <a:t>來管理服務</a:t>
            </a:r>
          </a:p>
        </p:txBody>
      </p:sp>
    </p:spTree>
    <p:extLst>
      <p:ext uri="{BB962C8B-B14F-4D97-AF65-F5344CB8AC3E}">
        <p14:creationId xmlns:p14="http://schemas.microsoft.com/office/powerpoint/2010/main" val="5411241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a:p>
        </p:txBody>
      </p:sp>
      <p:sp>
        <p:nvSpPr>
          <p:cNvPr id="2" name="標題 1"/>
          <p:cNvSpPr>
            <a:spLocks noGrp="1"/>
          </p:cNvSpPr>
          <p:nvPr>
            <p:ph type="title"/>
          </p:nvPr>
        </p:nvSpPr>
        <p:spPr/>
        <p:txBody>
          <a:bodyPr/>
          <a:lstStyle/>
          <a:p>
            <a:endParaRPr lang="zh-TW" altLang="en-US"/>
          </a:p>
        </p:txBody>
      </p:sp>
      <p:pic>
        <p:nvPicPr>
          <p:cNvPr id="2050" name="Picture 2" descr="Designing Fine-Grained Syste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8203" y="438437"/>
            <a:ext cx="4478395" cy="5875655"/>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1584960" y="6417519"/>
            <a:ext cx="739638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4"/>
              </a:rPr>
              <a:t>http://shop.oreilly.com/product/0636920033158.do?sortby=publicationDate</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94759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Container</a:t>
            </a:r>
            <a:endParaRPr lang="zh-TW" altLang="en-US" dirty="0"/>
          </a:p>
        </p:txBody>
      </p:sp>
      <p:sp>
        <p:nvSpPr>
          <p:cNvPr id="3" name="文字版面配置區 2"/>
          <p:cNvSpPr>
            <a:spLocks noGrp="1"/>
          </p:cNvSpPr>
          <p:nvPr>
            <p:ph type="body" idx="1"/>
          </p:nvPr>
        </p:nvSpPr>
        <p:spPr/>
        <p:txBody>
          <a:bodyPr/>
          <a:lstStyle/>
          <a:p>
            <a:r>
              <a:rPr lang="zh-TW" altLang="en-US" dirty="0" smtClean="0"/>
              <a:t>最適合微服務架構的佈署方式</a:t>
            </a:r>
            <a:r>
              <a:rPr lang="en-US" altLang="zh-TW" dirty="0" smtClean="0"/>
              <a:t>: </a:t>
            </a:r>
            <a:r>
              <a:rPr lang="zh-TW" altLang="en-US" dirty="0" smtClean="0"/>
              <a:t>容器化技術</a:t>
            </a:r>
            <a:endParaRPr lang="en-US" altLang="zh-TW" dirty="0" smtClean="0"/>
          </a:p>
        </p:txBody>
      </p:sp>
    </p:spTree>
    <p:extLst>
      <p:ext uri="{BB962C8B-B14F-4D97-AF65-F5344CB8AC3E}">
        <p14:creationId xmlns:p14="http://schemas.microsoft.com/office/powerpoint/2010/main" val="246011638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微服務佈署</a:t>
            </a:r>
            <a:r>
              <a:rPr lang="en-US" altLang="zh-TW" dirty="0" smtClean="0"/>
              <a:t>:</a:t>
            </a:r>
            <a:r>
              <a:rPr lang="zh-TW" altLang="en-US" dirty="0" smtClean="0"/>
              <a:t> 使用容器技術 </a:t>
            </a:r>
            <a:r>
              <a:rPr lang="en-US" altLang="zh-TW" dirty="0" smtClean="0"/>
              <a:t>(container)</a:t>
            </a:r>
            <a:endParaRPr lang="zh-TW" altLang="en-US" dirty="0"/>
          </a:p>
        </p:txBody>
      </p:sp>
      <p:sp>
        <p:nvSpPr>
          <p:cNvPr id="5" name="文字版面配置區 4"/>
          <p:cNvSpPr>
            <a:spLocks noGrp="1"/>
          </p:cNvSpPr>
          <p:nvPr>
            <p:ph type="body" idx="1"/>
          </p:nvPr>
        </p:nvSpPr>
        <p:spPr/>
        <p:txBody>
          <a:bodyPr/>
          <a:lstStyle/>
          <a:p>
            <a:endParaRPr lang="zh-TW" altLang="en-US"/>
          </a:p>
        </p:txBody>
      </p:sp>
      <p:pic>
        <p:nvPicPr>
          <p:cNvPr id="1026" name="Picture 2" descr="http://i.epochtimes.com/assets/uploads/2005/12/51226163007111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1" y="507617"/>
            <a:ext cx="5286131" cy="3535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5200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1312986" y="-77155"/>
            <a:ext cx="9549504" cy="6631334"/>
          </a:xfrm>
          <a:prstGeom prst="rect">
            <a:avLst/>
          </a:prstGeom>
        </p:spPr>
      </p:pic>
      <p:sp>
        <p:nvSpPr>
          <p:cNvPr id="5" name="文字方塊 4"/>
          <p:cNvSpPr txBox="1"/>
          <p:nvPr/>
        </p:nvSpPr>
        <p:spPr>
          <a:xfrm>
            <a:off x="1524000" y="6529073"/>
            <a:ext cx="2886046" cy="5078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4"/>
              </a:rPr>
              <a:t>https://www.docker.com/what-docker</a:t>
            </a:r>
            <a:endParaRPr kumimoji="0" lang="en-US" altLang="zh-TW" sz="135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0580895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3200" b="1" dirty="0"/>
              <a:t>用統一規格封裝微服務，統一佈署與管理</a:t>
            </a:r>
            <a:r>
              <a:rPr lang="en-US" altLang="zh-TW" sz="3200" b="1" dirty="0"/>
              <a:t/>
            </a:r>
            <a:br>
              <a:rPr lang="en-US" altLang="zh-TW" sz="3200" b="1" dirty="0"/>
            </a:br>
            <a:r>
              <a:rPr lang="en-US" altLang="zh-TW" sz="3200" b="1" dirty="0"/>
              <a:t>(Infrastructure as code)</a:t>
            </a:r>
            <a:br>
              <a:rPr lang="en-US" altLang="zh-TW" sz="3200" b="1" dirty="0"/>
            </a:br>
            <a:endParaRPr lang="zh-TW" altLang="en-US" sz="3200" b="1" dirty="0"/>
          </a:p>
        </p:txBody>
      </p:sp>
      <p:sp>
        <p:nvSpPr>
          <p:cNvPr id="3" name="內容版面配置區 2"/>
          <p:cNvSpPr>
            <a:spLocks noGrp="1"/>
          </p:cNvSpPr>
          <p:nvPr>
            <p:ph idx="1"/>
          </p:nvPr>
        </p:nvSpPr>
        <p:spPr>
          <a:xfrm>
            <a:off x="1981200" y="1757058"/>
            <a:ext cx="7772400" cy="4419154"/>
          </a:xfrm>
        </p:spPr>
        <p:txBody>
          <a:bodyPr>
            <a:noAutofit/>
          </a:bodyPr>
          <a:lstStyle/>
          <a:p>
            <a:r>
              <a:rPr lang="en-US" altLang="zh-TW" sz="2400" dirty="0"/>
              <a:t>Container image </a:t>
            </a:r>
            <a:r>
              <a:rPr lang="zh-TW" altLang="en-US" sz="2400" dirty="0"/>
              <a:t>被產生 </a:t>
            </a:r>
            <a:r>
              <a:rPr lang="en-US" altLang="zh-TW" sz="2400" dirty="0"/>
              <a:t>(Build)</a:t>
            </a:r>
            <a:r>
              <a:rPr lang="zh-TW" altLang="en-US" sz="2400" dirty="0"/>
              <a:t> 之後，統一放到儲存庫 </a:t>
            </a:r>
            <a:r>
              <a:rPr lang="en-US" altLang="zh-TW" sz="2400" dirty="0"/>
              <a:t>(Push to Register)</a:t>
            </a:r>
            <a:r>
              <a:rPr lang="zh-TW" altLang="en-US" sz="2400" dirty="0"/>
              <a:t>。佈署時可以直接取用 </a:t>
            </a:r>
            <a:r>
              <a:rPr lang="en-US" altLang="zh-TW" sz="2400" dirty="0"/>
              <a:t>(Pull</a:t>
            </a:r>
            <a:r>
              <a:rPr lang="zh-TW" altLang="en-US" sz="2400" dirty="0"/>
              <a:t> </a:t>
            </a:r>
            <a:r>
              <a:rPr lang="en-US" altLang="zh-TW" sz="2400" dirty="0"/>
              <a:t>&amp;</a:t>
            </a:r>
            <a:r>
              <a:rPr lang="zh-TW" altLang="en-US" sz="2400" dirty="0"/>
              <a:t> </a:t>
            </a:r>
            <a:r>
              <a:rPr lang="en-US" altLang="zh-TW" sz="2400" dirty="0"/>
              <a:t>Run)</a:t>
            </a:r>
            <a:r>
              <a:rPr lang="zh-TW" altLang="en-US" sz="2400" dirty="0"/>
              <a:t>。</a:t>
            </a:r>
            <a:endParaRPr lang="en-US" altLang="zh-TW" sz="2400" dirty="0"/>
          </a:p>
          <a:p>
            <a:r>
              <a:rPr lang="zh-TW" altLang="en-US" sz="2400" dirty="0"/>
              <a:t>將 </a:t>
            </a:r>
            <a:r>
              <a:rPr lang="en-US" altLang="zh-TW" sz="2400" dirty="0"/>
              <a:t>application </a:t>
            </a:r>
            <a:r>
              <a:rPr lang="zh-TW" altLang="en-US" sz="2400" dirty="0"/>
              <a:t>封裝成 </a:t>
            </a:r>
            <a:r>
              <a:rPr lang="en-US" altLang="zh-TW" sz="2400" dirty="0"/>
              <a:t>container</a:t>
            </a:r>
            <a:r>
              <a:rPr lang="zh-TW" altLang="en-US" sz="2400" dirty="0"/>
              <a:t> </a:t>
            </a:r>
            <a:r>
              <a:rPr lang="en-US" altLang="zh-TW" sz="2400" dirty="0"/>
              <a:t>images. </a:t>
            </a:r>
            <a:r>
              <a:rPr lang="zh-TW" altLang="en-US" sz="2400" dirty="0"/>
              <a:t>只允許這些操作</a:t>
            </a:r>
            <a:r>
              <a:rPr lang="en-US" altLang="zh-TW" sz="2400" dirty="0"/>
              <a:t>:</a:t>
            </a:r>
          </a:p>
          <a:p>
            <a:pPr lvl="1"/>
            <a:r>
              <a:rPr lang="zh-TW" altLang="en-US" sz="2000" dirty="0"/>
              <a:t>控制能使用的運算資源 </a:t>
            </a:r>
            <a:r>
              <a:rPr lang="en-US" altLang="zh-TW" sz="2000" dirty="0"/>
              <a:t>(CPU, Memory)</a:t>
            </a:r>
          </a:p>
          <a:p>
            <a:pPr lvl="1"/>
            <a:r>
              <a:rPr lang="zh-TW" altLang="en-US" sz="2000" dirty="0"/>
              <a:t>控制網路連線 </a:t>
            </a:r>
            <a:r>
              <a:rPr lang="en-US" altLang="zh-TW" sz="2000" dirty="0"/>
              <a:t>(Port</a:t>
            </a:r>
            <a:r>
              <a:rPr lang="zh-TW" altLang="en-US" sz="2000" dirty="0"/>
              <a:t> </a:t>
            </a:r>
            <a:r>
              <a:rPr lang="en-US" altLang="zh-TW" sz="2000" dirty="0"/>
              <a:t>Mapping, Container Links)</a:t>
            </a:r>
          </a:p>
          <a:p>
            <a:pPr lvl="1"/>
            <a:r>
              <a:rPr lang="zh-TW" altLang="en-US" sz="2000" dirty="0"/>
              <a:t>控制資料的儲存 </a:t>
            </a:r>
            <a:r>
              <a:rPr lang="en-US" altLang="zh-TW" sz="2000" dirty="0"/>
              <a:t>(Volumes)</a:t>
            </a:r>
          </a:p>
          <a:p>
            <a:pPr lvl="1"/>
            <a:r>
              <a:rPr lang="zh-TW" altLang="en-US" sz="2000" dirty="0"/>
              <a:t>控制環境變數 </a:t>
            </a:r>
            <a:r>
              <a:rPr lang="en-US" altLang="zh-TW" sz="2000" dirty="0"/>
              <a:t>(Environment Variables)</a:t>
            </a:r>
          </a:p>
          <a:p>
            <a:pPr lvl="1"/>
            <a:r>
              <a:rPr lang="zh-TW" altLang="en-US" sz="2000" dirty="0"/>
              <a:t>控制 </a:t>
            </a:r>
            <a:r>
              <a:rPr lang="en-US" altLang="zh-TW" sz="2000" dirty="0"/>
              <a:t>Container </a:t>
            </a:r>
            <a:r>
              <a:rPr lang="zh-TW" altLang="en-US" sz="2000" dirty="0"/>
              <a:t>的執行狀態</a:t>
            </a:r>
            <a:r>
              <a:rPr lang="en-US" altLang="zh-TW" sz="2000" dirty="0"/>
              <a:t> (start / stop / pause / continue)</a:t>
            </a:r>
          </a:p>
          <a:p>
            <a:r>
              <a:rPr lang="en-US" altLang="zh-TW" sz="2400" dirty="0"/>
              <a:t>Container </a:t>
            </a:r>
            <a:r>
              <a:rPr lang="zh-TW" altLang="en-US" sz="2400" dirty="0"/>
              <a:t>被產生之後就不允許再修改。已佈署的服務若要異動，唯一的方式是重新 </a:t>
            </a:r>
            <a:r>
              <a:rPr lang="en-US" altLang="zh-TW" sz="2400" dirty="0"/>
              <a:t>BUILD</a:t>
            </a:r>
            <a:r>
              <a:rPr lang="zh-TW" altLang="en-US" sz="2400" dirty="0"/>
              <a:t> </a:t>
            </a:r>
            <a:r>
              <a:rPr lang="en-US" altLang="zh-TW" sz="2400" dirty="0"/>
              <a:t>&gt;</a:t>
            </a:r>
            <a:r>
              <a:rPr lang="zh-TW" altLang="en-US" sz="2400" dirty="0"/>
              <a:t> </a:t>
            </a:r>
            <a:r>
              <a:rPr lang="en-US" altLang="zh-TW" sz="2400" dirty="0"/>
              <a:t>SHIP</a:t>
            </a:r>
            <a:r>
              <a:rPr lang="zh-TW" altLang="en-US" sz="2400" dirty="0"/>
              <a:t> </a:t>
            </a:r>
            <a:r>
              <a:rPr lang="en-US" altLang="zh-TW" sz="2400" dirty="0"/>
              <a:t>&gt;</a:t>
            </a:r>
            <a:r>
              <a:rPr lang="zh-TW" altLang="en-US" sz="2400" dirty="0"/>
              <a:t> </a:t>
            </a:r>
            <a:r>
              <a:rPr lang="en-US" altLang="zh-TW" sz="2400" dirty="0"/>
              <a:t>RUN</a:t>
            </a:r>
            <a:r>
              <a:rPr lang="zh-TW" altLang="en-US" sz="2400" dirty="0"/>
              <a:t>。</a:t>
            </a:r>
            <a:endParaRPr lang="en-US" altLang="zh-TW" sz="2400" dirty="0"/>
          </a:p>
        </p:txBody>
      </p:sp>
    </p:spTree>
    <p:extLst>
      <p:ext uri="{BB962C8B-B14F-4D97-AF65-F5344CB8AC3E}">
        <p14:creationId xmlns:p14="http://schemas.microsoft.com/office/powerpoint/2010/main" val="28898427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我們的 </a:t>
            </a:r>
            <a:r>
              <a:rPr lang="en-US" altLang="zh-TW" dirty="0" smtClean="0"/>
              <a:t>"</a:t>
            </a:r>
            <a:r>
              <a:rPr lang="zh-TW" altLang="en-US" dirty="0" smtClean="0"/>
              <a:t>單體式</a:t>
            </a:r>
            <a:r>
              <a:rPr lang="en-US" altLang="zh-TW" dirty="0" smtClean="0"/>
              <a:t>"</a:t>
            </a:r>
            <a:r>
              <a:rPr lang="zh-TW" altLang="en-US" dirty="0" smtClean="0"/>
              <a:t> 系統有多複雜</a:t>
            </a:r>
            <a:r>
              <a:rPr lang="en-US" altLang="zh-TW" dirty="0" smtClean="0"/>
              <a:t>?</a:t>
            </a:r>
            <a:endParaRPr lang="zh-TW" altLang="en-US" dirty="0"/>
          </a:p>
        </p:txBody>
      </p:sp>
      <p:sp>
        <p:nvSpPr>
          <p:cNvPr id="4" name="內容版面配置區 3"/>
          <p:cNvSpPr>
            <a:spLocks noGrp="1"/>
          </p:cNvSpPr>
          <p:nvPr>
            <p:ph idx="1"/>
          </p:nvPr>
        </p:nvSpPr>
        <p:spPr/>
        <p:txBody>
          <a:bodyPr>
            <a:normAutofit fontScale="92500" lnSpcReduction="10000"/>
          </a:bodyPr>
          <a:lstStyle/>
          <a:p>
            <a:pPr>
              <a:buFont typeface="Wingdings" panose="05000000000000000000" pitchFamily="2" charset="2"/>
              <a:buChar char="p"/>
            </a:pPr>
            <a:r>
              <a:rPr lang="en-US" altLang="zh-TW" dirty="0" smtClean="0"/>
              <a:t> ASP.NET Web Form</a:t>
            </a:r>
          </a:p>
          <a:p>
            <a:pPr>
              <a:buFont typeface="Wingdings" panose="05000000000000000000" pitchFamily="2" charset="2"/>
              <a:buChar char="p"/>
            </a:pPr>
            <a:r>
              <a:rPr lang="zh-TW" altLang="en-US" dirty="0" smtClean="0"/>
              <a:t> 共有 </a:t>
            </a:r>
            <a:r>
              <a:rPr lang="en-US" altLang="zh-TW" b="1" dirty="0" smtClean="0">
                <a:solidFill>
                  <a:srgbClr val="FF0000"/>
                </a:solidFill>
              </a:rPr>
              <a:t>3000</a:t>
            </a:r>
            <a:r>
              <a:rPr lang="en-US" altLang="zh-TW" dirty="0" smtClean="0"/>
              <a:t>+</a:t>
            </a:r>
            <a:r>
              <a:rPr lang="zh-TW" altLang="en-US" dirty="0" smtClean="0"/>
              <a:t> 個頁面與控制項 </a:t>
            </a:r>
            <a:r>
              <a:rPr lang="en-US" altLang="zh-TW" dirty="0" smtClean="0"/>
              <a:t>(.</a:t>
            </a:r>
            <a:r>
              <a:rPr lang="en-US" altLang="zh-TW" dirty="0" err="1" smtClean="0"/>
              <a:t>aspx</a:t>
            </a:r>
            <a:r>
              <a:rPr lang="en-US" altLang="zh-TW" dirty="0" smtClean="0"/>
              <a:t> + .</a:t>
            </a:r>
            <a:r>
              <a:rPr lang="en-US" altLang="zh-TW" dirty="0" err="1" smtClean="0"/>
              <a:t>ascx</a:t>
            </a:r>
            <a:r>
              <a:rPr lang="en-US" altLang="zh-TW" dirty="0" smtClean="0"/>
              <a:t>)</a:t>
            </a:r>
          </a:p>
          <a:p>
            <a:pPr>
              <a:buFont typeface="Wingdings" panose="05000000000000000000" pitchFamily="2" charset="2"/>
              <a:buChar char="p"/>
            </a:pPr>
            <a:r>
              <a:rPr lang="en-US" altLang="zh-TW" dirty="0"/>
              <a:t> </a:t>
            </a:r>
            <a:r>
              <a:rPr lang="en-US" altLang="zh-TW" dirty="0" smtClean="0"/>
              <a:t>Web Sites </a:t>
            </a:r>
            <a:r>
              <a:rPr lang="zh-TW" altLang="en-US" dirty="0" smtClean="0"/>
              <a:t>內有 </a:t>
            </a:r>
            <a:r>
              <a:rPr lang="en-US" altLang="zh-TW" b="1" dirty="0" smtClean="0">
                <a:solidFill>
                  <a:srgbClr val="FF0000"/>
                </a:solidFill>
              </a:rPr>
              <a:t>4500</a:t>
            </a:r>
            <a:r>
              <a:rPr lang="en-US" altLang="zh-TW" dirty="0" smtClean="0"/>
              <a:t>+ Code Files ( .</a:t>
            </a:r>
            <a:r>
              <a:rPr lang="en-US" altLang="zh-TW" dirty="0" err="1" smtClean="0"/>
              <a:t>cs</a:t>
            </a:r>
            <a:r>
              <a:rPr lang="en-US" altLang="zh-TW" dirty="0"/>
              <a:t> </a:t>
            </a:r>
            <a:r>
              <a:rPr lang="en-US" altLang="zh-TW" dirty="0" smtClean="0"/>
              <a:t>)</a:t>
            </a:r>
          </a:p>
          <a:p>
            <a:pPr>
              <a:buFont typeface="Wingdings" panose="05000000000000000000" pitchFamily="2" charset="2"/>
              <a:buChar char="p"/>
            </a:pPr>
            <a:r>
              <a:rPr lang="en-US" altLang="zh-TW" dirty="0"/>
              <a:t> </a:t>
            </a:r>
            <a:r>
              <a:rPr lang="zh-TW" altLang="en-US" dirty="0" smtClean="0"/>
              <a:t>超過 </a:t>
            </a:r>
            <a:r>
              <a:rPr lang="en-US" altLang="zh-TW" b="1" dirty="0" smtClean="0">
                <a:solidFill>
                  <a:srgbClr val="FF0000"/>
                </a:solidFill>
              </a:rPr>
              <a:t>800,000</a:t>
            </a:r>
            <a:r>
              <a:rPr lang="zh-TW" altLang="en-US" dirty="0" smtClean="0"/>
              <a:t> 行 </a:t>
            </a:r>
            <a:r>
              <a:rPr lang="en-US" altLang="zh-TW" dirty="0" smtClean="0"/>
              <a:t>source codes</a:t>
            </a:r>
          </a:p>
          <a:p>
            <a:pPr>
              <a:buFont typeface="Wingdings" panose="05000000000000000000" pitchFamily="2" charset="2"/>
              <a:buChar char="p"/>
            </a:pPr>
            <a:endParaRPr lang="en-US" altLang="zh-TW" dirty="0"/>
          </a:p>
          <a:p>
            <a:pPr>
              <a:buFont typeface="Wingdings" panose="05000000000000000000" pitchFamily="2" charset="2"/>
              <a:buChar char="p"/>
            </a:pPr>
            <a:r>
              <a:rPr lang="en-US" altLang="zh-TW" dirty="0" smtClean="0"/>
              <a:t> Build Web Sites </a:t>
            </a:r>
            <a:r>
              <a:rPr lang="zh-TW" altLang="en-US" dirty="0" smtClean="0"/>
              <a:t>需要 </a:t>
            </a:r>
            <a:r>
              <a:rPr lang="en-US" altLang="zh-TW" b="1" dirty="0" smtClean="0">
                <a:solidFill>
                  <a:srgbClr val="FF0000"/>
                </a:solidFill>
              </a:rPr>
              <a:t>35</a:t>
            </a:r>
            <a:r>
              <a:rPr lang="zh-TW" altLang="en-US" dirty="0" smtClean="0"/>
              <a:t> 分鐘 </a:t>
            </a:r>
            <a:r>
              <a:rPr lang="en-US" altLang="zh-TW" dirty="0" smtClean="0"/>
              <a:t>(i5, 8G, SSD)</a:t>
            </a:r>
          </a:p>
          <a:p>
            <a:pPr>
              <a:buFont typeface="Wingdings" panose="05000000000000000000" pitchFamily="2" charset="2"/>
              <a:buChar char="p"/>
            </a:pPr>
            <a:r>
              <a:rPr lang="en-US" altLang="zh-TW" dirty="0" smtClean="0"/>
              <a:t> CI + CD </a:t>
            </a:r>
            <a:r>
              <a:rPr lang="zh-TW" altLang="en-US" dirty="0" smtClean="0"/>
              <a:t>需要花費 </a:t>
            </a:r>
            <a:r>
              <a:rPr lang="en-US" altLang="zh-TW" b="1" dirty="0" smtClean="0">
                <a:solidFill>
                  <a:srgbClr val="FF0000"/>
                </a:solidFill>
              </a:rPr>
              <a:t>85</a:t>
            </a:r>
            <a:r>
              <a:rPr lang="en-US" altLang="zh-TW" dirty="0" smtClean="0"/>
              <a:t> </a:t>
            </a:r>
            <a:r>
              <a:rPr lang="zh-TW" altLang="en-US" dirty="0" smtClean="0"/>
              <a:t>分鐘</a:t>
            </a:r>
            <a:endParaRPr lang="zh-TW" altLang="en-US" dirty="0"/>
          </a:p>
        </p:txBody>
      </p:sp>
    </p:spTree>
    <p:extLst>
      <p:ext uri="{BB962C8B-B14F-4D97-AF65-F5344CB8AC3E}">
        <p14:creationId xmlns:p14="http://schemas.microsoft.com/office/powerpoint/2010/main" val="354719970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050" name="Picture 2" descr="d4d-1-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85" y="437073"/>
            <a:ext cx="10416264" cy="586594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1981201" y="6288505"/>
            <a:ext cx="7515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http://devopshub.cn/2016/07/08/docker4dotnet-1-overview-and-helloworld/</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503879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3074" name="Picture 2" descr="d4d-1-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21645"/>
            <a:ext cx="10726615" cy="606686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981201" y="6288505"/>
            <a:ext cx="7515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http://devopshub.cn/2016/07/08/docker4dotnet-1-overview-and-helloworld/</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7189855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098" name="Picture 2" descr="d4d-1-0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40623"/>
            <a:ext cx="10937631" cy="6147882"/>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981201" y="6288505"/>
            <a:ext cx="7515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http://devopshub.cn/2016/07/08/docker4dotnet-1-overview-and-helloworld/</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7899501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200" b="1" dirty="0"/>
              <a:t>Top 5 Benefits of </a:t>
            </a:r>
            <a:r>
              <a:rPr lang="en-US" altLang="zh-TW" sz="3200" b="1" dirty="0" smtClean="0"/>
              <a:t>Docker</a:t>
            </a:r>
            <a:endParaRPr lang="zh-TW" altLang="en-US" sz="3200" dirty="0"/>
          </a:p>
        </p:txBody>
      </p:sp>
      <p:sp>
        <p:nvSpPr>
          <p:cNvPr id="3" name="內容版面配置區 2"/>
          <p:cNvSpPr>
            <a:spLocks noGrp="1"/>
          </p:cNvSpPr>
          <p:nvPr>
            <p:ph idx="1"/>
          </p:nvPr>
        </p:nvSpPr>
        <p:spPr/>
        <p:txBody>
          <a:bodyPr>
            <a:normAutofit/>
          </a:bodyPr>
          <a:lstStyle/>
          <a:p>
            <a:r>
              <a:rPr lang="en-US" altLang="zh-TW" sz="3200" dirty="0"/>
              <a:t>Benefit 1: Solve "Works on My Machine" </a:t>
            </a:r>
            <a:r>
              <a:rPr lang="en-US" altLang="zh-TW" sz="3200" dirty="0" smtClean="0"/>
              <a:t>Syndrome</a:t>
            </a:r>
          </a:p>
          <a:p>
            <a:r>
              <a:rPr lang="en-US" altLang="zh-TW" sz="3200" dirty="0"/>
              <a:t>Benefit 2: </a:t>
            </a:r>
            <a:r>
              <a:rPr lang="en-US" altLang="zh-TW" sz="3200" dirty="0" smtClean="0"/>
              <a:t>Security</a:t>
            </a:r>
          </a:p>
          <a:p>
            <a:r>
              <a:rPr lang="en-US" altLang="zh-TW" sz="3200" dirty="0"/>
              <a:t>Benefit 3: Faster Time to Market with </a:t>
            </a:r>
            <a:r>
              <a:rPr lang="en-US" altLang="zh-TW" sz="3200" dirty="0" err="1" smtClean="0"/>
              <a:t>Microservices</a:t>
            </a:r>
            <a:endParaRPr lang="en-US" altLang="zh-TW" sz="3200" dirty="0" smtClean="0"/>
          </a:p>
          <a:p>
            <a:r>
              <a:rPr lang="en-US" altLang="zh-TW" sz="3200" dirty="0"/>
              <a:t>Benefit 4: Unlock the </a:t>
            </a:r>
            <a:r>
              <a:rPr lang="en-US" altLang="zh-TW" sz="3200" dirty="0" smtClean="0"/>
              <a:t>Ecosystem</a:t>
            </a:r>
          </a:p>
          <a:p>
            <a:r>
              <a:rPr lang="en-US" altLang="zh-TW" sz="3200" dirty="0"/>
              <a:t>Benefit 5: "Developed in the Open"</a:t>
            </a:r>
            <a:endParaRPr lang="zh-TW" altLang="en-US" sz="3200" dirty="0"/>
          </a:p>
        </p:txBody>
      </p:sp>
      <p:sp>
        <p:nvSpPr>
          <p:cNvPr id="4" name="文字方塊 3"/>
          <p:cNvSpPr txBox="1"/>
          <p:nvPr/>
        </p:nvSpPr>
        <p:spPr>
          <a:xfrm>
            <a:off x="449943" y="6328229"/>
            <a:ext cx="5247975" cy="369332"/>
          </a:xfrm>
          <a:prstGeom prst="rect">
            <a:avLst/>
          </a:prstGeom>
          <a:noFill/>
        </p:spPr>
        <p:txBody>
          <a:bodyPr wrap="none" rtlCol="0">
            <a:spAutoFit/>
          </a:bodyPr>
          <a:lstStyle/>
          <a:p>
            <a:r>
              <a:rPr lang="en-US" altLang="zh-TW" dirty="0"/>
              <a:t>http://www.johnzaccone.io/top-5-benefits-of-docker/</a:t>
            </a:r>
            <a:endParaRPr lang="zh-TW" altLang="en-US" dirty="0"/>
          </a:p>
        </p:txBody>
      </p:sp>
    </p:spTree>
    <p:extLst>
      <p:ext uri="{BB962C8B-B14F-4D97-AF65-F5344CB8AC3E}">
        <p14:creationId xmlns:p14="http://schemas.microsoft.com/office/powerpoint/2010/main" val="120427598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 build, (ship) and run asp.net app</a:t>
            </a:r>
            <a:endParaRPr lang="zh-TW" altLang="en-US" dirty="0"/>
          </a:p>
        </p:txBody>
      </p:sp>
      <p:sp>
        <p:nvSpPr>
          <p:cNvPr id="5" name="文字版面配置區 4"/>
          <p:cNvSpPr>
            <a:spLocks noGrp="1"/>
          </p:cNvSpPr>
          <p:nvPr>
            <p:ph type="body" idx="1"/>
          </p:nvPr>
        </p:nvSpPr>
        <p:spPr/>
        <p:txBody>
          <a:bodyPr/>
          <a:lstStyle/>
          <a:p>
            <a:r>
              <a:rPr lang="zh-TW" altLang="en-US" dirty="0" smtClean="0"/>
              <a:t>使用 </a:t>
            </a:r>
            <a:r>
              <a:rPr lang="en-US" altLang="zh-TW" dirty="0" smtClean="0"/>
              <a:t>.NET</a:t>
            </a:r>
            <a:r>
              <a:rPr lang="zh-TW" altLang="en-US" dirty="0" smtClean="0"/>
              <a:t> </a:t>
            </a:r>
            <a:r>
              <a:rPr lang="en-US" altLang="zh-TW" dirty="0" smtClean="0"/>
              <a:t>Framework</a:t>
            </a:r>
            <a:r>
              <a:rPr lang="zh-TW" altLang="en-US" dirty="0" smtClean="0"/>
              <a:t> </a:t>
            </a:r>
            <a:r>
              <a:rPr lang="en-US" altLang="zh-TW" dirty="0" smtClean="0"/>
              <a:t>+</a:t>
            </a:r>
            <a:r>
              <a:rPr lang="zh-TW" altLang="en-US" dirty="0" smtClean="0"/>
              <a:t> </a:t>
            </a:r>
            <a:r>
              <a:rPr lang="en-US" altLang="zh-TW" dirty="0" smtClean="0"/>
              <a:t>windows</a:t>
            </a:r>
            <a:r>
              <a:rPr lang="zh-TW" altLang="en-US" dirty="0" smtClean="0"/>
              <a:t> </a:t>
            </a:r>
            <a:r>
              <a:rPr lang="en-US" altLang="zh-TW" dirty="0" smtClean="0"/>
              <a:t>container</a:t>
            </a:r>
            <a:endParaRPr lang="zh-TW" altLang="en-US" dirty="0"/>
          </a:p>
        </p:txBody>
      </p:sp>
    </p:spTree>
    <p:extLst>
      <p:ext uri="{BB962C8B-B14F-4D97-AF65-F5344CB8AC3E}">
        <p14:creationId xmlns:p14="http://schemas.microsoft.com/office/powerpoint/2010/main" val="357408122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95103" y="1216759"/>
            <a:ext cx="5273741" cy="4888089"/>
          </a:xfrm>
          <a:prstGeom prst="rect">
            <a:avLst/>
          </a:prstGeom>
          <a:solidFill>
            <a:srgbClr val="FFFFFF">
              <a:alpha val="32157"/>
            </a:srgbClr>
          </a:solidFill>
          <a:ln>
            <a:prstDash val="dash"/>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圓角矩形 4"/>
          <p:cNvSpPr/>
          <p:nvPr/>
        </p:nvSpPr>
        <p:spPr>
          <a:xfrm>
            <a:off x="5740096" y="2661737"/>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DEMO-WEB81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圓角矩形 6"/>
          <p:cNvSpPr/>
          <p:nvPr/>
        </p:nvSpPr>
        <p:spPr>
          <a:xfrm>
            <a:off x="5740095" y="5066271"/>
            <a:ext cx="4357510" cy="87488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DEMO-VOLUME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圓角矩形 7"/>
          <p:cNvSpPr/>
          <p:nvPr/>
        </p:nvSpPr>
        <p:spPr>
          <a:xfrm>
            <a:off x="5740096" y="1690892"/>
            <a:ext cx="4357510" cy="81844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DEMO-PROXY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使用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IIS-ARR</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NGINX)</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圓角矩形 9"/>
          <p:cNvSpPr/>
          <p:nvPr/>
        </p:nvSpPr>
        <p:spPr>
          <a:xfrm>
            <a:off x="7952717" y="2661737"/>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DEMO-WEB82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圓角矩形 10"/>
          <p:cNvSpPr/>
          <p:nvPr/>
        </p:nvSpPr>
        <p:spPr>
          <a:xfrm>
            <a:off x="6880272" y="3872598"/>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DEMO-DB</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30" name="Picture 6" descr="「docker volume」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6528" b="591"/>
          <a:stretch/>
        </p:blipFill>
        <p:spPr bwMode="auto">
          <a:xfrm>
            <a:off x="9510584" y="2121669"/>
            <a:ext cx="555626" cy="43154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線接點 12"/>
          <p:cNvCxnSpPr>
            <a:endCxn id="8" idx="0"/>
          </p:cNvCxnSpPr>
          <p:nvPr/>
        </p:nvCxnSpPr>
        <p:spPr>
          <a:xfrm>
            <a:off x="7918851" y="1070003"/>
            <a:ext cx="0" cy="620889"/>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9510584" y="3508404"/>
            <a:ext cx="0" cy="1557867"/>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6473873" y="3508404"/>
            <a:ext cx="0" cy="1557867"/>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7365696" y="3508404"/>
            <a:ext cx="191911" cy="364195"/>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flipH="1">
            <a:off x="8359118" y="3508404"/>
            <a:ext cx="180623" cy="364195"/>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7952717" y="4741586"/>
            <a:ext cx="0" cy="324685"/>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a:off x="6857694" y="2509337"/>
            <a:ext cx="0" cy="234501"/>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接點 38"/>
          <p:cNvCxnSpPr/>
          <p:nvPr/>
        </p:nvCxnSpPr>
        <p:spPr>
          <a:xfrm>
            <a:off x="9025160" y="2509337"/>
            <a:ext cx="0" cy="234501"/>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32" name="Picture 8" descr="「disk volume icon」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3785" y="5565806"/>
            <a:ext cx="304799" cy="30479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docker volume」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6528" b="591"/>
          <a:stretch/>
        </p:blipFill>
        <p:spPr bwMode="auto">
          <a:xfrm>
            <a:off x="9510584" y="3112139"/>
            <a:ext cx="555626" cy="43154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docker volume」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6528" b="591"/>
          <a:stretch/>
        </p:blipFill>
        <p:spPr bwMode="auto">
          <a:xfrm>
            <a:off x="7345055" y="3112139"/>
            <a:ext cx="555626" cy="43154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docker volume」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6528" b="591"/>
          <a:stretch/>
        </p:blipFill>
        <p:spPr bwMode="auto">
          <a:xfrm>
            <a:off x="8469534" y="4338267"/>
            <a:ext cx="555626" cy="431542"/>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5095102" y="6119336"/>
            <a:ext cx="33237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Testing / Production Environment</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矩形 21"/>
          <p:cNvSpPr/>
          <p:nvPr/>
        </p:nvSpPr>
        <p:spPr>
          <a:xfrm>
            <a:off x="1884344" y="1216759"/>
            <a:ext cx="2997494" cy="2196452"/>
          </a:xfrm>
          <a:prstGeom prst="rect">
            <a:avLst/>
          </a:prstGeom>
          <a:solidFill>
            <a:srgbClr val="FFFFFF">
              <a:alpha val="32157"/>
            </a:srgbClr>
          </a:solidFill>
          <a:ln>
            <a:prstDash val="dash"/>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文字方塊 22"/>
          <p:cNvSpPr txBox="1"/>
          <p:nvPr/>
        </p:nvSpPr>
        <p:spPr>
          <a:xfrm>
            <a:off x="1884344" y="3476136"/>
            <a:ext cx="18969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Docker Repository</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026" name="Picture 2" descr="「visual studio」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1176" y="4903928"/>
            <a:ext cx="2937098" cy="1541977"/>
          </a:xfrm>
          <a:prstGeom prst="rect">
            <a:avLst/>
          </a:prstGeom>
        </p:spPr>
        <p:style>
          <a:lnRef idx="2">
            <a:schemeClr val="accent2"/>
          </a:lnRef>
          <a:fillRef idx="1">
            <a:schemeClr val="lt1"/>
          </a:fillRef>
          <a:effectRef idx="0">
            <a:schemeClr val="accent2"/>
          </a:effectRef>
          <a:fontRef idx="minor">
            <a:schemeClr val="dk1"/>
          </a:fontRef>
        </p:style>
      </p:pic>
      <p:sp>
        <p:nvSpPr>
          <p:cNvPr id="25" name="文字方塊 24"/>
          <p:cNvSpPr txBox="1"/>
          <p:nvPr/>
        </p:nvSpPr>
        <p:spPr>
          <a:xfrm>
            <a:off x="1884344" y="6488668"/>
            <a:ext cx="11510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Developer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6" name="直線單箭頭接點 5"/>
          <p:cNvCxnSpPr>
            <a:stCxn id="1026" idx="0"/>
            <a:endCxn id="22" idx="2"/>
          </p:cNvCxnSpPr>
          <p:nvPr/>
        </p:nvCxnSpPr>
        <p:spPr>
          <a:xfrm flipV="1">
            <a:off x="3379725" y="3413211"/>
            <a:ext cx="3366" cy="14907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a:off x="4649037" y="2335741"/>
            <a:ext cx="7182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圓角矩形 33"/>
          <p:cNvSpPr/>
          <p:nvPr/>
        </p:nvSpPr>
        <p:spPr>
          <a:xfrm>
            <a:off x="2152777" y="1515629"/>
            <a:ext cx="614218" cy="554182"/>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5" name="圓角矩形 34"/>
          <p:cNvSpPr/>
          <p:nvPr/>
        </p:nvSpPr>
        <p:spPr>
          <a:xfrm>
            <a:off x="2152777" y="2232245"/>
            <a:ext cx="614218" cy="554182"/>
          </a:xfrm>
          <a:prstGeom prst="roundRect">
            <a:avLst/>
          </a:prstGeom>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6" name="圓角矩形 35"/>
          <p:cNvSpPr/>
          <p:nvPr/>
        </p:nvSpPr>
        <p:spPr>
          <a:xfrm>
            <a:off x="2929400" y="2232245"/>
            <a:ext cx="614218" cy="554182"/>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8" name="圓角矩形 37"/>
          <p:cNvSpPr/>
          <p:nvPr/>
        </p:nvSpPr>
        <p:spPr>
          <a:xfrm>
            <a:off x="2929400" y="1506436"/>
            <a:ext cx="614218" cy="554182"/>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圓角矩形 39"/>
          <p:cNvSpPr/>
          <p:nvPr/>
        </p:nvSpPr>
        <p:spPr>
          <a:xfrm>
            <a:off x="3698616" y="1506436"/>
            <a:ext cx="614218" cy="554182"/>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4" name="圓角矩形 43"/>
          <p:cNvSpPr/>
          <p:nvPr/>
        </p:nvSpPr>
        <p:spPr>
          <a:xfrm>
            <a:off x="3698616" y="2232245"/>
            <a:ext cx="614218" cy="554182"/>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標題 11"/>
          <p:cNvSpPr>
            <a:spLocks noGrp="1"/>
          </p:cNvSpPr>
          <p:nvPr>
            <p:ph type="title"/>
          </p:nvPr>
        </p:nvSpPr>
        <p:spPr/>
        <p:txBody>
          <a:bodyPr>
            <a:normAutofit fontScale="90000"/>
          </a:bodyPr>
          <a:lstStyle/>
          <a:p>
            <a:r>
              <a:rPr lang="en-US" altLang="zh-TW" dirty="0" smtClean="0"/>
              <a:t>DOCKER</a:t>
            </a:r>
            <a:r>
              <a:rPr lang="zh-TW" altLang="en-US" dirty="0" smtClean="0"/>
              <a:t> 建議的開發流程</a:t>
            </a:r>
            <a:r>
              <a:rPr lang="en-US" altLang="zh-TW" dirty="0" smtClean="0"/>
              <a:t>:</a:t>
            </a:r>
            <a:r>
              <a:rPr lang="zh-TW" altLang="en-US" dirty="0" smtClean="0"/>
              <a:t> </a:t>
            </a:r>
            <a:r>
              <a:rPr lang="en-US" altLang="zh-TW" dirty="0" smtClean="0"/>
              <a:t>BUILD</a:t>
            </a:r>
            <a:r>
              <a:rPr lang="zh-TW" altLang="en-US" dirty="0" smtClean="0"/>
              <a:t> </a:t>
            </a:r>
            <a:r>
              <a:rPr lang="en-US" altLang="zh-TW" dirty="0" smtClean="0"/>
              <a:t>&gt;</a:t>
            </a:r>
            <a:r>
              <a:rPr lang="zh-TW" altLang="en-US" dirty="0" smtClean="0"/>
              <a:t> </a:t>
            </a:r>
            <a:r>
              <a:rPr lang="en-US" altLang="zh-TW" dirty="0" smtClean="0"/>
              <a:t>SHIP</a:t>
            </a:r>
            <a:r>
              <a:rPr lang="zh-TW" altLang="en-US" dirty="0" smtClean="0"/>
              <a:t> </a:t>
            </a:r>
            <a:r>
              <a:rPr lang="en-US" altLang="zh-TW" dirty="0" smtClean="0"/>
              <a:t>&gt;</a:t>
            </a:r>
            <a:r>
              <a:rPr lang="zh-TW" altLang="en-US" dirty="0" smtClean="0"/>
              <a:t> </a:t>
            </a:r>
            <a:r>
              <a:rPr lang="en-US" altLang="zh-TW" dirty="0" smtClean="0"/>
              <a:t>RUN</a:t>
            </a:r>
            <a:br>
              <a:rPr lang="en-US" altLang="zh-TW" dirty="0" smtClean="0"/>
            </a:br>
            <a:r>
              <a:rPr lang="en-US" altLang="zh-TW" dirty="0" smtClean="0"/>
              <a:t/>
            </a:r>
            <a:br>
              <a:rPr lang="en-US" altLang="zh-TW" dirty="0" smtClean="0"/>
            </a:br>
            <a:endParaRPr lang="zh-TW" altLang="en-US" dirty="0"/>
          </a:p>
        </p:txBody>
      </p:sp>
    </p:spTree>
    <p:extLst>
      <p:ext uri="{BB962C8B-B14F-4D97-AF65-F5344CB8AC3E}">
        <p14:creationId xmlns:p14="http://schemas.microsoft.com/office/powerpoint/2010/main" val="39478945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80455" y="2393249"/>
            <a:ext cx="4769708" cy="3726088"/>
          </a:xfrm>
          <a:prstGeom prst="rect">
            <a:avLst/>
          </a:prstGeom>
          <a:solidFill>
            <a:srgbClr val="FFFFFF">
              <a:alpha val="32157"/>
            </a:srgbClr>
          </a:solidFill>
          <a:ln>
            <a:prstDash val="dash"/>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圓角矩形 4"/>
          <p:cNvSpPr/>
          <p:nvPr/>
        </p:nvSpPr>
        <p:spPr>
          <a:xfrm>
            <a:off x="5468248" y="2921229"/>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DEMO-WEB81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圓角矩形 6"/>
          <p:cNvSpPr/>
          <p:nvPr/>
        </p:nvSpPr>
        <p:spPr>
          <a:xfrm>
            <a:off x="5468247" y="4649840"/>
            <a:ext cx="4357510" cy="87488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DEMO-VOLUME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圓角矩形 9"/>
          <p:cNvSpPr/>
          <p:nvPr/>
        </p:nvSpPr>
        <p:spPr>
          <a:xfrm>
            <a:off x="7680869" y="2921229"/>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DEMO-WEB82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8" name="直線接點 27"/>
          <p:cNvCxnSpPr/>
          <p:nvPr/>
        </p:nvCxnSpPr>
        <p:spPr>
          <a:xfrm>
            <a:off x="9238736" y="3767896"/>
            <a:ext cx="0" cy="1557867"/>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6202025" y="3767896"/>
            <a:ext cx="0" cy="1557867"/>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a:off x="6585846" y="1385939"/>
            <a:ext cx="0" cy="1617390"/>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接點 38"/>
          <p:cNvCxnSpPr/>
          <p:nvPr/>
        </p:nvCxnSpPr>
        <p:spPr>
          <a:xfrm>
            <a:off x="8753312" y="1385939"/>
            <a:ext cx="0" cy="1617390"/>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32" name="Picture 8" descr="「disk volume icon」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41937" y="5149375"/>
            <a:ext cx="304799" cy="30479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docker volume」的圖片搜尋結果"/>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6528" b="591"/>
          <a:stretch/>
        </p:blipFill>
        <p:spPr bwMode="auto">
          <a:xfrm>
            <a:off x="9238736" y="3371631"/>
            <a:ext cx="555626" cy="43154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docker volume」的圖片搜尋結果"/>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6528" b="591"/>
          <a:stretch/>
        </p:blipFill>
        <p:spPr bwMode="auto">
          <a:xfrm>
            <a:off x="7073207" y="3371631"/>
            <a:ext cx="555626" cy="431542"/>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a:off x="6630109" y="1935204"/>
            <a:ext cx="11176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TCP: </a:t>
            </a:r>
            <a:r>
              <a:rPr kumimoji="0" lang="en-US" altLang="zh-TW" sz="1800" b="0" i="0" u="none" strike="noStrike" kern="1200" cap="none" spc="0" normalizeH="0" baseline="0" noProof="0" dirty="0" smtClean="0">
                <a:ln>
                  <a:noFill/>
                </a:ln>
                <a:solidFill>
                  <a:prstClr val="white"/>
                </a:solidFill>
                <a:effectLst/>
                <a:uLnTx/>
                <a:uFillTx/>
                <a:latin typeface="Calibri" panose="020F0502020204030204"/>
                <a:ea typeface="新細明體" panose="02020500000000000000" pitchFamily="18" charset="-120"/>
                <a:cs typeface="+mn-cs"/>
              </a:rPr>
              <a:t>8001</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8807310" y="1935204"/>
            <a:ext cx="11176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TCP: </a:t>
            </a:r>
            <a:r>
              <a:rPr kumimoji="0" lang="en-US" altLang="zh-TW" sz="1800" b="0" i="0" u="none" strike="noStrike" kern="1200" cap="none" spc="0" normalizeH="0" baseline="0" noProof="0" dirty="0" smtClean="0">
                <a:ln>
                  <a:noFill/>
                </a:ln>
                <a:solidFill>
                  <a:prstClr val="white"/>
                </a:solidFill>
                <a:effectLst/>
                <a:uLnTx/>
                <a:uFillTx/>
                <a:latin typeface="Calibri" panose="020F0502020204030204"/>
                <a:ea typeface="新細明體" panose="02020500000000000000" pitchFamily="18" charset="-120"/>
                <a:cs typeface="+mn-cs"/>
              </a:rPr>
              <a:t>8002</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文字方塊 24"/>
          <p:cNvSpPr txBox="1"/>
          <p:nvPr/>
        </p:nvSpPr>
        <p:spPr>
          <a:xfrm>
            <a:off x="6595582" y="2592432"/>
            <a:ext cx="8836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TCP: 80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文字方塊 25"/>
          <p:cNvSpPr txBox="1"/>
          <p:nvPr/>
        </p:nvSpPr>
        <p:spPr>
          <a:xfrm>
            <a:off x="8728405" y="2592432"/>
            <a:ext cx="8836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TCP: 80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文字方塊 26"/>
          <p:cNvSpPr txBox="1"/>
          <p:nvPr/>
        </p:nvSpPr>
        <p:spPr>
          <a:xfrm>
            <a:off x="5393618" y="3767895"/>
            <a:ext cx="22111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C:\InetPub\App_Data</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4" name="文字方塊 33"/>
          <p:cNvSpPr txBox="1"/>
          <p:nvPr/>
        </p:nvSpPr>
        <p:spPr>
          <a:xfrm>
            <a:off x="7747787" y="3750179"/>
            <a:ext cx="22111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C:\InetPub\App_Data</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5" name="文字方塊 34"/>
          <p:cNvSpPr txBox="1"/>
          <p:nvPr/>
        </p:nvSpPr>
        <p:spPr>
          <a:xfrm>
            <a:off x="8377180" y="5524728"/>
            <a:ext cx="1440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C:\DEMOVOL</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20" name="Picture 2" descr="「visual studio」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5593" y="4530785"/>
            <a:ext cx="2937098" cy="1541977"/>
          </a:xfrm>
          <a:prstGeom prst="rect">
            <a:avLst/>
          </a:prstGeom>
        </p:spPr>
        <p:style>
          <a:lnRef idx="2">
            <a:schemeClr val="accent2"/>
          </a:lnRef>
          <a:fillRef idx="1">
            <a:schemeClr val="lt1"/>
          </a:fillRef>
          <a:effectRef idx="0">
            <a:schemeClr val="accent2"/>
          </a:effectRef>
          <a:fontRef idx="minor">
            <a:schemeClr val="dk1"/>
          </a:fontRef>
        </p:style>
      </p:pic>
      <p:sp>
        <p:nvSpPr>
          <p:cNvPr id="21" name="文字方塊 20"/>
          <p:cNvSpPr txBox="1"/>
          <p:nvPr/>
        </p:nvSpPr>
        <p:spPr>
          <a:xfrm>
            <a:off x="1884344" y="6488668"/>
            <a:ext cx="3354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Developer</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(My Notebook, Win10)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3" name="肘形接點 2"/>
          <p:cNvCxnSpPr>
            <a:stCxn id="20" idx="0"/>
            <a:endCxn id="4" idx="1"/>
          </p:cNvCxnSpPr>
          <p:nvPr/>
        </p:nvCxnSpPr>
        <p:spPr>
          <a:xfrm rot="5400000" flipH="1" flipV="1">
            <a:off x="3905052" y="3155383"/>
            <a:ext cx="274492" cy="247631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5095102" y="6119336"/>
            <a:ext cx="49219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Testing / Production Environment (VM, </a:t>
            </a:r>
            <a:r>
              <a:rPr kumimoji="0" lang="en-US" altLang="zh-TW" sz="1800" b="0" i="0" u="none" strike="noStrike" kern="1200" cap="none" spc="0" normalizeH="0" baseline="0" noProof="0" dirty="0" smtClean="0">
                <a:ln>
                  <a:noFill/>
                </a:ln>
                <a:solidFill>
                  <a:prstClr val="white"/>
                </a:solidFill>
                <a:effectLst/>
                <a:uLnTx/>
                <a:uFillTx/>
                <a:latin typeface="Calibri" panose="020F0502020204030204"/>
                <a:ea typeface="新細明體" panose="02020500000000000000" pitchFamily="18" charset="-120"/>
                <a:cs typeface="+mn-cs"/>
              </a:rPr>
              <a:t>Win2016)</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標題 11"/>
          <p:cNvSpPr>
            <a:spLocks noGrp="1"/>
          </p:cNvSpPr>
          <p:nvPr>
            <p:ph type="title"/>
          </p:nvPr>
        </p:nvSpPr>
        <p:spPr>
          <a:xfrm>
            <a:off x="1981201" y="609602"/>
            <a:ext cx="7772400" cy="1456267"/>
          </a:xfrm>
        </p:spPr>
        <p:txBody>
          <a:bodyPr>
            <a:normAutofit fontScale="90000"/>
          </a:bodyPr>
          <a:lstStyle/>
          <a:p>
            <a:r>
              <a:rPr lang="en-US" altLang="zh-TW" dirty="0" smtClean="0"/>
              <a:t>DEMO </a:t>
            </a:r>
            <a:r>
              <a:rPr lang="zh-TW" altLang="en-US" dirty="0" smtClean="0"/>
              <a:t>流程與環境</a:t>
            </a:r>
            <a:r>
              <a:rPr lang="en-US" altLang="zh-TW" dirty="0" smtClean="0"/>
              <a:t/>
            </a:r>
            <a:br>
              <a:rPr lang="en-US" altLang="zh-TW" dirty="0" smtClean="0"/>
            </a:br>
            <a:r>
              <a:rPr lang="en-US" altLang="zh-TW" dirty="0" smtClean="0"/>
              <a:t/>
            </a:r>
            <a:br>
              <a:rPr lang="en-US" altLang="zh-TW" dirty="0" smtClean="0"/>
            </a:br>
            <a:endParaRPr lang="zh-TW" altLang="en-US" dirty="0"/>
          </a:p>
        </p:txBody>
      </p:sp>
      <p:sp>
        <p:nvSpPr>
          <p:cNvPr id="32" name="圓角矩形 31"/>
          <p:cNvSpPr/>
          <p:nvPr/>
        </p:nvSpPr>
        <p:spPr>
          <a:xfrm>
            <a:off x="5468247" y="974488"/>
            <a:ext cx="4357510" cy="81844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Reverse Proxy (NGINX)</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426655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 risk without </a:t>
            </a:r>
            <a:r>
              <a:rPr lang="en-US" altLang="zh-TW" dirty="0" err="1" smtClean="0"/>
              <a:t>hyper-v</a:t>
            </a:r>
            <a:r>
              <a:rPr lang="en-US" altLang="zh-TW" dirty="0" smtClean="0"/>
              <a:t> isolation</a:t>
            </a:r>
            <a:endParaRPr lang="zh-TW" altLang="en-US" dirty="0"/>
          </a:p>
        </p:txBody>
      </p:sp>
      <p:sp>
        <p:nvSpPr>
          <p:cNvPr id="5" name="文字版面配置區 4"/>
          <p:cNvSpPr>
            <a:spLocks noGrp="1"/>
          </p:cNvSpPr>
          <p:nvPr>
            <p:ph type="body" idx="1"/>
          </p:nvPr>
        </p:nvSpPr>
        <p:spPr/>
        <p:txBody>
          <a:bodyPr/>
          <a:lstStyle/>
          <a:p>
            <a:r>
              <a:rPr lang="zh-TW" altLang="en-US" dirty="0" smtClean="0"/>
              <a:t>佈署關鍵系統時，請務必留意 </a:t>
            </a:r>
            <a:r>
              <a:rPr lang="en-US" altLang="zh-TW" dirty="0" smtClean="0"/>
              <a:t>container isolation </a:t>
            </a:r>
            <a:r>
              <a:rPr lang="zh-TW" altLang="en-US" dirty="0" smtClean="0"/>
              <a:t>的安全問題</a:t>
            </a:r>
            <a:endParaRPr lang="zh-TW" altLang="en-US" dirty="0"/>
          </a:p>
        </p:txBody>
      </p:sp>
    </p:spTree>
    <p:extLst>
      <p:ext uri="{BB962C8B-B14F-4D97-AF65-F5344CB8AC3E}">
        <p14:creationId xmlns:p14="http://schemas.microsoft.com/office/powerpoint/2010/main" val="23248310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280743472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Immutable Server</a:t>
            </a:r>
            <a:endParaRPr lang="zh-TW" altLang="en-US" dirty="0"/>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41643909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097280" y="1827591"/>
            <a:ext cx="10808970" cy="4768038"/>
          </a:xfrm>
        </p:spPr>
        <p:txBody>
          <a:bodyPr>
            <a:noAutofit/>
          </a:bodyPr>
          <a:lstStyle/>
          <a:p>
            <a:r>
              <a:rPr lang="zh-TW" altLang="en-US" sz="2400" b="1" dirty="0">
                <a:solidFill>
                  <a:schemeClr val="tx1"/>
                </a:solidFill>
              </a:rPr>
              <a:t>維護困難</a:t>
            </a:r>
            <a:r>
              <a:rPr lang="en-US" altLang="zh-TW" sz="2400" b="1" dirty="0">
                <a:solidFill>
                  <a:schemeClr val="tx1"/>
                </a:solidFill>
              </a:rPr>
              <a:t>:</a:t>
            </a:r>
            <a:r>
              <a:rPr lang="zh-TW" altLang="en-US" sz="2400" b="1" dirty="0">
                <a:solidFill>
                  <a:schemeClr val="tx1"/>
                </a:solidFill>
              </a:rPr>
              <a:t> </a:t>
            </a:r>
            <a:r>
              <a:rPr lang="zh-TW" altLang="en-US" sz="2400" dirty="0">
                <a:solidFill>
                  <a:schemeClr val="tx1"/>
                </a:solidFill>
              </a:rPr>
              <a:t>大型單體式 </a:t>
            </a:r>
            <a:r>
              <a:rPr lang="en-US" altLang="zh-TW" sz="2400" dirty="0">
                <a:solidFill>
                  <a:schemeClr val="tx1"/>
                </a:solidFill>
              </a:rPr>
              <a:t>(Monolithic Apps) </a:t>
            </a:r>
            <a:r>
              <a:rPr lang="zh-TW" altLang="en-US" sz="2400" dirty="0">
                <a:solidFill>
                  <a:schemeClr val="tx1"/>
                </a:solidFill>
              </a:rPr>
              <a:t>開發、維護、更新、測試都很困難。改一行 </a:t>
            </a:r>
            <a:r>
              <a:rPr lang="en-US" altLang="zh-TW" sz="2400" dirty="0">
                <a:solidFill>
                  <a:schemeClr val="tx1"/>
                </a:solidFill>
              </a:rPr>
              <a:t>code</a:t>
            </a:r>
            <a:r>
              <a:rPr lang="zh-TW" altLang="en-US" sz="2400" dirty="0">
                <a:solidFill>
                  <a:schemeClr val="tx1"/>
                </a:solidFill>
              </a:rPr>
              <a:t> 就要測試所有功能；</a:t>
            </a:r>
            <a:endParaRPr lang="en-US" altLang="zh-TW" sz="2400" dirty="0">
              <a:solidFill>
                <a:schemeClr val="tx1"/>
              </a:solidFill>
            </a:endParaRPr>
          </a:p>
          <a:p>
            <a:pPr marL="201168" lvl="1" indent="0">
              <a:buNone/>
            </a:pPr>
            <a:endParaRPr lang="en-US" altLang="zh-TW" sz="1600" dirty="0">
              <a:solidFill>
                <a:schemeClr val="tx1"/>
              </a:solidFill>
            </a:endParaRPr>
          </a:p>
          <a:p>
            <a:r>
              <a:rPr lang="zh-TW" altLang="en-US" sz="2400" b="1" dirty="0">
                <a:solidFill>
                  <a:schemeClr val="tx1"/>
                </a:solidFill>
              </a:rPr>
              <a:t>擴充困難</a:t>
            </a:r>
            <a:r>
              <a:rPr lang="en-US" altLang="zh-TW" sz="2400" b="1" dirty="0">
                <a:solidFill>
                  <a:schemeClr val="tx1"/>
                </a:solidFill>
              </a:rPr>
              <a:t>:</a:t>
            </a:r>
            <a:r>
              <a:rPr lang="zh-TW" altLang="en-US" sz="2400" b="1" dirty="0">
                <a:solidFill>
                  <a:schemeClr val="tx1"/>
                </a:solidFill>
              </a:rPr>
              <a:t> </a:t>
            </a:r>
            <a:r>
              <a:rPr lang="zh-TW" altLang="en-US" sz="2400" dirty="0">
                <a:solidFill>
                  <a:schemeClr val="tx1"/>
                </a:solidFill>
              </a:rPr>
              <a:t>由於服務無法分割，只能整體進行擴充，複雜度高。系統失敗也會導致整個 </a:t>
            </a:r>
            <a:r>
              <a:rPr lang="en-US" altLang="zh-TW" sz="2400" dirty="0">
                <a:solidFill>
                  <a:schemeClr val="tx1"/>
                </a:solidFill>
              </a:rPr>
              <a:t>App</a:t>
            </a:r>
            <a:r>
              <a:rPr lang="zh-TW" altLang="en-US" sz="2400" dirty="0">
                <a:solidFill>
                  <a:schemeClr val="tx1"/>
                </a:solidFill>
              </a:rPr>
              <a:t> </a:t>
            </a:r>
            <a:r>
              <a:rPr lang="en-US" altLang="zh-TW" sz="2400" dirty="0">
                <a:solidFill>
                  <a:schemeClr val="tx1"/>
                </a:solidFill>
              </a:rPr>
              <a:t>Pool</a:t>
            </a:r>
            <a:r>
              <a:rPr lang="zh-TW" altLang="en-US" sz="2400" dirty="0">
                <a:solidFill>
                  <a:schemeClr val="tx1"/>
                </a:solidFill>
              </a:rPr>
              <a:t> </a:t>
            </a:r>
            <a:r>
              <a:rPr lang="en-US" altLang="zh-TW" sz="2400" dirty="0">
                <a:solidFill>
                  <a:schemeClr val="tx1"/>
                </a:solidFill>
              </a:rPr>
              <a:t>Failure,</a:t>
            </a:r>
            <a:r>
              <a:rPr lang="zh-TW" altLang="en-US" sz="2400" dirty="0">
                <a:solidFill>
                  <a:schemeClr val="tx1"/>
                </a:solidFill>
              </a:rPr>
              <a:t> 無法隔離 </a:t>
            </a:r>
            <a:r>
              <a:rPr lang="en-US" altLang="zh-TW" sz="2400" dirty="0">
                <a:solidFill>
                  <a:schemeClr val="tx1"/>
                </a:solidFill>
              </a:rPr>
              <a:t>Application</a:t>
            </a:r>
            <a:r>
              <a:rPr lang="zh-TW" altLang="en-US" sz="2400" dirty="0">
                <a:solidFill>
                  <a:schemeClr val="tx1"/>
                </a:solidFill>
              </a:rPr>
              <a:t> 內的部分元件 </a:t>
            </a:r>
            <a:r>
              <a:rPr lang="en-US" altLang="zh-TW" sz="2400" dirty="0">
                <a:solidFill>
                  <a:schemeClr val="tx1"/>
                </a:solidFill>
              </a:rPr>
              <a:t>Failure.</a:t>
            </a:r>
          </a:p>
          <a:p>
            <a:pPr lvl="1"/>
            <a:endParaRPr lang="en-US" altLang="zh-TW" sz="1600" dirty="0">
              <a:solidFill>
                <a:schemeClr val="tx1"/>
              </a:solidFill>
            </a:endParaRPr>
          </a:p>
          <a:p>
            <a:r>
              <a:rPr lang="zh-TW" altLang="en-US" sz="2400" b="1" dirty="0">
                <a:solidFill>
                  <a:schemeClr val="tx1"/>
                </a:solidFill>
              </a:rPr>
              <a:t>雲端化困難</a:t>
            </a:r>
            <a:r>
              <a:rPr lang="en-US" altLang="zh-TW" sz="2400" b="1" dirty="0">
                <a:solidFill>
                  <a:schemeClr val="tx1"/>
                </a:solidFill>
              </a:rPr>
              <a:t>:</a:t>
            </a:r>
            <a:r>
              <a:rPr lang="zh-TW" altLang="en-US" sz="2400" b="1" dirty="0">
                <a:solidFill>
                  <a:schemeClr val="tx1"/>
                </a:solidFill>
              </a:rPr>
              <a:t> </a:t>
            </a:r>
            <a:r>
              <a:rPr lang="zh-TW" altLang="en-US" sz="2400" dirty="0">
                <a:solidFill>
                  <a:schemeClr val="tx1"/>
                </a:solidFill>
              </a:rPr>
              <a:t>難以朝向雲端化發展 </a:t>
            </a:r>
            <a:r>
              <a:rPr lang="en-US" altLang="zh-TW" sz="2400" dirty="0">
                <a:solidFill>
                  <a:schemeClr val="tx1"/>
                </a:solidFill>
              </a:rPr>
              <a:t>(</a:t>
            </a:r>
            <a:r>
              <a:rPr lang="zh-TW" altLang="en-US" sz="2400" dirty="0">
                <a:solidFill>
                  <a:schemeClr val="tx1"/>
                </a:solidFill>
              </a:rPr>
              <a:t>我們想將部分服務切割出來，改由原廠直接從雲端提供服務</a:t>
            </a:r>
            <a:r>
              <a:rPr lang="en-US" altLang="zh-TW" sz="2400" dirty="0">
                <a:solidFill>
                  <a:schemeClr val="tx1"/>
                </a:solidFill>
              </a:rPr>
              <a:t>)</a:t>
            </a:r>
            <a:r>
              <a:rPr lang="zh-TW" altLang="en-US" sz="2400" dirty="0">
                <a:solidFill>
                  <a:schemeClr val="tx1"/>
                </a:solidFill>
              </a:rPr>
              <a:t>。同時系統非多租戶設計，要大量佈署同樣服務給不同客戶的效率及使用率也不佳。</a:t>
            </a:r>
            <a:endParaRPr lang="en-US" altLang="zh-TW" sz="2400" dirty="0">
              <a:solidFill>
                <a:schemeClr val="tx1"/>
              </a:solidFill>
            </a:endParaRPr>
          </a:p>
          <a:p>
            <a:endParaRPr lang="en-US" altLang="zh-TW" sz="1050" dirty="0">
              <a:solidFill>
                <a:schemeClr val="tx1"/>
              </a:solidFill>
            </a:endParaRPr>
          </a:p>
          <a:p>
            <a:r>
              <a:rPr lang="zh-TW" altLang="en-US" sz="2400" b="1" dirty="0">
                <a:solidFill>
                  <a:schemeClr val="tx1"/>
                </a:solidFill>
              </a:rPr>
              <a:t>佈署困難</a:t>
            </a:r>
            <a:r>
              <a:rPr lang="en-US" altLang="zh-TW" sz="2400" b="1" dirty="0">
                <a:solidFill>
                  <a:schemeClr val="tx1"/>
                </a:solidFill>
              </a:rPr>
              <a:t>:</a:t>
            </a:r>
            <a:r>
              <a:rPr lang="zh-TW" altLang="en-US" sz="2400" b="1" dirty="0">
                <a:solidFill>
                  <a:schemeClr val="tx1"/>
                </a:solidFill>
              </a:rPr>
              <a:t> </a:t>
            </a:r>
            <a:r>
              <a:rPr lang="en-US" altLang="zh-TW" sz="2400" dirty="0">
                <a:solidFill>
                  <a:schemeClr val="tx1"/>
                </a:solidFill>
              </a:rPr>
              <a:t>Container </a:t>
            </a:r>
            <a:r>
              <a:rPr lang="zh-TW" altLang="en-US" sz="2400" dirty="0">
                <a:solidFill>
                  <a:schemeClr val="tx1"/>
                </a:solidFill>
              </a:rPr>
              <a:t>技術能解決佈署問題，但是</a:t>
            </a:r>
            <a:r>
              <a:rPr lang="en-US" altLang="zh-TW" sz="2400" dirty="0">
                <a:solidFill>
                  <a:schemeClr val="tx1"/>
                </a:solidFill>
              </a:rPr>
              <a:t> Docker </a:t>
            </a:r>
            <a:r>
              <a:rPr lang="zh-TW" altLang="en-US" sz="2400" dirty="0">
                <a:solidFill>
                  <a:schemeClr val="tx1"/>
                </a:solidFill>
              </a:rPr>
              <a:t>必須架構在 </a:t>
            </a:r>
            <a:r>
              <a:rPr lang="en-US" altLang="zh-TW" sz="2400" dirty="0">
                <a:solidFill>
                  <a:schemeClr val="tx1"/>
                </a:solidFill>
              </a:rPr>
              <a:t>Linux</a:t>
            </a:r>
            <a:r>
              <a:rPr lang="zh-TW" altLang="en-US" sz="2400" dirty="0">
                <a:solidFill>
                  <a:schemeClr val="tx1"/>
                </a:solidFill>
              </a:rPr>
              <a:t> 上，</a:t>
            </a:r>
            <a:r>
              <a:rPr lang="en-US" altLang="zh-TW" sz="2400" dirty="0">
                <a:solidFill>
                  <a:schemeClr val="tx1"/>
                </a:solidFill>
              </a:rPr>
              <a:t>.NET Developer</a:t>
            </a:r>
            <a:r>
              <a:rPr lang="zh-TW" altLang="en-US" sz="2400" dirty="0">
                <a:solidFill>
                  <a:schemeClr val="tx1"/>
                </a:solidFill>
              </a:rPr>
              <a:t> 難以直接使用。</a:t>
            </a:r>
            <a:endParaRPr lang="en-US" altLang="zh-TW" sz="2400" dirty="0">
              <a:solidFill>
                <a:schemeClr val="tx1"/>
              </a:solidFill>
            </a:endParaRPr>
          </a:p>
          <a:p>
            <a:pPr lvl="1"/>
            <a:endParaRPr lang="en-US" altLang="zh-TW" sz="2000" dirty="0">
              <a:solidFill>
                <a:schemeClr val="tx1"/>
              </a:solidFill>
            </a:endParaRPr>
          </a:p>
        </p:txBody>
      </p:sp>
      <p:sp>
        <p:nvSpPr>
          <p:cNvPr id="2" name="標題 1"/>
          <p:cNvSpPr>
            <a:spLocks noGrp="1"/>
          </p:cNvSpPr>
          <p:nvPr>
            <p:ph type="title"/>
          </p:nvPr>
        </p:nvSpPr>
        <p:spPr/>
        <p:txBody>
          <a:bodyPr>
            <a:noAutofit/>
          </a:bodyPr>
          <a:lstStyle/>
          <a:p>
            <a:r>
              <a:rPr lang="zh-TW" altLang="en-US" sz="3200" b="1" dirty="0"/>
              <a:t>實作上的難題</a:t>
            </a:r>
            <a:r>
              <a:rPr lang="en-US" altLang="zh-TW" sz="3200" b="1" dirty="0"/>
              <a:t/>
            </a:r>
            <a:br>
              <a:rPr lang="en-US" altLang="zh-TW" sz="3200" b="1" dirty="0"/>
            </a:br>
            <a:endParaRPr lang="zh-TW" altLang="en-US" sz="3200" b="1" dirty="0"/>
          </a:p>
        </p:txBody>
      </p:sp>
      <p:sp>
        <p:nvSpPr>
          <p:cNvPr id="4" name="圓角矩形 3"/>
          <p:cNvSpPr/>
          <p:nvPr/>
        </p:nvSpPr>
        <p:spPr>
          <a:xfrm>
            <a:off x="3408280" y="1737360"/>
            <a:ext cx="6472719" cy="21575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What Is Your Priority ?</a:t>
            </a:r>
            <a:endParaRPr lang="zh-TW" altLang="en-US" dirty="0"/>
          </a:p>
        </p:txBody>
      </p:sp>
      <p:sp>
        <p:nvSpPr>
          <p:cNvPr id="5" name="L-圖案 4"/>
          <p:cNvSpPr/>
          <p:nvPr/>
        </p:nvSpPr>
        <p:spPr>
          <a:xfrm rot="19034746">
            <a:off x="522413" y="2116476"/>
            <a:ext cx="534256" cy="328773"/>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L-圖案 5"/>
          <p:cNvSpPr/>
          <p:nvPr/>
        </p:nvSpPr>
        <p:spPr>
          <a:xfrm rot="19034746">
            <a:off x="522414" y="4254020"/>
            <a:ext cx="534256" cy="328773"/>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6356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What Is: “JUST ENOUGH” Concept?</a:t>
            </a:r>
            <a:endParaRPr lang="zh-TW" altLang="en-US" dirty="0"/>
          </a:p>
        </p:txBody>
      </p:sp>
      <p:sp>
        <p:nvSpPr>
          <p:cNvPr id="5" name="圓角矩形 4"/>
          <p:cNvSpPr/>
          <p:nvPr/>
        </p:nvSpPr>
        <p:spPr>
          <a:xfrm>
            <a:off x="9413823" y="2218544"/>
            <a:ext cx="2413416" cy="36426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有多少是我們需要的</a:t>
            </a:r>
            <a:r>
              <a:rPr lang="en-US" altLang="zh-TW" dirty="0" smtClean="0"/>
              <a:t>?</a:t>
            </a:r>
          </a:p>
          <a:p>
            <a:pPr algn="ctr"/>
            <a:endParaRPr lang="en-US" altLang="zh-TW" dirty="0"/>
          </a:p>
          <a:p>
            <a:pPr algn="ctr"/>
            <a:r>
              <a:rPr lang="en-US" altLang="zh-TW" dirty="0" smtClean="0"/>
              <a:t>(</a:t>
            </a:r>
            <a:r>
              <a:rPr lang="zh-TW" altLang="en-US" dirty="0" smtClean="0"/>
              <a:t>還不包括沒畫在架構圖裡的一堆工具跟服務</a:t>
            </a:r>
            <a:r>
              <a:rPr lang="en-US" altLang="zh-TW" dirty="0" smtClean="0"/>
              <a:t>…)</a:t>
            </a:r>
            <a:endParaRPr lang="zh-TW" altLang="en-US" dirty="0"/>
          </a:p>
        </p:txBody>
      </p:sp>
      <p:pic>
        <p:nvPicPr>
          <p:cNvPr id="1028" name="Picture 4" descr="「windows server modules overview」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t="17224" b="8251"/>
          <a:stretch/>
        </p:blipFill>
        <p:spPr bwMode="auto">
          <a:xfrm>
            <a:off x="614596" y="7286718"/>
            <a:ext cx="10185782" cy="42713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indows kernel architecture」的圖片搜尋結果"/>
          <p:cNvPicPr>
            <a:picLocks noChangeAspect="1" noChangeArrowheads="1"/>
          </p:cNvPicPr>
          <p:nvPr/>
        </p:nvPicPr>
        <p:blipFill rotWithShape="1">
          <a:blip r:embed="rId4">
            <a:extLst>
              <a:ext uri="{28A0092B-C50C-407E-A947-70E740481C1C}">
                <a14:useLocalDpi xmlns:a14="http://schemas.microsoft.com/office/drawing/2010/main" val="0"/>
              </a:ext>
            </a:extLst>
          </a:blip>
          <a:srcRect l="8754" t="22285"/>
          <a:stretch/>
        </p:blipFill>
        <p:spPr bwMode="auto">
          <a:xfrm>
            <a:off x="1813809" y="1763317"/>
            <a:ext cx="7120328" cy="4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44025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我們需要的其實只有</a:t>
            </a:r>
            <a:r>
              <a:rPr lang="en-US" altLang="zh-TW" dirty="0" smtClean="0"/>
              <a:t>…</a:t>
            </a:r>
            <a:endParaRPr lang="zh-TW" altLang="en-US" dirty="0"/>
          </a:p>
        </p:txBody>
      </p:sp>
      <p:pic>
        <p:nvPicPr>
          <p:cNvPr id="3" name="Picture 6" descr="「windows kernel architecture」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l="9715" t="49245" r="25741" b="6234"/>
          <a:stretch/>
        </p:blipFill>
        <p:spPr bwMode="auto">
          <a:xfrm>
            <a:off x="1708879" y="3711404"/>
            <a:ext cx="4961744" cy="2569474"/>
          </a:xfrm>
          <a:prstGeom prst="rect">
            <a:avLst/>
          </a:prstGeom>
          <a:noFill/>
          <a:extLst>
            <a:ext uri="{909E8E84-426E-40DD-AFC4-6F175D3DCCD1}">
              <a14:hiddenFill xmlns:a14="http://schemas.microsoft.com/office/drawing/2010/main">
                <a:solidFill>
                  <a:srgbClr val="FFFFFF"/>
                </a:solidFill>
              </a14:hiddenFill>
            </a:ext>
          </a:extLst>
        </p:spPr>
      </p:pic>
      <p:sp>
        <p:nvSpPr>
          <p:cNvPr id="4" name="圓角矩形 3"/>
          <p:cNvSpPr/>
          <p:nvPr/>
        </p:nvSpPr>
        <p:spPr>
          <a:xfrm>
            <a:off x="1693888" y="1903750"/>
            <a:ext cx="4931764" cy="172386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3200" dirty="0" smtClean="0"/>
              <a:t>MY APPLICATION</a:t>
            </a:r>
            <a:endParaRPr lang="zh-TW" altLang="en-US" sz="3200" dirty="0"/>
          </a:p>
        </p:txBody>
      </p:sp>
      <p:sp>
        <p:nvSpPr>
          <p:cNvPr id="5" name="文字方塊 4"/>
          <p:cNvSpPr txBox="1"/>
          <p:nvPr/>
        </p:nvSpPr>
        <p:spPr>
          <a:xfrm>
            <a:off x="6910466" y="2128602"/>
            <a:ext cx="4862037" cy="3693319"/>
          </a:xfrm>
          <a:prstGeom prst="rect">
            <a:avLst/>
          </a:prstGeom>
          <a:noFill/>
        </p:spPr>
        <p:txBody>
          <a:bodyPr wrap="none" rtlCol="0">
            <a:spAutoFit/>
          </a:bodyPr>
          <a:lstStyle/>
          <a:p>
            <a:r>
              <a:rPr lang="zh-TW" altLang="en-US" dirty="0" smtClean="0"/>
              <a:t>如果一台 </a:t>
            </a:r>
            <a:r>
              <a:rPr lang="en-US" altLang="zh-TW" dirty="0" smtClean="0"/>
              <a:t>SERVER</a:t>
            </a:r>
            <a:r>
              <a:rPr lang="zh-TW" altLang="en-US" dirty="0" smtClean="0"/>
              <a:t> 只服務我的 </a:t>
            </a:r>
            <a:r>
              <a:rPr lang="en-US" altLang="zh-TW" dirty="0" smtClean="0"/>
              <a:t>APPLICATION..</a:t>
            </a:r>
          </a:p>
          <a:p>
            <a:r>
              <a:rPr lang="zh-TW" altLang="en-US" dirty="0" smtClean="0"/>
              <a:t>甚至是一百台 </a:t>
            </a:r>
            <a:r>
              <a:rPr lang="en-US" altLang="zh-TW" dirty="0" smtClean="0"/>
              <a:t>SERVER</a:t>
            </a:r>
            <a:r>
              <a:rPr lang="zh-TW" altLang="en-US" dirty="0" smtClean="0"/>
              <a:t> 只服務我的 </a:t>
            </a:r>
            <a:r>
              <a:rPr lang="en-US" altLang="zh-TW" dirty="0" smtClean="0"/>
              <a:t>APP</a:t>
            </a:r>
            <a:r>
              <a:rPr lang="zh-TW" altLang="en-US" dirty="0" smtClean="0"/>
              <a:t> </a:t>
            </a:r>
            <a:r>
              <a:rPr lang="en-US" altLang="zh-TW" dirty="0" smtClean="0"/>
              <a:t>…</a:t>
            </a:r>
          </a:p>
          <a:p>
            <a:r>
              <a:rPr lang="zh-TW" altLang="en-US" dirty="0" smtClean="0"/>
              <a:t>我還需要這麼</a:t>
            </a:r>
            <a:r>
              <a:rPr lang="zh-TW" altLang="en-US" dirty="0"/>
              <a:t> </a:t>
            </a:r>
            <a:r>
              <a:rPr lang="en-US" altLang="zh-TW" dirty="0" smtClean="0"/>
              <a:t>“</a:t>
            </a:r>
            <a:r>
              <a:rPr lang="zh-TW" altLang="en-US" dirty="0" smtClean="0"/>
              <a:t>完整</a:t>
            </a:r>
            <a:r>
              <a:rPr lang="en-US" altLang="zh-TW" dirty="0" smtClean="0"/>
              <a:t>”</a:t>
            </a:r>
            <a:r>
              <a:rPr lang="zh-TW" altLang="en-US" dirty="0" smtClean="0"/>
              <a:t> 的</a:t>
            </a:r>
            <a:r>
              <a:rPr lang="zh-TW" altLang="en-US" dirty="0"/>
              <a:t> </a:t>
            </a:r>
            <a:r>
              <a:rPr lang="en-US" altLang="zh-TW" dirty="0" smtClean="0"/>
              <a:t>OS</a:t>
            </a:r>
            <a:r>
              <a:rPr lang="zh-TW" altLang="en-US" dirty="0" smtClean="0"/>
              <a:t> 嗎</a:t>
            </a:r>
            <a:r>
              <a:rPr lang="en-US" altLang="zh-TW" dirty="0"/>
              <a:t>?</a:t>
            </a:r>
            <a:endParaRPr lang="en-US" altLang="zh-TW" dirty="0" smtClean="0"/>
          </a:p>
          <a:p>
            <a:endParaRPr lang="en-US" altLang="zh-TW" dirty="0"/>
          </a:p>
          <a:p>
            <a:r>
              <a:rPr lang="en-US" altLang="zh-TW" dirty="0" smtClean="0"/>
              <a:t>APP</a:t>
            </a:r>
            <a:r>
              <a:rPr lang="zh-TW" altLang="en-US" dirty="0" smtClean="0"/>
              <a:t> 裝好就不需要改了，連遠端管理都省了</a:t>
            </a:r>
            <a:r>
              <a:rPr lang="en-US" altLang="zh-TW" dirty="0" smtClean="0"/>
              <a:t>..</a:t>
            </a:r>
          </a:p>
          <a:p>
            <a:endParaRPr lang="en-US" altLang="zh-TW" dirty="0"/>
          </a:p>
          <a:p>
            <a:r>
              <a:rPr lang="zh-TW" altLang="en-US" dirty="0" smtClean="0"/>
              <a:t>拿掉的服務越多，系統被攻擊的機會越少</a:t>
            </a:r>
            <a:endParaRPr lang="en-US" altLang="zh-TW" dirty="0" smtClean="0"/>
          </a:p>
          <a:p>
            <a:r>
              <a:rPr lang="en-US" altLang="zh-TW" dirty="0" smtClean="0"/>
              <a:t>(</a:t>
            </a:r>
            <a:r>
              <a:rPr lang="zh-TW" altLang="en-US" dirty="0" smtClean="0"/>
              <a:t>效率也越好</a:t>
            </a:r>
            <a:r>
              <a:rPr lang="en-US" altLang="zh-TW" dirty="0" smtClean="0"/>
              <a:t>)</a:t>
            </a:r>
          </a:p>
          <a:p>
            <a:endParaRPr lang="en-US" altLang="zh-TW" dirty="0"/>
          </a:p>
          <a:p>
            <a:r>
              <a:rPr lang="zh-TW" altLang="en-US" dirty="0" smtClean="0"/>
              <a:t>如果 </a:t>
            </a:r>
            <a:r>
              <a:rPr lang="en-US" altLang="zh-TW" dirty="0" smtClean="0"/>
              <a:t>STORAGE</a:t>
            </a:r>
            <a:r>
              <a:rPr lang="zh-TW" altLang="en-US" dirty="0" smtClean="0"/>
              <a:t> </a:t>
            </a:r>
            <a:r>
              <a:rPr lang="en-US" altLang="zh-TW" dirty="0" smtClean="0"/>
              <a:t>/ DB </a:t>
            </a:r>
            <a:r>
              <a:rPr lang="zh-TW" altLang="en-US" dirty="0" smtClean="0"/>
              <a:t>只歸我用，且有專屬連線，</a:t>
            </a:r>
            <a:endParaRPr lang="en-US" altLang="zh-TW" dirty="0" smtClean="0"/>
          </a:p>
          <a:p>
            <a:r>
              <a:rPr lang="zh-TW" altLang="en-US" dirty="0" smtClean="0"/>
              <a:t>還需要設定 </a:t>
            </a:r>
            <a:r>
              <a:rPr lang="en-US" altLang="zh-TW" dirty="0" smtClean="0"/>
              <a:t>“</a:t>
            </a:r>
            <a:r>
              <a:rPr lang="zh-TW" altLang="en-US" dirty="0" smtClean="0"/>
              <a:t>整合式驗證</a:t>
            </a:r>
            <a:r>
              <a:rPr lang="en-US" altLang="zh-TW" dirty="0" smtClean="0"/>
              <a:t>”</a:t>
            </a:r>
            <a:r>
              <a:rPr lang="zh-TW" altLang="en-US" dirty="0" smtClean="0"/>
              <a:t> 嗎</a:t>
            </a:r>
            <a:r>
              <a:rPr lang="en-US" altLang="zh-TW" dirty="0" smtClean="0"/>
              <a:t>?</a:t>
            </a:r>
          </a:p>
          <a:p>
            <a:endParaRPr lang="en-US" altLang="zh-TW" dirty="0"/>
          </a:p>
          <a:p>
            <a:r>
              <a:rPr lang="en-US" altLang="zh-TW" dirty="0" smtClean="0"/>
              <a:t>OS</a:t>
            </a:r>
            <a:r>
              <a:rPr lang="zh-TW" altLang="en-US" dirty="0" smtClean="0"/>
              <a:t> 存在的價值，除了 </a:t>
            </a:r>
            <a:r>
              <a:rPr lang="en-US" altLang="zh-TW" dirty="0" smtClean="0"/>
              <a:t>LAUNCH</a:t>
            </a:r>
            <a:r>
              <a:rPr lang="zh-TW" altLang="en-US" dirty="0" smtClean="0"/>
              <a:t> </a:t>
            </a:r>
            <a:r>
              <a:rPr lang="en-US" altLang="zh-TW" dirty="0" smtClean="0"/>
              <a:t>APP</a:t>
            </a:r>
            <a:r>
              <a:rPr lang="zh-TW" altLang="en-US" dirty="0" smtClean="0"/>
              <a:t> 之外還剩</a:t>
            </a:r>
            <a:r>
              <a:rPr lang="en-US" altLang="zh-TW" dirty="0" smtClean="0"/>
              <a:t>?</a:t>
            </a:r>
            <a:endParaRPr lang="zh-TW" altLang="en-US" dirty="0"/>
          </a:p>
        </p:txBody>
      </p:sp>
    </p:spTree>
    <p:extLst>
      <p:ext uri="{BB962C8B-B14F-4D97-AF65-F5344CB8AC3E}">
        <p14:creationId xmlns:p14="http://schemas.microsoft.com/office/powerpoint/2010/main" val="89837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1584962"/>
            <a:ext cx="10058400" cy="449418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smtClean="0"/>
              <a:t>OS</a:t>
            </a:r>
            <a:r>
              <a:rPr lang="zh-TW" altLang="en-US" dirty="0" smtClean="0"/>
              <a:t> </a:t>
            </a:r>
            <a:r>
              <a:rPr lang="en-US" altLang="zh-TW" dirty="0" smtClean="0"/>
              <a:t>As “Library”</a:t>
            </a:r>
            <a:endParaRPr lang="zh-TW" altLang="en-US" dirty="0"/>
          </a:p>
        </p:txBody>
      </p:sp>
    </p:spTree>
    <p:extLst>
      <p:ext uri="{BB962C8B-B14F-4D97-AF65-F5344CB8AC3E}">
        <p14:creationId xmlns:p14="http://schemas.microsoft.com/office/powerpoint/2010/main" val="21250002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如果</a:t>
            </a:r>
            <a:r>
              <a:rPr lang="zh-TW" altLang="en-US" dirty="0"/>
              <a:t> </a:t>
            </a:r>
            <a:r>
              <a:rPr lang="en-US" altLang="zh-TW" dirty="0" smtClean="0"/>
              <a:t>OS</a:t>
            </a:r>
            <a:r>
              <a:rPr lang="zh-TW" altLang="en-US" dirty="0"/>
              <a:t> </a:t>
            </a:r>
            <a:r>
              <a:rPr lang="zh-TW" altLang="en-US" dirty="0" smtClean="0"/>
              <a:t>跟</a:t>
            </a:r>
            <a:r>
              <a:rPr lang="zh-TW" altLang="en-US" dirty="0"/>
              <a:t> </a:t>
            </a:r>
            <a:r>
              <a:rPr lang="en-US" altLang="zh-TW" dirty="0" smtClean="0"/>
              <a:t>APP</a:t>
            </a:r>
            <a:r>
              <a:rPr lang="zh-TW" altLang="en-US" dirty="0"/>
              <a:t> </a:t>
            </a:r>
            <a:r>
              <a:rPr lang="zh-TW" altLang="en-US" dirty="0" smtClean="0"/>
              <a:t>一樣，用過即丟</a:t>
            </a:r>
            <a:r>
              <a:rPr lang="en-US" altLang="zh-TW" dirty="0" smtClean="0"/>
              <a:t>…</a:t>
            </a:r>
            <a:endParaRPr lang="zh-TW" altLang="en-US" dirty="0"/>
          </a:p>
        </p:txBody>
      </p:sp>
      <p:sp>
        <p:nvSpPr>
          <p:cNvPr id="6" name="內容版面配置區 5"/>
          <p:cNvSpPr>
            <a:spLocks noGrp="1"/>
          </p:cNvSpPr>
          <p:nvPr>
            <p:ph idx="1"/>
          </p:nvPr>
        </p:nvSpPr>
        <p:spPr/>
        <p:txBody>
          <a:bodyPr>
            <a:normAutofit fontScale="77500" lnSpcReduction="20000"/>
          </a:bodyPr>
          <a:lstStyle/>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以前</a:t>
            </a:r>
            <a:r>
              <a:rPr lang="en-US" altLang="zh-TW" sz="3200" dirty="0" smtClean="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 </a:t>
            </a:r>
            <a:r>
              <a:rPr lang="zh-TW" altLang="en-US" sz="3200" dirty="0" smtClean="0">
                <a:latin typeface="微軟正黑體" panose="020B0604030504040204" pitchFamily="34" charset="-120"/>
                <a:ea typeface="微軟正黑體" panose="020B0604030504040204" pitchFamily="34" charset="-120"/>
              </a:rPr>
              <a:t>一套</a:t>
            </a:r>
            <a:r>
              <a:rPr lang="zh-TW" altLang="en-US" sz="3200" dirty="0">
                <a:latin typeface="微軟正黑體" panose="020B0604030504040204" pitchFamily="34" charset="-120"/>
                <a:ea typeface="微軟正黑體" panose="020B0604030504040204" pitchFamily="34" charset="-120"/>
              </a:rPr>
              <a:t> </a:t>
            </a:r>
            <a:r>
              <a:rPr lang="en-US" altLang="zh-TW" sz="3200" dirty="0" smtClean="0">
                <a:latin typeface="微軟正黑體" panose="020B0604030504040204" pitchFamily="34" charset="-120"/>
                <a:ea typeface="微軟正黑體" panose="020B0604030504040204" pitchFamily="34" charset="-120"/>
              </a:rPr>
              <a:t>OS</a:t>
            </a:r>
            <a:r>
              <a:rPr lang="zh-TW" altLang="en-US" sz="3200" dirty="0" smtClean="0">
                <a:latin typeface="微軟正黑體" panose="020B0604030504040204" pitchFamily="34" charset="-120"/>
                <a:ea typeface="微軟正黑體" panose="020B0604030504040204" pitchFamily="34" charset="-120"/>
              </a:rPr>
              <a:t> 要執行上百個</a:t>
            </a:r>
            <a:r>
              <a:rPr lang="zh-TW" altLang="en-US" sz="3200" dirty="0">
                <a:latin typeface="微軟正黑體" panose="020B0604030504040204" pitchFamily="34" charset="-120"/>
                <a:ea typeface="微軟正黑體" panose="020B0604030504040204" pitchFamily="34" charset="-120"/>
              </a:rPr>
              <a:t> </a:t>
            </a:r>
            <a:r>
              <a:rPr lang="en-US" altLang="zh-TW" sz="3200" dirty="0" smtClean="0">
                <a:latin typeface="微軟正黑體" panose="020B0604030504040204" pitchFamily="34" charset="-120"/>
                <a:ea typeface="微軟正黑體" panose="020B0604030504040204" pitchFamily="34" charset="-120"/>
              </a:rPr>
              <a:t>APP</a:t>
            </a:r>
            <a:r>
              <a:rPr lang="zh-TW" altLang="en-US" sz="3200" dirty="0" smtClean="0">
                <a:latin typeface="微軟正黑體" panose="020B0604030504040204" pitchFamily="34" charset="-120"/>
                <a:ea typeface="微軟正黑體" panose="020B0604030504040204" pitchFamily="34" charset="-120"/>
              </a:rPr>
              <a:t>，將來</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上百套 </a:t>
            </a:r>
            <a:r>
              <a:rPr lang="en-US" altLang="zh-TW" sz="3200" dirty="0" smtClean="0">
                <a:latin typeface="微軟正黑體" panose="020B0604030504040204" pitchFamily="34" charset="-120"/>
                <a:ea typeface="微軟正黑體" panose="020B0604030504040204" pitchFamily="34" charset="-120"/>
              </a:rPr>
              <a:t>OS</a:t>
            </a:r>
            <a:r>
              <a:rPr lang="zh-TW" altLang="en-US" sz="3200" dirty="0" smtClean="0">
                <a:latin typeface="微軟正黑體" panose="020B0604030504040204" pitchFamily="34" charset="-120"/>
                <a:ea typeface="微軟正黑體" panose="020B0604030504040204" pitchFamily="34" charset="-120"/>
              </a:rPr>
              <a:t> 只要執行一個 </a:t>
            </a:r>
            <a:r>
              <a:rPr lang="en-US" altLang="zh-TW" sz="3200" dirty="0" smtClean="0">
                <a:latin typeface="微軟正黑體" panose="020B0604030504040204" pitchFamily="34" charset="-120"/>
                <a:ea typeface="微軟正黑體" panose="020B0604030504040204" pitchFamily="34" charset="-120"/>
              </a:rPr>
              <a:t>APP</a:t>
            </a:r>
            <a:r>
              <a:rPr lang="zh-TW" altLang="en-US" sz="3200" dirty="0" smtClean="0">
                <a:latin typeface="微軟正黑體" panose="020B0604030504040204" pitchFamily="34" charset="-120"/>
                <a:ea typeface="微軟正黑體" panose="020B0604030504040204" pitchFamily="34" charset="-120"/>
              </a:rPr>
              <a:t> </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如果一套 </a:t>
            </a:r>
            <a:r>
              <a:rPr lang="en-US" altLang="zh-TW" sz="3200" dirty="0" smtClean="0">
                <a:latin typeface="微軟正黑體" panose="020B0604030504040204" pitchFamily="34" charset="-120"/>
                <a:ea typeface="微軟正黑體" panose="020B0604030504040204" pitchFamily="34" charset="-120"/>
              </a:rPr>
              <a:t>OS</a:t>
            </a:r>
            <a:r>
              <a:rPr lang="zh-TW" altLang="en-US" sz="3200" dirty="0" smtClean="0">
                <a:latin typeface="微軟正黑體" panose="020B0604030504040204" pitchFamily="34" charset="-120"/>
                <a:ea typeface="微軟正黑體" panose="020B0604030504040204" pitchFamily="34" charset="-120"/>
              </a:rPr>
              <a:t> 只要執行一個 </a:t>
            </a:r>
            <a:r>
              <a:rPr lang="en-US" altLang="zh-TW" sz="3200" dirty="0" smtClean="0">
                <a:latin typeface="微軟正黑體" panose="020B0604030504040204" pitchFamily="34" charset="-120"/>
                <a:ea typeface="微軟正黑體" panose="020B0604030504040204" pitchFamily="34" charset="-120"/>
              </a:rPr>
              <a:t>APP</a:t>
            </a:r>
            <a:r>
              <a:rPr lang="zh-TW" altLang="en-US" sz="3200" dirty="0" smtClean="0">
                <a:latin typeface="微軟正黑體" panose="020B0604030504040204" pitchFamily="34" charset="-120"/>
                <a:ea typeface="微軟正黑體" panose="020B0604030504040204" pitchFamily="34" charset="-120"/>
              </a:rPr>
              <a:t> 的話</a:t>
            </a:r>
            <a:r>
              <a:rPr lang="en-US" altLang="zh-TW" sz="3200" dirty="0" smtClean="0">
                <a:latin typeface="微軟正黑體" panose="020B0604030504040204" pitchFamily="34" charset="-120"/>
                <a:ea typeface="微軟正黑體" panose="020B0604030504040204" pitchFamily="34" charset="-120"/>
              </a:rPr>
              <a:t>…</a:t>
            </a:r>
            <a:endParaRPr lang="en-US" altLang="zh-TW" sz="3200"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如果</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設定跟程式都不需要改變 </a:t>
            </a:r>
            <a:r>
              <a:rPr lang="en-US" altLang="zh-TW" sz="3200" dirty="0" smtClean="0">
                <a:latin typeface="微軟正黑體" panose="020B0604030504040204" pitchFamily="34" charset="-120"/>
                <a:ea typeface="微軟正黑體" panose="020B0604030504040204" pitchFamily="34" charset="-120"/>
              </a:rPr>
              <a:t>(</a:t>
            </a:r>
            <a:r>
              <a:rPr lang="zh-TW" altLang="en-US" sz="3200" b="1" dirty="0" smtClean="0">
                <a:solidFill>
                  <a:srgbClr val="FF0000"/>
                </a:solidFill>
                <a:latin typeface="微軟正黑體" panose="020B0604030504040204" pitchFamily="34" charset="-120"/>
                <a:ea typeface="微軟正黑體" panose="020B0604030504040204" pitchFamily="34" charset="-120"/>
              </a:rPr>
              <a:t>有改變就丟掉換新的</a:t>
            </a:r>
            <a:r>
              <a:rPr lang="en-US" altLang="zh-TW" sz="3200" dirty="0" smtClean="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如果</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不需要改變，就不需要管理工具</a:t>
            </a:r>
            <a:r>
              <a:rPr lang="en-US" altLang="zh-TW" sz="3200" dirty="0" smtClean="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如果</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不需要管理工具，就不需要遠端存取</a:t>
            </a:r>
            <a:r>
              <a:rPr lang="en-US" altLang="zh-TW" sz="3200" dirty="0" smtClean="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如果</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不需要遠端存取，就不需要過多的安全管控</a:t>
            </a:r>
            <a:r>
              <a:rPr lang="en-US" altLang="zh-TW" sz="3200" dirty="0" smtClean="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如果</a:t>
            </a:r>
            <a:r>
              <a:rPr lang="en-US" altLang="zh-TW" sz="3200" dirty="0" smtClean="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 </a:t>
            </a:r>
            <a:r>
              <a:rPr lang="zh-TW" altLang="en-US" sz="3200" dirty="0" smtClean="0">
                <a:latin typeface="微軟正黑體" panose="020B0604030504040204" pitchFamily="34" charset="-120"/>
                <a:ea typeface="微軟正黑體" panose="020B0604030504040204" pitchFamily="34" charset="-120"/>
              </a:rPr>
              <a:t>只有一個</a:t>
            </a:r>
            <a:r>
              <a:rPr lang="zh-TW" altLang="en-US" sz="3200" dirty="0">
                <a:latin typeface="微軟正黑體" panose="020B0604030504040204" pitchFamily="34" charset="-120"/>
                <a:ea typeface="微軟正黑體" panose="020B0604030504040204" pitchFamily="34" charset="-120"/>
              </a:rPr>
              <a:t> </a:t>
            </a:r>
            <a:r>
              <a:rPr lang="en-US" altLang="zh-TW" sz="3200" dirty="0" smtClean="0">
                <a:latin typeface="微軟正黑體" panose="020B0604030504040204" pitchFamily="34" charset="-120"/>
                <a:ea typeface="微軟正黑體" panose="020B0604030504040204" pitchFamily="34" charset="-120"/>
              </a:rPr>
              <a:t>APP</a:t>
            </a:r>
            <a:r>
              <a:rPr lang="zh-TW" altLang="en-US" sz="3200" dirty="0">
                <a:latin typeface="微軟正黑體" panose="020B0604030504040204" pitchFamily="34" charset="-120"/>
                <a:ea typeface="微軟正黑體" panose="020B0604030504040204" pitchFamily="34" charset="-120"/>
              </a:rPr>
              <a:t> </a:t>
            </a:r>
            <a:r>
              <a:rPr lang="zh-TW" altLang="en-US" sz="3200" dirty="0" smtClean="0">
                <a:latin typeface="微軟正黑體" panose="020B0604030504040204" pitchFamily="34" charset="-120"/>
                <a:ea typeface="微軟正黑體" panose="020B0604030504040204" pitchFamily="34" charset="-120"/>
              </a:rPr>
              <a:t>執行，就不需要過多的安全機制</a:t>
            </a:r>
            <a:r>
              <a:rPr lang="en-US" altLang="zh-TW" sz="3200" dirty="0" smtClean="0">
                <a:latin typeface="微軟正黑體" panose="020B0604030504040204" pitchFamily="34" charset="-120"/>
                <a:ea typeface="微軟正黑體" panose="020B0604030504040204" pitchFamily="34" charset="-120"/>
              </a:rPr>
              <a:t>…</a:t>
            </a:r>
          </a:p>
          <a:p>
            <a:pPr marL="457200" indent="-457200">
              <a:buFont typeface="+mj-lt"/>
              <a:buAutoNum type="arabicPeriod"/>
            </a:pPr>
            <a:endParaRPr lang="en-US" altLang="zh-TW" sz="3200" dirty="0">
              <a:latin typeface="微軟正黑體" panose="020B0604030504040204" pitchFamily="34" charset="-120"/>
              <a:ea typeface="微軟正黑體" panose="020B0604030504040204" pitchFamily="34" charset="-120"/>
            </a:endParaRPr>
          </a:p>
          <a:p>
            <a:pPr marL="0" indent="0">
              <a:buNone/>
            </a:pPr>
            <a:r>
              <a:rPr lang="zh-TW" altLang="en-US" sz="3200" dirty="0" smtClean="0">
                <a:latin typeface="微軟正黑體" panose="020B0604030504040204" pitchFamily="34" charset="-120"/>
                <a:ea typeface="微軟正黑體" panose="020B0604030504040204" pitchFamily="34" charset="-120"/>
              </a:rPr>
              <a:t>這樣 </a:t>
            </a:r>
            <a:r>
              <a:rPr lang="en-US" altLang="zh-TW" sz="3200" dirty="0" smtClean="0">
                <a:latin typeface="微軟正黑體" panose="020B0604030504040204" pitchFamily="34" charset="-120"/>
                <a:ea typeface="微軟正黑體" panose="020B0604030504040204" pitchFamily="34" charset="-120"/>
              </a:rPr>
              <a:t>APP</a:t>
            </a:r>
            <a:r>
              <a:rPr lang="zh-TW" altLang="en-US" sz="3200" dirty="0" smtClean="0">
                <a:latin typeface="微軟正黑體" panose="020B0604030504040204" pitchFamily="34" charset="-120"/>
                <a:ea typeface="微軟正黑體" panose="020B0604030504040204" pitchFamily="34" charset="-120"/>
              </a:rPr>
              <a:t> 會跑得又快又好，管理變得很簡單，只要 </a:t>
            </a:r>
            <a:r>
              <a:rPr lang="en-US" altLang="zh-TW" sz="3200" dirty="0" smtClean="0">
                <a:latin typeface="微軟正黑體" panose="020B0604030504040204" pitchFamily="34" charset="-120"/>
                <a:ea typeface="微軟正黑體" panose="020B0604030504040204" pitchFamily="34" charset="-120"/>
              </a:rPr>
              <a:t>OP</a:t>
            </a:r>
            <a:r>
              <a:rPr lang="zh-TW" altLang="en-US" sz="3200" dirty="0" smtClean="0">
                <a:latin typeface="微軟正黑體" panose="020B0604030504040204" pitchFamily="34" charset="-120"/>
                <a:ea typeface="微軟正黑體" panose="020B0604030504040204" pitchFamily="34" charset="-120"/>
              </a:rPr>
              <a:t> 做好佈署管理</a:t>
            </a:r>
            <a:r>
              <a:rPr lang="en-US" altLang="zh-TW" sz="3200" dirty="0" smtClean="0">
                <a:latin typeface="微軟正黑體" panose="020B0604030504040204" pitchFamily="34" charset="-120"/>
                <a:ea typeface="微軟正黑體" panose="020B0604030504040204" pitchFamily="34" charset="-120"/>
              </a:rPr>
              <a:t>…</a:t>
            </a:r>
            <a:endParaRPr lang="zh-TW" altLang="en-US"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1763219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immutableServer/PhoenixServerLifecyc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654" y="1544817"/>
            <a:ext cx="10953750" cy="383857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72528" y="6504317"/>
            <a:ext cx="5137753" cy="369332"/>
          </a:xfrm>
          <a:prstGeom prst="rect">
            <a:avLst/>
          </a:prstGeom>
          <a:noFill/>
        </p:spPr>
        <p:txBody>
          <a:bodyPr wrap="none" rtlCol="0">
            <a:spAutoFit/>
          </a:bodyPr>
          <a:lstStyle/>
          <a:p>
            <a:r>
              <a:rPr lang="en-US" altLang="zh-TW" dirty="0">
                <a:solidFill>
                  <a:schemeClr val="bg1"/>
                </a:solidFill>
              </a:rPr>
              <a:t>http://martinfowler.com/bliki/ImmutableServer.html</a:t>
            </a:r>
            <a:endParaRPr lang="zh-TW" altLang="en-US" dirty="0">
              <a:solidFill>
                <a:schemeClr val="bg1"/>
              </a:solidFill>
            </a:endParaRPr>
          </a:p>
        </p:txBody>
      </p:sp>
      <p:sp>
        <p:nvSpPr>
          <p:cNvPr id="3" name="標題 2"/>
          <p:cNvSpPr>
            <a:spLocks noGrp="1"/>
          </p:cNvSpPr>
          <p:nvPr>
            <p:ph type="title"/>
          </p:nvPr>
        </p:nvSpPr>
        <p:spPr/>
        <p:txBody>
          <a:bodyPr/>
          <a:lstStyle/>
          <a:p>
            <a:r>
              <a:rPr lang="en-US" altLang="zh-TW" dirty="0" smtClean="0"/>
              <a:t>Immutable Server (Before)</a:t>
            </a:r>
            <a:endParaRPr lang="zh-TW" altLang="en-US" dirty="0"/>
          </a:p>
        </p:txBody>
      </p:sp>
      <p:sp>
        <p:nvSpPr>
          <p:cNvPr id="4" name="內容版面配置區 3"/>
          <p:cNvSpPr>
            <a:spLocks noGrp="1"/>
          </p:cNvSpPr>
          <p:nvPr>
            <p:ph idx="1"/>
          </p:nvPr>
        </p:nvSpPr>
        <p:spPr/>
        <p:txBody>
          <a:bodyPr/>
          <a:lstStyle/>
          <a:p>
            <a:endParaRPr lang="zh-TW" altLang="en-US"/>
          </a:p>
        </p:txBody>
      </p:sp>
    </p:spTree>
    <p:extLst>
      <p:ext uri="{BB962C8B-B14F-4D97-AF65-F5344CB8AC3E}">
        <p14:creationId xmlns:p14="http://schemas.microsoft.com/office/powerpoint/2010/main" val="308432361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artinfowler.com/bliki/images/immutableServer/ImmutableServerLifecyc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262" y="1766977"/>
            <a:ext cx="958215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a:t>Immutable </a:t>
            </a:r>
            <a:r>
              <a:rPr lang="en-US" altLang="zh-TW" dirty="0" smtClean="0"/>
              <a:t>Server (After)</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30094472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488668"/>
            <a:ext cx="5901167" cy="369332"/>
          </a:xfrm>
          <a:prstGeom prst="rect">
            <a:avLst/>
          </a:prstGeom>
        </p:spPr>
        <p:txBody>
          <a:bodyPr wrap="none">
            <a:spAutoFit/>
          </a:bodyPr>
          <a:lstStyle/>
          <a:p>
            <a:r>
              <a:rPr lang="zh-TW" altLang="en-US" dirty="0">
                <a:solidFill>
                  <a:schemeClr val="bg1"/>
                </a:solidFill>
              </a:rPr>
              <a:t>http://www.slideshare.net/AlanChalmers/immutable-servers</a:t>
            </a:r>
          </a:p>
        </p:txBody>
      </p:sp>
      <p:pic>
        <p:nvPicPr>
          <p:cNvPr id="5" name="圖片 4"/>
          <p:cNvPicPr>
            <a:picLocks noChangeAspect="1"/>
          </p:cNvPicPr>
          <p:nvPr/>
        </p:nvPicPr>
        <p:blipFill>
          <a:blip r:embed="rId3"/>
          <a:stretch>
            <a:fillRect/>
          </a:stretch>
        </p:blipFill>
        <p:spPr>
          <a:xfrm>
            <a:off x="766223" y="204427"/>
            <a:ext cx="10534381" cy="6009152"/>
          </a:xfrm>
          <a:prstGeom prst="rect">
            <a:avLst/>
          </a:prstGeom>
        </p:spPr>
      </p:pic>
    </p:spTree>
    <p:extLst>
      <p:ext uri="{BB962C8B-B14F-4D97-AF65-F5344CB8AC3E}">
        <p14:creationId xmlns:p14="http://schemas.microsoft.com/office/powerpoint/2010/main" val="27705755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672861" y="174954"/>
            <a:ext cx="10846278" cy="6128528"/>
          </a:xfrm>
          <a:prstGeom prst="rect">
            <a:avLst/>
          </a:prstGeom>
        </p:spPr>
      </p:pic>
    </p:spTree>
    <p:extLst>
      <p:ext uri="{BB962C8B-B14F-4D97-AF65-F5344CB8AC3E}">
        <p14:creationId xmlns:p14="http://schemas.microsoft.com/office/powerpoint/2010/main" val="43441003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931654" y="539855"/>
            <a:ext cx="10328692" cy="5778290"/>
          </a:xfrm>
          <a:prstGeom prst="rect">
            <a:avLst/>
          </a:prstGeom>
        </p:spPr>
      </p:pic>
    </p:spTree>
    <p:extLst>
      <p:ext uri="{BB962C8B-B14F-4D97-AF65-F5344CB8AC3E}">
        <p14:creationId xmlns:p14="http://schemas.microsoft.com/office/powerpoint/2010/main" val="132044942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976943" y="577969"/>
            <a:ext cx="10238114" cy="5702062"/>
          </a:xfrm>
          <a:prstGeom prst="rect">
            <a:avLst/>
          </a:prstGeom>
        </p:spPr>
      </p:pic>
    </p:spTree>
    <p:extLst>
      <p:ext uri="{BB962C8B-B14F-4D97-AF65-F5344CB8AC3E}">
        <p14:creationId xmlns:p14="http://schemas.microsoft.com/office/powerpoint/2010/main" val="32271644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err="1" smtClean="0"/>
              <a:t>Microservices</a:t>
            </a:r>
            <a:r>
              <a:rPr lang="en-US" altLang="zh-TW" dirty="0" smtClean="0"/>
              <a:t> Basic</a:t>
            </a:r>
            <a:endParaRPr lang="zh-TW" altLang="en-US" dirty="0"/>
          </a:p>
        </p:txBody>
      </p:sp>
      <p:sp>
        <p:nvSpPr>
          <p:cNvPr id="5" name="副標題 4"/>
          <p:cNvSpPr>
            <a:spLocks noGrp="1"/>
          </p:cNvSpPr>
          <p:nvPr>
            <p:ph type="subTitle" idx="1"/>
          </p:nvPr>
        </p:nvSpPr>
        <p:spPr/>
        <p:txBody>
          <a:bodyPr/>
          <a:lstStyle/>
          <a:p>
            <a:r>
              <a:rPr lang="zh-TW" altLang="en-US" dirty="0" smtClean="0"/>
              <a:t>看看微服務架構能幫我們解決什麼</a:t>
            </a:r>
            <a:r>
              <a:rPr lang="en-US" altLang="zh-TW" dirty="0" smtClean="0"/>
              <a:t>?</a:t>
            </a:r>
            <a:endParaRPr lang="zh-TW" altLang="en-US" dirty="0"/>
          </a:p>
        </p:txBody>
      </p:sp>
    </p:spTree>
    <p:extLst>
      <p:ext uri="{BB962C8B-B14F-4D97-AF65-F5344CB8AC3E}">
        <p14:creationId xmlns:p14="http://schemas.microsoft.com/office/powerpoint/2010/main" val="642738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OS</a:t>
            </a:r>
            <a:r>
              <a:rPr lang="zh-TW" altLang="en-US" dirty="0" smtClean="0"/>
              <a:t> </a:t>
            </a:r>
            <a:r>
              <a:rPr lang="en-US" altLang="zh-TW" dirty="0" smtClean="0"/>
              <a:t>As “Library”</a:t>
            </a:r>
            <a:endParaRPr lang="zh-TW" altLang="en-US" dirty="0"/>
          </a:p>
        </p:txBody>
      </p:sp>
      <p:pic>
        <p:nvPicPr>
          <p:cNvPr id="2050" name="Picture 2" descr="相關圖片"/>
          <p:cNvPicPr>
            <a:picLocks noChangeAspect="1" noChangeArrowheads="1"/>
          </p:cNvPicPr>
          <p:nvPr/>
        </p:nvPicPr>
        <p:blipFill rotWithShape="1">
          <a:blip r:embed="rId3">
            <a:extLst>
              <a:ext uri="{28A0092B-C50C-407E-A947-70E740481C1C}">
                <a14:useLocalDpi xmlns:a14="http://schemas.microsoft.com/office/drawing/2010/main" val="0"/>
              </a:ext>
            </a:extLst>
          </a:blip>
          <a:srcRect l="76274" b="11577"/>
          <a:stretch/>
        </p:blipFill>
        <p:spPr bwMode="auto">
          <a:xfrm>
            <a:off x="8769246" y="1737360"/>
            <a:ext cx="2386434" cy="397389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473377" y="2533338"/>
            <a:ext cx="4347148" cy="139408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Windows Server 2016: Nano Server</a:t>
            </a:r>
            <a:endParaRPr lang="zh-TW" altLang="en-US" dirty="0"/>
          </a:p>
        </p:txBody>
      </p:sp>
      <p:cxnSp>
        <p:nvCxnSpPr>
          <p:cNvPr id="5" name="直線接點 4"/>
          <p:cNvCxnSpPr/>
          <p:nvPr/>
        </p:nvCxnSpPr>
        <p:spPr>
          <a:xfrm>
            <a:off x="6820525" y="2518348"/>
            <a:ext cx="2113613" cy="120595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6820525" y="3927423"/>
            <a:ext cx="2098623" cy="37475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473377" y="4505294"/>
            <a:ext cx="4347148" cy="139408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Windows Server 2016:</a:t>
            </a:r>
          </a:p>
          <a:p>
            <a:pPr algn="ctr"/>
            <a:r>
              <a:rPr lang="en-US" altLang="zh-TW" dirty="0" smtClean="0"/>
              <a:t>Windows Container</a:t>
            </a:r>
            <a:endParaRPr lang="zh-TW" altLang="en-US" dirty="0"/>
          </a:p>
        </p:txBody>
      </p:sp>
      <p:cxnSp>
        <p:nvCxnSpPr>
          <p:cNvPr id="11" name="直線接點 10"/>
          <p:cNvCxnSpPr/>
          <p:nvPr/>
        </p:nvCxnSpPr>
        <p:spPr>
          <a:xfrm flipV="1">
            <a:off x="6820525" y="4302177"/>
            <a:ext cx="2098623" cy="20311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6820525" y="5100778"/>
            <a:ext cx="2098623" cy="81359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763387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6" name="Picture 2" descr="「build in factory」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050" y="2509360"/>
            <a:ext cx="4486828" cy="26839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i.epochtimes.com/assets/uploads/2005/12/51226163007111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74152" y="2396719"/>
            <a:ext cx="4181528" cy="2796605"/>
          </a:xfrm>
          <a:prstGeom prst="rect">
            <a:avLst/>
          </a:prstGeom>
          <a:noFill/>
          <a:extLst>
            <a:ext uri="{909E8E84-426E-40DD-AFC4-6F175D3DCCD1}">
              <a14:hiddenFill xmlns:a14="http://schemas.microsoft.com/office/drawing/2010/main">
                <a:solidFill>
                  <a:srgbClr val="FFFFFF"/>
                </a:solidFill>
              </a14:hiddenFill>
            </a:ext>
          </a:extLst>
        </p:spPr>
      </p:pic>
      <p:sp>
        <p:nvSpPr>
          <p:cNvPr id="4" name="向右箭號 3"/>
          <p:cNvSpPr/>
          <p:nvPr/>
        </p:nvSpPr>
        <p:spPr>
          <a:xfrm>
            <a:off x="5849815" y="3329354"/>
            <a:ext cx="738554" cy="112541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385425357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16320406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normAutofit fontScale="77500" lnSpcReduction="20000"/>
          </a:bodyPr>
          <a:lstStyle/>
          <a:p>
            <a:r>
              <a:rPr lang="en-US" altLang="zh-TW" dirty="0" smtClean="0"/>
              <a:t>“JUST ENOUGH” OS</a:t>
            </a:r>
          </a:p>
          <a:p>
            <a:r>
              <a:rPr lang="en-US" altLang="zh-TW" dirty="0" smtClean="0"/>
              <a:t>OS: JUST RUNNING APP, NOT for GUI or Remote Admin</a:t>
            </a:r>
          </a:p>
          <a:p>
            <a:r>
              <a:rPr lang="en-US" altLang="zh-TW" dirty="0" smtClean="0"/>
              <a:t>No More Remote Admin, No More Software Installation</a:t>
            </a:r>
          </a:p>
          <a:p>
            <a:r>
              <a:rPr lang="en-US" altLang="zh-TW" dirty="0" smtClean="0"/>
              <a:t>Software Define XXX</a:t>
            </a:r>
          </a:p>
          <a:p>
            <a:r>
              <a:rPr lang="en-US" altLang="zh-TW" dirty="0" smtClean="0"/>
              <a:t>SDN</a:t>
            </a:r>
          </a:p>
          <a:p>
            <a:r>
              <a:rPr lang="en-US" altLang="zh-TW" dirty="0" smtClean="0"/>
              <a:t>XXXX As Code</a:t>
            </a:r>
          </a:p>
          <a:p>
            <a:r>
              <a:rPr lang="en-US" altLang="zh-TW" dirty="0" smtClean="0"/>
              <a:t>IAC, Infrastructure As Code</a:t>
            </a:r>
          </a:p>
          <a:p>
            <a:r>
              <a:rPr lang="en-US" altLang="zh-TW" dirty="0" smtClean="0"/>
              <a:t>Library OS</a:t>
            </a:r>
          </a:p>
          <a:p>
            <a:endParaRPr lang="zh-TW" altLang="en-US" dirty="0"/>
          </a:p>
        </p:txBody>
      </p:sp>
    </p:spTree>
    <p:extLst>
      <p:ext uri="{BB962C8B-B14F-4D97-AF65-F5344CB8AC3E}">
        <p14:creationId xmlns:p14="http://schemas.microsoft.com/office/powerpoint/2010/main" val="2151842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DevOps</a:t>
            </a:r>
            <a:endParaRPr lang="zh-TW" altLang="en-US" dirty="0"/>
          </a:p>
        </p:txBody>
      </p:sp>
      <p:sp>
        <p:nvSpPr>
          <p:cNvPr id="3" name="文字版面配置區 2"/>
          <p:cNvSpPr>
            <a:spLocks noGrp="1"/>
          </p:cNvSpPr>
          <p:nvPr>
            <p:ph type="body" idx="1"/>
          </p:nvPr>
        </p:nvSpPr>
        <p:spPr/>
        <p:txBody>
          <a:bodyPr/>
          <a:lstStyle/>
          <a:p>
            <a:r>
              <a:rPr lang="zh-TW" altLang="en-US" dirty="0" smtClean="0"/>
              <a:t>最適合微服務架構的開發流程</a:t>
            </a:r>
            <a:r>
              <a:rPr lang="en-US" altLang="zh-TW" dirty="0" smtClean="0"/>
              <a:t>:</a:t>
            </a:r>
            <a:r>
              <a:rPr lang="zh-TW" altLang="en-US" dirty="0" smtClean="0"/>
              <a:t> </a:t>
            </a:r>
            <a:r>
              <a:rPr lang="en-US" altLang="zh-TW" dirty="0" smtClean="0"/>
              <a:t>Dev-ops</a:t>
            </a:r>
            <a:endParaRPr lang="zh-TW" altLang="en-US" dirty="0"/>
          </a:p>
        </p:txBody>
      </p:sp>
    </p:spTree>
    <p:extLst>
      <p:ext uri="{BB962C8B-B14F-4D97-AF65-F5344CB8AC3E}">
        <p14:creationId xmlns:p14="http://schemas.microsoft.com/office/powerpoint/2010/main" val="287446445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media.licdn.com/mpr/mpr/AAEAAQAAAAAAAAf9AAAAJGE1ZTg0OWQwLWFkMzgtNDk0Ny05MWE4LTFmZjczZTliYzU5ZQ.jpg"/>
          <p:cNvPicPr>
            <a:picLocks noChangeAspect="1" noChangeArrowheads="1"/>
          </p:cNvPicPr>
          <p:nvPr/>
        </p:nvPicPr>
        <p:blipFill rotWithShape="1">
          <a:blip r:embed="rId3">
            <a:extLst>
              <a:ext uri="{28A0092B-C50C-407E-A947-70E740481C1C}">
                <a14:useLocalDpi xmlns:a14="http://schemas.microsoft.com/office/drawing/2010/main" val="0"/>
              </a:ext>
            </a:extLst>
          </a:blip>
          <a:srcRect b="10189"/>
          <a:stretch/>
        </p:blipFill>
        <p:spPr bwMode="auto">
          <a:xfrm>
            <a:off x="233895" y="0"/>
            <a:ext cx="11651830" cy="6266334"/>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0" y="6488668"/>
            <a:ext cx="6856749" cy="369332"/>
          </a:xfrm>
          <a:prstGeom prst="rect">
            <a:avLst/>
          </a:prstGeom>
          <a:noFill/>
        </p:spPr>
        <p:txBody>
          <a:bodyPr wrap="none" rtlCol="0">
            <a:spAutoFit/>
          </a:bodyPr>
          <a:lstStyle/>
          <a:p>
            <a:r>
              <a:rPr lang="en-US" altLang="zh-TW" dirty="0">
                <a:solidFill>
                  <a:schemeClr val="bg1"/>
                </a:solidFill>
              </a:rPr>
              <a:t>https://www.linkedin.com/pulse/continuous-testing-devops-dan-ashby</a:t>
            </a:r>
            <a:endParaRPr lang="zh-TW" altLang="en-US" dirty="0">
              <a:solidFill>
                <a:schemeClr val="bg1"/>
              </a:solidFill>
            </a:endParaRPr>
          </a:p>
        </p:txBody>
      </p:sp>
    </p:spTree>
    <p:extLst>
      <p:ext uri="{BB962C8B-B14F-4D97-AF65-F5344CB8AC3E}">
        <p14:creationId xmlns:p14="http://schemas.microsoft.com/office/powerpoint/2010/main" val="153660674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6114" y="6357035"/>
            <a:ext cx="8287657" cy="369332"/>
          </a:xfrm>
          <a:prstGeom prst="rect">
            <a:avLst/>
          </a:prstGeom>
        </p:spPr>
        <p:txBody>
          <a:bodyPr wrap="square">
            <a:spAutoFit/>
          </a:bodyPr>
          <a:lstStyle/>
          <a:p>
            <a:r>
              <a:rPr lang="zh-TW" altLang="en-US" dirty="0">
                <a:solidFill>
                  <a:schemeClr val="bg1"/>
                </a:solidFill>
              </a:rPr>
              <a:t>http://www.slideshare.net/dbordini/devops-open-source-e-microsoft</a:t>
            </a:r>
          </a:p>
        </p:txBody>
      </p:sp>
      <p:pic>
        <p:nvPicPr>
          <p:cNvPr id="3" name="圖片 2"/>
          <p:cNvPicPr>
            <a:picLocks noChangeAspect="1"/>
          </p:cNvPicPr>
          <p:nvPr/>
        </p:nvPicPr>
        <p:blipFill>
          <a:blip r:embed="rId3"/>
          <a:stretch>
            <a:fillRect/>
          </a:stretch>
        </p:blipFill>
        <p:spPr>
          <a:xfrm>
            <a:off x="753728" y="264695"/>
            <a:ext cx="10509807" cy="5909010"/>
          </a:xfrm>
          <a:prstGeom prst="rect">
            <a:avLst/>
          </a:prstGeom>
        </p:spPr>
      </p:pic>
    </p:spTree>
    <p:extLst>
      <p:ext uri="{BB962C8B-B14F-4D97-AF65-F5344CB8AC3E}">
        <p14:creationId xmlns:p14="http://schemas.microsoft.com/office/powerpoint/2010/main" val="200482484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721894" y="322593"/>
            <a:ext cx="10635915" cy="5903898"/>
          </a:xfrm>
          <a:prstGeom prst="rect">
            <a:avLst/>
          </a:prstGeom>
        </p:spPr>
      </p:pic>
    </p:spTree>
    <p:extLst>
      <p:ext uri="{BB962C8B-B14F-4D97-AF65-F5344CB8AC3E}">
        <p14:creationId xmlns:p14="http://schemas.microsoft.com/office/powerpoint/2010/main" val="335183876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786062" y="215875"/>
            <a:ext cx="10619876" cy="5969050"/>
          </a:xfrm>
          <a:prstGeom prst="rect">
            <a:avLst/>
          </a:prstGeom>
        </p:spPr>
      </p:pic>
    </p:spTree>
    <p:extLst>
      <p:ext uri="{BB962C8B-B14F-4D97-AF65-F5344CB8AC3E}">
        <p14:creationId xmlns:p14="http://schemas.microsoft.com/office/powerpoint/2010/main" val="404210308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774031" y="207317"/>
            <a:ext cx="10643938" cy="5938040"/>
          </a:xfrm>
          <a:prstGeom prst="rect">
            <a:avLst/>
          </a:prstGeom>
        </p:spPr>
      </p:pic>
    </p:spTree>
    <p:extLst>
      <p:ext uri="{BB962C8B-B14F-4D97-AF65-F5344CB8AC3E}">
        <p14:creationId xmlns:p14="http://schemas.microsoft.com/office/powerpoint/2010/main" val="24142410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83416431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1126" y="1308470"/>
            <a:ext cx="9414478" cy="498780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0" y="6488668"/>
            <a:ext cx="9322279" cy="369332"/>
          </a:xfrm>
          <a:prstGeom prst="rect">
            <a:avLst/>
          </a:prstGeom>
        </p:spPr>
        <p:txBody>
          <a:bodyPr wrap="square">
            <a:spAutoFit/>
          </a:bodyPr>
          <a:lstStyle/>
          <a:p>
            <a:r>
              <a:rPr lang="zh-TW" altLang="en-US" dirty="0">
                <a:solidFill>
                  <a:schemeClr val="bg1"/>
                </a:solidFill>
              </a:rPr>
              <a:t>https://www.santriyatechnologies.com/serve-cloud-computing.php</a:t>
            </a:r>
          </a:p>
        </p:txBody>
      </p:sp>
      <p:sp>
        <p:nvSpPr>
          <p:cNvPr id="2" name="標題 1"/>
          <p:cNvSpPr>
            <a:spLocks noGrp="1"/>
          </p:cNvSpPr>
          <p:nvPr>
            <p:ph type="title"/>
          </p:nvPr>
        </p:nvSpPr>
        <p:spPr/>
        <p:txBody>
          <a:bodyPr/>
          <a:lstStyle/>
          <a:p>
            <a:r>
              <a:rPr lang="zh-TW" altLang="en-US" dirty="0" smtClean="0"/>
              <a:t>非微軟陣營的 </a:t>
            </a:r>
            <a:r>
              <a:rPr lang="en-US" altLang="zh-TW" dirty="0" smtClean="0"/>
              <a:t>DevOps</a:t>
            </a:r>
            <a:r>
              <a:rPr lang="zh-TW" altLang="en-US" dirty="0" smtClean="0"/>
              <a:t> 做法 </a:t>
            </a:r>
            <a:r>
              <a:rPr lang="en-US" altLang="zh-TW" dirty="0" smtClean="0"/>
              <a:t>(</a:t>
            </a:r>
            <a:r>
              <a:rPr lang="zh-TW" altLang="en-US" dirty="0" smtClean="0"/>
              <a:t>參考</a:t>
            </a:r>
            <a:r>
              <a:rPr lang="en-US" altLang="zh-TW" dirty="0" smtClean="0"/>
              <a:t>)</a:t>
            </a:r>
            <a:br>
              <a:rPr lang="en-US" altLang="zh-TW" dirty="0" smtClean="0"/>
            </a:br>
            <a:endParaRPr lang="zh-TW" altLang="en-US" dirty="0"/>
          </a:p>
        </p:txBody>
      </p:sp>
    </p:spTree>
    <p:extLst>
      <p:ext uri="{BB962C8B-B14F-4D97-AF65-F5344CB8AC3E}">
        <p14:creationId xmlns:p14="http://schemas.microsoft.com/office/powerpoint/2010/main" val="318719204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330022081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devops process」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73" y="634042"/>
            <a:ext cx="7620000"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0" y="6386064"/>
            <a:ext cx="8606971" cy="369332"/>
          </a:xfrm>
          <a:prstGeom prst="rect">
            <a:avLst/>
          </a:prstGeom>
        </p:spPr>
        <p:txBody>
          <a:bodyPr wrap="square">
            <a:spAutoFit/>
          </a:bodyPr>
          <a:lstStyle/>
          <a:p>
            <a:r>
              <a:rPr lang="zh-TW" altLang="en-US" dirty="0">
                <a:solidFill>
                  <a:schemeClr val="bg1"/>
                </a:solidFill>
              </a:rPr>
              <a:t>https://www.linkedin.com/pulse/devops-continuous-testing-ira-agarwal</a:t>
            </a:r>
          </a:p>
        </p:txBody>
      </p:sp>
    </p:spTree>
    <p:extLst>
      <p:ext uri="{BB962C8B-B14F-4D97-AF65-F5344CB8AC3E}">
        <p14:creationId xmlns:p14="http://schemas.microsoft.com/office/powerpoint/2010/main" val="400931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zh-TW" altLang="en-US" sz="3600" b="1" dirty="0"/>
              <a:t>實際案例分享</a:t>
            </a:r>
            <a:r>
              <a:rPr lang="en-US" sz="3600" b="1" dirty="0"/>
              <a:t>: </a:t>
            </a:r>
            <a:br>
              <a:rPr lang="en-US" sz="3600" b="1" dirty="0"/>
            </a:br>
            <a:r>
              <a:rPr lang="zh-TW" altLang="en-US" sz="3600" b="1" dirty="0"/>
              <a:t>如何 </a:t>
            </a:r>
            <a:r>
              <a:rPr lang="en-US" altLang="zh-TW" sz="3600" b="1" dirty="0"/>
              <a:t>“</a:t>
            </a:r>
            <a:r>
              <a:rPr lang="zh-TW" altLang="en-US" sz="3600" b="1" dirty="0"/>
              <a:t>微服務化</a:t>
            </a:r>
            <a:r>
              <a:rPr lang="en-US" altLang="zh-TW" sz="3600" b="1" dirty="0"/>
              <a:t>”</a:t>
            </a:r>
            <a:r>
              <a:rPr lang="zh-TW" altLang="en-US" sz="3600" b="1" dirty="0"/>
              <a:t> 人才發展管理系統</a:t>
            </a:r>
            <a:r>
              <a:rPr lang="en-US" altLang="zh-TW" sz="3600" b="1" dirty="0"/>
              <a:t>?</a:t>
            </a:r>
            <a:endParaRPr lang="en-US" sz="3600" b="1" dirty="0"/>
          </a:p>
        </p:txBody>
      </p:sp>
      <p:sp>
        <p:nvSpPr>
          <p:cNvPr id="2" name="文字版面配置區 1"/>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492982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2216728" y="1209965"/>
            <a:ext cx="7730837" cy="4950691"/>
          </a:xfrm>
          <a:prstGeom prst="roundRect">
            <a:avLst>
              <a:gd name="adj" fmla="val 7152"/>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新細明體" panose="02020500000000000000" pitchFamily="18" charset="-120"/>
              <a:cs typeface="+mn-cs"/>
            </a:endParaRPr>
          </a:p>
        </p:txBody>
      </p:sp>
      <p:sp>
        <p:nvSpPr>
          <p:cNvPr id="5" name="標題 4"/>
          <p:cNvSpPr>
            <a:spLocks noGrp="1"/>
          </p:cNvSpPr>
          <p:nvPr>
            <p:ph type="title"/>
          </p:nvPr>
        </p:nvSpPr>
        <p:spPr/>
        <p:txBody>
          <a:bodyPr>
            <a:normAutofit fontScale="90000"/>
          </a:bodyPr>
          <a:lstStyle/>
          <a:p>
            <a:r>
              <a:rPr lang="en-US" altLang="zh-TW" b="1" dirty="0" smtClean="0"/>
              <a:t>Orca </a:t>
            </a:r>
            <a:r>
              <a:rPr lang="en-US" altLang="zh-TW" b="1" dirty="0"/>
              <a:t>HCM </a:t>
            </a:r>
            <a:r>
              <a:rPr lang="en-US" altLang="zh-TW" b="1" dirty="0" smtClean="0"/>
              <a:t>View (</a:t>
            </a:r>
            <a:r>
              <a:rPr lang="zh-TW" altLang="en-US" b="1" dirty="0" smtClean="0"/>
              <a:t>功能模組架構</a:t>
            </a:r>
            <a:r>
              <a:rPr lang="en-US" altLang="zh-TW" b="1" dirty="0" smtClean="0"/>
              <a:t>)</a:t>
            </a:r>
            <a:br>
              <a:rPr lang="en-US" altLang="zh-TW" b="1" dirty="0" smtClean="0"/>
            </a:br>
            <a:r>
              <a:rPr lang="en-US" altLang="zh-TW" b="1" dirty="0"/>
              <a:t/>
            </a:r>
            <a:br>
              <a:rPr lang="en-US" altLang="zh-TW" b="1" dirty="0"/>
            </a:br>
            <a:endParaRPr lang="zh-TW" altLang="en-US" b="1" dirty="0"/>
          </a:p>
        </p:txBody>
      </p:sp>
      <p:grpSp>
        <p:nvGrpSpPr>
          <p:cNvPr id="76" name="群組 75"/>
          <p:cNvGrpSpPr>
            <a:grpSpLocks noChangeAspect="1"/>
          </p:cNvGrpSpPr>
          <p:nvPr/>
        </p:nvGrpSpPr>
        <p:grpSpPr>
          <a:xfrm>
            <a:off x="6576043" y="4055172"/>
            <a:ext cx="2848775" cy="1589777"/>
            <a:chOff x="5148064" y="4437112"/>
            <a:chExt cx="3600400" cy="2232248"/>
          </a:xfrm>
        </p:grpSpPr>
        <p:sp>
          <p:nvSpPr>
            <p:cNvPr id="77" name="圓角矩形 76"/>
            <p:cNvSpPr/>
            <p:nvPr/>
          </p:nvSpPr>
          <p:spPr>
            <a:xfrm>
              <a:off x="5148064" y="4437112"/>
              <a:ext cx="3600400" cy="2232248"/>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訓練與學習管理</a:t>
              </a:r>
            </a:p>
          </p:txBody>
        </p:sp>
        <p:sp>
          <p:nvSpPr>
            <p:cNvPr id="78" name="圓角矩形 77"/>
            <p:cNvSpPr/>
            <p:nvPr/>
          </p:nvSpPr>
          <p:spPr>
            <a:xfrm>
              <a:off x="5220072" y="5411465"/>
              <a:ext cx="1753196" cy="6818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訓練與學習管理</a:t>
              </a:r>
              <a:endParaRPr kumimoji="0" lang="en-US" altLang="zh-TW"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a:t>
              </a:r>
              <a:r>
                <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教室訓練、派外訓練、數位學習</a:t>
              </a:r>
              <a:r>
                <a:rPr kumimoji="0" lang="en-US" altLang="zh-TW"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a:t>
              </a:r>
              <a:endPar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p:txBody>
        </p:sp>
        <p:sp>
          <p:nvSpPr>
            <p:cNvPr id="79" name="圓角矩形 78"/>
            <p:cNvSpPr/>
            <p:nvPr/>
          </p:nvSpPr>
          <p:spPr>
            <a:xfrm>
              <a:off x="5220072" y="4802024"/>
              <a:ext cx="1753196" cy="478125"/>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年度訓練計畫</a:t>
              </a:r>
            </a:p>
          </p:txBody>
        </p:sp>
        <p:sp>
          <p:nvSpPr>
            <p:cNvPr id="80" name="圓角矩形 79"/>
            <p:cNvSpPr/>
            <p:nvPr/>
          </p:nvSpPr>
          <p:spPr>
            <a:xfrm>
              <a:off x="7222727" y="5684941"/>
              <a:ext cx="1440160" cy="48657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學習</a:t>
              </a:r>
              <a:r>
                <a:rPr kumimoji="0" lang="en-US" altLang="zh-TW"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2.0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社群．激勵系統</a:t>
              </a:r>
            </a:p>
          </p:txBody>
        </p:sp>
        <p:sp>
          <p:nvSpPr>
            <p:cNvPr id="81" name="圓角矩形 80"/>
            <p:cNvSpPr/>
            <p:nvPr/>
          </p:nvSpPr>
          <p:spPr>
            <a:xfrm>
              <a:off x="7222727" y="5222031"/>
              <a:ext cx="1440160" cy="38744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考試中心</a:t>
              </a:r>
            </a:p>
          </p:txBody>
        </p:sp>
        <p:sp>
          <p:nvSpPr>
            <p:cNvPr id="82" name="圓角矩形 81"/>
            <p:cNvSpPr/>
            <p:nvPr/>
          </p:nvSpPr>
          <p:spPr>
            <a:xfrm>
              <a:off x="7222727" y="4772160"/>
              <a:ext cx="1440160" cy="380326"/>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HCM</a:t>
              </a:r>
              <a:r>
                <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 </a:t>
              </a:r>
              <a:r>
                <a:rPr kumimoji="0" lang="en-US" altLang="zh-TW"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Mobile</a:t>
              </a:r>
              <a:endPar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p:txBody>
        </p:sp>
        <p:cxnSp>
          <p:nvCxnSpPr>
            <p:cNvPr id="83" name="肘形接點 82"/>
            <p:cNvCxnSpPr>
              <a:stCxn id="78" idx="3"/>
              <a:endCxn id="82" idx="1"/>
            </p:cNvCxnSpPr>
            <p:nvPr/>
          </p:nvCxnSpPr>
          <p:spPr>
            <a:xfrm flipV="1">
              <a:off x="6973268" y="4962323"/>
              <a:ext cx="249459" cy="790058"/>
            </a:xfrm>
            <a:prstGeom prst="bentConnector3">
              <a:avLst>
                <a:gd name="adj1" fmla="val 50000"/>
              </a:avLst>
            </a:prstGeom>
            <a:noFill/>
            <a:ln w="28575" cap="flat" cmpd="sng" algn="ctr">
              <a:solidFill>
                <a:srgbClr val="00B0F0"/>
              </a:solidFill>
              <a:prstDash val="solid"/>
              <a:tailEnd type="stealth"/>
            </a:ln>
            <a:effectLst/>
          </p:spPr>
        </p:cxnSp>
        <p:cxnSp>
          <p:nvCxnSpPr>
            <p:cNvPr id="84" name="肘形接點 83"/>
            <p:cNvCxnSpPr>
              <a:stCxn id="78" idx="3"/>
              <a:endCxn id="81" idx="1"/>
            </p:cNvCxnSpPr>
            <p:nvPr/>
          </p:nvCxnSpPr>
          <p:spPr>
            <a:xfrm flipV="1">
              <a:off x="6973268" y="5415753"/>
              <a:ext cx="249459" cy="336628"/>
            </a:xfrm>
            <a:prstGeom prst="bentConnector3">
              <a:avLst>
                <a:gd name="adj1" fmla="val 50000"/>
              </a:avLst>
            </a:prstGeom>
            <a:noFill/>
            <a:ln w="28575" cap="flat" cmpd="sng" algn="ctr">
              <a:solidFill>
                <a:srgbClr val="00B0F0"/>
              </a:solidFill>
              <a:prstDash val="solid"/>
              <a:tailEnd type="stealth"/>
            </a:ln>
            <a:effectLst/>
          </p:spPr>
        </p:cxnSp>
        <p:cxnSp>
          <p:nvCxnSpPr>
            <p:cNvPr id="85" name="肘形接點 84"/>
            <p:cNvCxnSpPr>
              <a:stCxn id="78" idx="3"/>
              <a:endCxn id="80" idx="1"/>
            </p:cNvCxnSpPr>
            <p:nvPr/>
          </p:nvCxnSpPr>
          <p:spPr>
            <a:xfrm>
              <a:off x="6973268" y="5752381"/>
              <a:ext cx="249459" cy="175849"/>
            </a:xfrm>
            <a:prstGeom prst="bentConnector3">
              <a:avLst>
                <a:gd name="adj1" fmla="val 50000"/>
              </a:avLst>
            </a:prstGeom>
            <a:noFill/>
            <a:ln w="28575" cap="flat" cmpd="sng" algn="ctr">
              <a:solidFill>
                <a:srgbClr val="00B0F0"/>
              </a:solidFill>
              <a:prstDash val="solid"/>
              <a:tailEnd type="stealth"/>
            </a:ln>
            <a:effectLst/>
          </p:spPr>
        </p:cxnSp>
        <p:cxnSp>
          <p:nvCxnSpPr>
            <p:cNvPr id="86" name="肘形接點 169"/>
            <p:cNvCxnSpPr>
              <a:stCxn id="79" idx="2"/>
              <a:endCxn id="78" idx="0"/>
            </p:cNvCxnSpPr>
            <p:nvPr/>
          </p:nvCxnSpPr>
          <p:spPr>
            <a:xfrm>
              <a:off x="6096670" y="5280149"/>
              <a:ext cx="0" cy="131316"/>
            </a:xfrm>
            <a:prstGeom prst="straightConnector1">
              <a:avLst/>
            </a:prstGeom>
            <a:noFill/>
            <a:ln w="28575" cap="flat" cmpd="sng" algn="ctr">
              <a:solidFill>
                <a:srgbClr val="00B0F0"/>
              </a:solidFill>
              <a:prstDash val="solid"/>
              <a:tailEnd type="stealth"/>
            </a:ln>
            <a:effectLst/>
          </p:spPr>
        </p:cxnSp>
        <p:sp>
          <p:nvSpPr>
            <p:cNvPr id="87" name="圓角矩形 86"/>
            <p:cNvSpPr/>
            <p:nvPr/>
          </p:nvSpPr>
          <p:spPr>
            <a:xfrm>
              <a:off x="7236296" y="6250464"/>
              <a:ext cx="1440160" cy="36677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雲端課程市集</a:t>
              </a:r>
            </a:p>
          </p:txBody>
        </p:sp>
        <p:cxnSp>
          <p:nvCxnSpPr>
            <p:cNvPr id="88" name="肘形接點 87"/>
            <p:cNvCxnSpPr>
              <a:stCxn id="78" idx="3"/>
              <a:endCxn id="87" idx="1"/>
            </p:cNvCxnSpPr>
            <p:nvPr/>
          </p:nvCxnSpPr>
          <p:spPr>
            <a:xfrm>
              <a:off x="6973268" y="5752381"/>
              <a:ext cx="263028" cy="681472"/>
            </a:xfrm>
            <a:prstGeom prst="bentConnector3">
              <a:avLst>
                <a:gd name="adj1" fmla="val 50000"/>
              </a:avLst>
            </a:prstGeom>
            <a:noFill/>
            <a:ln w="28575" cap="flat" cmpd="sng" algn="ctr">
              <a:solidFill>
                <a:srgbClr val="00B0F0"/>
              </a:solidFill>
              <a:prstDash val="solid"/>
              <a:tailEnd type="stealth"/>
            </a:ln>
            <a:effectLst/>
          </p:spPr>
        </p:cxnSp>
        <p:sp>
          <p:nvSpPr>
            <p:cNvPr id="89" name="圓角矩形 88"/>
            <p:cNvSpPr/>
            <p:nvPr/>
          </p:nvSpPr>
          <p:spPr>
            <a:xfrm>
              <a:off x="5220072" y="6251032"/>
              <a:ext cx="1728192" cy="36677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教材分流管理</a:t>
              </a:r>
            </a:p>
          </p:txBody>
        </p:sp>
        <p:cxnSp>
          <p:nvCxnSpPr>
            <p:cNvPr id="90" name="肘形接點 105"/>
            <p:cNvCxnSpPr>
              <a:stCxn id="78" idx="2"/>
              <a:endCxn id="89" idx="0"/>
            </p:cNvCxnSpPr>
            <p:nvPr/>
          </p:nvCxnSpPr>
          <p:spPr>
            <a:xfrm flipH="1">
              <a:off x="6084168" y="6093296"/>
              <a:ext cx="12502" cy="157736"/>
            </a:xfrm>
            <a:prstGeom prst="straightConnector1">
              <a:avLst/>
            </a:prstGeom>
            <a:noFill/>
            <a:ln w="28575" cap="flat" cmpd="sng" algn="ctr">
              <a:solidFill>
                <a:srgbClr val="00B0F0"/>
              </a:solidFill>
              <a:prstDash val="solid"/>
              <a:tailEnd type="stealth"/>
            </a:ln>
            <a:effectLst/>
          </p:spPr>
        </p:cxnSp>
      </p:grpSp>
      <p:grpSp>
        <p:nvGrpSpPr>
          <p:cNvPr id="101" name="群組 100"/>
          <p:cNvGrpSpPr>
            <a:grpSpLocks noChangeAspect="1"/>
          </p:cNvGrpSpPr>
          <p:nvPr/>
        </p:nvGrpSpPr>
        <p:grpSpPr>
          <a:xfrm>
            <a:off x="2797915" y="4002856"/>
            <a:ext cx="1538339" cy="1641967"/>
            <a:chOff x="9287873" y="3439293"/>
            <a:chExt cx="1944216" cy="1764583"/>
          </a:xfrm>
        </p:grpSpPr>
        <p:sp>
          <p:nvSpPr>
            <p:cNvPr id="102" name="圓角矩形 101"/>
            <p:cNvSpPr/>
            <p:nvPr/>
          </p:nvSpPr>
          <p:spPr>
            <a:xfrm>
              <a:off x="9287873" y="3439293"/>
              <a:ext cx="1944216" cy="1764583"/>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關鍵人才管理</a:t>
              </a:r>
            </a:p>
          </p:txBody>
        </p:sp>
        <p:sp>
          <p:nvSpPr>
            <p:cNvPr id="103" name="圓角矩形 102"/>
            <p:cNvSpPr/>
            <p:nvPr/>
          </p:nvSpPr>
          <p:spPr>
            <a:xfrm>
              <a:off x="9467893" y="4493698"/>
              <a:ext cx="1576875" cy="41525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繼任與接班</a:t>
              </a:r>
            </a:p>
          </p:txBody>
        </p:sp>
        <p:sp>
          <p:nvSpPr>
            <p:cNvPr id="104" name="圓角矩形 103"/>
            <p:cNvSpPr/>
            <p:nvPr/>
          </p:nvSpPr>
          <p:spPr>
            <a:xfrm>
              <a:off x="9460592" y="3870703"/>
              <a:ext cx="1584176"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人才庫</a:t>
              </a:r>
            </a:p>
          </p:txBody>
        </p:sp>
      </p:grpSp>
      <p:cxnSp>
        <p:nvCxnSpPr>
          <p:cNvPr id="106" name="肘形接點 105"/>
          <p:cNvCxnSpPr>
            <a:cxnSpLocks noChangeAspect="1"/>
            <a:stCxn id="92" idx="2"/>
            <a:endCxn id="108" idx="1"/>
          </p:cNvCxnSpPr>
          <p:nvPr/>
        </p:nvCxnSpPr>
        <p:spPr>
          <a:xfrm rot="16200000" flipH="1">
            <a:off x="4547338" y="2943064"/>
            <a:ext cx="136105" cy="1247546"/>
          </a:xfrm>
          <a:prstGeom prst="bentConnector2">
            <a:avLst/>
          </a:prstGeom>
          <a:noFill/>
          <a:ln w="38100" cap="flat" cmpd="sng" algn="ctr">
            <a:solidFill>
              <a:schemeClr val="accent1">
                <a:lumMod val="75000"/>
              </a:schemeClr>
            </a:solidFill>
            <a:prstDash val="solid"/>
            <a:tailEnd type="stealth"/>
          </a:ln>
          <a:effectLst/>
        </p:spPr>
      </p:cxnSp>
      <p:cxnSp>
        <p:nvCxnSpPr>
          <p:cNvPr id="107" name="直線單箭頭接點 92"/>
          <p:cNvCxnSpPr>
            <a:cxnSpLocks noChangeAspect="1"/>
            <a:stCxn id="108" idx="2"/>
            <a:endCxn id="125" idx="0"/>
          </p:cNvCxnSpPr>
          <p:nvPr/>
        </p:nvCxnSpPr>
        <p:spPr>
          <a:xfrm rot="5400000">
            <a:off x="5521536" y="3735558"/>
            <a:ext cx="223619" cy="402424"/>
          </a:xfrm>
          <a:prstGeom prst="bentConnector3">
            <a:avLst>
              <a:gd name="adj1" fmla="val 39666"/>
            </a:avLst>
          </a:prstGeom>
          <a:noFill/>
          <a:ln w="38100" cap="flat" cmpd="sng" algn="ctr">
            <a:solidFill>
              <a:schemeClr val="accent1">
                <a:lumMod val="75000"/>
              </a:schemeClr>
            </a:solidFill>
            <a:prstDash val="solid"/>
            <a:tailEnd type="stealth"/>
          </a:ln>
          <a:effectLst/>
        </p:spPr>
      </p:cxnSp>
      <p:sp>
        <p:nvSpPr>
          <p:cNvPr id="108" name="圓角矩形 134"/>
          <p:cNvSpPr>
            <a:spLocks noChangeAspect="1"/>
          </p:cNvSpPr>
          <p:nvPr/>
        </p:nvSpPr>
        <p:spPr>
          <a:xfrm>
            <a:off x="5239163" y="3444820"/>
            <a:ext cx="1190771" cy="380141"/>
          </a:xfrm>
          <a:prstGeom prst="flowChartPredefinedProcess">
            <a:avLst/>
          </a:prstGeom>
          <a:gradFill rotWithShape="1">
            <a:gsLst>
              <a:gs pos="0">
                <a:srgbClr val="F37248">
                  <a:tint val="50000"/>
                  <a:satMod val="300000"/>
                </a:srgbClr>
              </a:gs>
              <a:gs pos="35000">
                <a:srgbClr val="F37248">
                  <a:tint val="37000"/>
                  <a:satMod val="300000"/>
                </a:srgbClr>
              </a:gs>
              <a:gs pos="100000">
                <a:srgbClr val="F37248">
                  <a:tint val="15000"/>
                  <a:satMod val="350000"/>
                </a:srgbClr>
              </a:gs>
            </a:gsLst>
            <a:lin ang="16200000" scaled="1"/>
          </a:gradFill>
          <a:ln w="9525" cap="flat" cmpd="sng" algn="ctr">
            <a:solidFill>
              <a:srgbClr val="F3724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落差分析</a:t>
            </a:r>
          </a:p>
        </p:txBody>
      </p:sp>
      <p:cxnSp>
        <p:nvCxnSpPr>
          <p:cNvPr id="109" name="肘形接點 108"/>
          <p:cNvCxnSpPr>
            <a:cxnSpLocks noChangeAspect="1"/>
            <a:stCxn id="125" idx="2"/>
            <a:endCxn id="92" idx="1"/>
          </p:cNvCxnSpPr>
          <p:nvPr/>
        </p:nvCxnSpPr>
        <p:spPr>
          <a:xfrm rot="5400000" flipH="1">
            <a:off x="2639959" y="2852650"/>
            <a:ext cx="2946991" cy="2637354"/>
          </a:xfrm>
          <a:prstGeom prst="bentConnector4">
            <a:avLst>
              <a:gd name="adj1" fmla="val -5818"/>
              <a:gd name="adj2" fmla="val 106501"/>
            </a:avLst>
          </a:prstGeom>
          <a:noFill/>
          <a:ln w="38100" cap="flat" cmpd="sng" algn="ctr">
            <a:solidFill>
              <a:srgbClr val="007897"/>
            </a:solidFill>
            <a:prstDash val="solid"/>
            <a:tailEnd type="stealth"/>
          </a:ln>
          <a:effectLst>
            <a:outerShdw blurRad="40000" dist="23000" dir="5400000" rotWithShape="0">
              <a:srgbClr val="000000">
                <a:alpha val="35000"/>
              </a:srgbClr>
            </a:outerShdw>
          </a:effectLst>
        </p:spPr>
      </p:cxnSp>
      <p:cxnSp>
        <p:nvCxnSpPr>
          <p:cNvPr id="110" name="肘形接點 109"/>
          <p:cNvCxnSpPr>
            <a:cxnSpLocks noChangeAspect="1"/>
            <a:stCxn id="103" idx="3"/>
            <a:endCxn id="125" idx="1"/>
          </p:cNvCxnSpPr>
          <p:nvPr/>
        </p:nvCxnSpPr>
        <p:spPr>
          <a:xfrm flipV="1">
            <a:off x="4188038" y="4846701"/>
            <a:ext cx="312159" cy="330494"/>
          </a:xfrm>
          <a:prstGeom prst="bentConnector3">
            <a:avLst>
              <a:gd name="adj1" fmla="val 50000"/>
            </a:avLst>
          </a:prstGeom>
          <a:noFill/>
          <a:ln w="38100" cap="flat" cmpd="sng" algn="ctr">
            <a:solidFill>
              <a:schemeClr val="accent1">
                <a:lumMod val="75000"/>
              </a:schemeClr>
            </a:solidFill>
            <a:prstDash val="solid"/>
            <a:tailEnd type="stealth"/>
          </a:ln>
          <a:effectLst/>
        </p:spPr>
      </p:cxnSp>
      <p:cxnSp>
        <p:nvCxnSpPr>
          <p:cNvPr id="111" name="肘形接點 110"/>
          <p:cNvCxnSpPr>
            <a:cxnSpLocks noChangeAspect="1"/>
            <a:stCxn id="108" idx="2"/>
            <a:endCxn id="102" idx="0"/>
          </p:cNvCxnSpPr>
          <p:nvPr/>
        </p:nvCxnSpPr>
        <p:spPr>
          <a:xfrm rot="5400000">
            <a:off x="4611868" y="2780176"/>
            <a:ext cx="177896" cy="2267465"/>
          </a:xfrm>
          <a:prstGeom prst="bentConnector3">
            <a:avLst>
              <a:gd name="adj1" fmla="val 50000"/>
            </a:avLst>
          </a:prstGeom>
          <a:noFill/>
          <a:ln w="38100" cap="flat" cmpd="sng" algn="ctr">
            <a:solidFill>
              <a:schemeClr val="accent1">
                <a:lumMod val="75000"/>
              </a:schemeClr>
            </a:solidFill>
            <a:prstDash val="solid"/>
            <a:tailEnd type="stealth"/>
          </a:ln>
          <a:effectLst/>
        </p:spPr>
      </p:cxnSp>
      <p:grpSp>
        <p:nvGrpSpPr>
          <p:cNvPr id="112" name="群組 111"/>
          <p:cNvGrpSpPr>
            <a:grpSpLocks noChangeAspect="1"/>
          </p:cNvGrpSpPr>
          <p:nvPr/>
        </p:nvGrpSpPr>
        <p:grpSpPr>
          <a:xfrm>
            <a:off x="7447460" y="1910416"/>
            <a:ext cx="1994141" cy="1935486"/>
            <a:chOff x="6372195" y="1359400"/>
            <a:chExt cx="2323033" cy="2717672"/>
          </a:xfrm>
        </p:grpSpPr>
        <p:sp>
          <p:nvSpPr>
            <p:cNvPr id="113" name="圓角矩形 112"/>
            <p:cNvSpPr/>
            <p:nvPr/>
          </p:nvSpPr>
          <p:spPr>
            <a:xfrm flipH="1">
              <a:off x="6372195" y="1359400"/>
              <a:ext cx="2323033" cy="2717672"/>
            </a:xfrm>
            <a:prstGeom prst="roundRect">
              <a:avLst>
                <a:gd name="adj" fmla="val 0"/>
              </a:avLst>
            </a:prstGeom>
            <a:gradFill rotWithShape="1">
              <a:gsLst>
                <a:gs pos="0">
                  <a:srgbClr val="D2D2D2">
                    <a:tint val="50000"/>
                    <a:satMod val="300000"/>
                  </a:srgbClr>
                </a:gs>
                <a:gs pos="35000">
                  <a:srgbClr val="D2D2D2">
                    <a:tint val="37000"/>
                    <a:satMod val="300000"/>
                  </a:srgbClr>
                </a:gs>
                <a:gs pos="100000">
                  <a:srgbClr val="D2D2D2">
                    <a:tint val="15000"/>
                    <a:satMod val="350000"/>
                  </a:srgbClr>
                </a:gs>
              </a:gsLst>
              <a:lin ang="16200000" scaled="1"/>
            </a:gradFill>
            <a:ln w="9525" cap="flat" cmpd="sng" algn="ctr">
              <a:solidFill>
                <a:srgbClr val="D2D2D2">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專業能力管理</a:t>
              </a:r>
            </a:p>
          </p:txBody>
        </p:sp>
        <p:sp>
          <p:nvSpPr>
            <p:cNvPr id="114" name="圓角矩形 113"/>
            <p:cNvSpPr/>
            <p:nvPr/>
          </p:nvSpPr>
          <p:spPr>
            <a:xfrm>
              <a:off x="6534990" y="1696064"/>
              <a:ext cx="455822" cy="160676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職務說明書</a:t>
              </a:r>
            </a:p>
          </p:txBody>
        </p:sp>
        <p:sp>
          <p:nvSpPr>
            <p:cNvPr id="115" name="圓角矩形 114"/>
            <p:cNvSpPr/>
            <p:nvPr/>
          </p:nvSpPr>
          <p:spPr>
            <a:xfrm>
              <a:off x="7236296" y="2275631"/>
              <a:ext cx="1330870"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專業證照</a:t>
              </a:r>
            </a:p>
          </p:txBody>
        </p:sp>
        <p:cxnSp>
          <p:nvCxnSpPr>
            <p:cNvPr id="116" name="直線單箭頭接點 92"/>
            <p:cNvCxnSpPr>
              <a:stCxn id="115" idx="1"/>
              <a:endCxn id="114" idx="3"/>
            </p:cNvCxnSpPr>
            <p:nvPr/>
          </p:nvCxnSpPr>
          <p:spPr>
            <a:xfrm rot="10800000">
              <a:off x="6990812" y="2499447"/>
              <a:ext cx="245484" cy="1"/>
            </a:xfrm>
            <a:prstGeom prst="bentConnector3">
              <a:avLst>
                <a:gd name="adj1" fmla="val 50000"/>
              </a:avLst>
            </a:prstGeom>
            <a:noFill/>
            <a:ln w="28575" cap="flat" cmpd="sng" algn="ctr">
              <a:solidFill>
                <a:srgbClr val="00B0F0"/>
              </a:solidFill>
              <a:prstDash val="solid"/>
              <a:tailEnd type="stealth"/>
            </a:ln>
            <a:effectLst/>
          </p:spPr>
        </p:cxnSp>
        <p:sp>
          <p:nvSpPr>
            <p:cNvPr id="117" name="圓角矩形 116"/>
            <p:cNvSpPr/>
            <p:nvPr/>
          </p:nvSpPr>
          <p:spPr>
            <a:xfrm>
              <a:off x="7236296" y="1696065"/>
              <a:ext cx="1330870"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職涯規劃</a:t>
              </a:r>
            </a:p>
          </p:txBody>
        </p:sp>
        <p:sp>
          <p:nvSpPr>
            <p:cNvPr id="118" name="圓角矩形 117"/>
            <p:cNvSpPr/>
            <p:nvPr/>
          </p:nvSpPr>
          <p:spPr>
            <a:xfrm>
              <a:off x="7236297" y="2855197"/>
              <a:ext cx="1330869"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專業藍圖</a:t>
              </a:r>
            </a:p>
          </p:txBody>
        </p:sp>
        <p:sp>
          <p:nvSpPr>
            <p:cNvPr id="119" name="圓角矩形 118"/>
            <p:cNvSpPr/>
            <p:nvPr/>
          </p:nvSpPr>
          <p:spPr>
            <a:xfrm>
              <a:off x="7039046" y="3538310"/>
              <a:ext cx="1512167" cy="447632"/>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專業能力評鑑</a:t>
              </a:r>
            </a:p>
          </p:txBody>
        </p:sp>
        <p:cxnSp>
          <p:nvCxnSpPr>
            <p:cNvPr id="120" name="直線單箭頭接點 92"/>
            <p:cNvCxnSpPr>
              <a:stCxn id="118" idx="1"/>
              <a:endCxn id="114" idx="3"/>
            </p:cNvCxnSpPr>
            <p:nvPr/>
          </p:nvCxnSpPr>
          <p:spPr>
            <a:xfrm rot="10800000">
              <a:off x="6990813" y="2499447"/>
              <a:ext cx="245485" cy="579567"/>
            </a:xfrm>
            <a:prstGeom prst="bentConnector3">
              <a:avLst>
                <a:gd name="adj1" fmla="val 50000"/>
              </a:avLst>
            </a:prstGeom>
            <a:noFill/>
            <a:ln w="28575" cap="flat" cmpd="sng" algn="ctr">
              <a:solidFill>
                <a:srgbClr val="00B0F0"/>
              </a:solidFill>
              <a:prstDash val="solid"/>
              <a:tailEnd type="stealth"/>
            </a:ln>
            <a:effectLst/>
          </p:spPr>
        </p:cxnSp>
        <p:cxnSp>
          <p:nvCxnSpPr>
            <p:cNvPr id="121" name="直線單箭頭接點 92"/>
            <p:cNvCxnSpPr>
              <a:stCxn id="117" idx="1"/>
              <a:endCxn id="114" idx="3"/>
            </p:cNvCxnSpPr>
            <p:nvPr/>
          </p:nvCxnSpPr>
          <p:spPr>
            <a:xfrm rot="10800000" flipV="1">
              <a:off x="6990812" y="1919880"/>
              <a:ext cx="245484" cy="579565"/>
            </a:xfrm>
            <a:prstGeom prst="bentConnector3">
              <a:avLst>
                <a:gd name="adj1" fmla="val 50000"/>
              </a:avLst>
            </a:prstGeom>
            <a:noFill/>
            <a:ln w="28575" cap="flat" cmpd="sng" algn="ctr">
              <a:solidFill>
                <a:srgbClr val="00B0F0"/>
              </a:solidFill>
              <a:prstDash val="solid"/>
              <a:tailEnd type="stealth"/>
            </a:ln>
            <a:effectLst/>
          </p:spPr>
        </p:cxnSp>
        <p:cxnSp>
          <p:nvCxnSpPr>
            <p:cNvPr id="122" name="直線單箭頭接點 92"/>
            <p:cNvCxnSpPr>
              <a:stCxn id="114" idx="2"/>
              <a:endCxn id="119" idx="0"/>
            </p:cNvCxnSpPr>
            <p:nvPr/>
          </p:nvCxnSpPr>
          <p:spPr>
            <a:xfrm rot="16200000" flipH="1">
              <a:off x="7161274" y="2904454"/>
              <a:ext cx="235482" cy="1032229"/>
            </a:xfrm>
            <a:prstGeom prst="bentConnector3">
              <a:avLst>
                <a:gd name="adj1" fmla="val 50000"/>
              </a:avLst>
            </a:prstGeom>
            <a:noFill/>
            <a:ln w="28575" cap="flat" cmpd="sng" algn="ctr">
              <a:solidFill>
                <a:srgbClr val="00B0F0"/>
              </a:solidFill>
              <a:prstDash val="solid"/>
              <a:tailEnd type="stealth"/>
            </a:ln>
            <a:effectLst/>
          </p:spPr>
        </p:cxnSp>
      </p:grpSp>
      <p:cxnSp>
        <p:nvCxnSpPr>
          <p:cNvPr id="123" name="直線單箭頭接點 92"/>
          <p:cNvCxnSpPr>
            <a:cxnSpLocks noChangeAspect="1"/>
            <a:stCxn id="119" idx="1"/>
            <a:endCxn id="108" idx="3"/>
          </p:cNvCxnSpPr>
          <p:nvPr/>
        </p:nvCxnSpPr>
        <p:spPr>
          <a:xfrm flipH="1">
            <a:off x="6429933" y="3621603"/>
            <a:ext cx="1589966" cy="13287"/>
          </a:xfrm>
          <a:prstGeom prst="straightConnector1">
            <a:avLst/>
          </a:prstGeom>
          <a:noFill/>
          <a:ln w="38100" cap="flat" cmpd="sng" algn="ctr">
            <a:solidFill>
              <a:schemeClr val="accent1">
                <a:lumMod val="75000"/>
              </a:schemeClr>
            </a:solidFill>
            <a:prstDash val="solid"/>
            <a:tailEnd type="stealth"/>
          </a:ln>
          <a:effectLst/>
        </p:spPr>
      </p:cxnSp>
      <p:grpSp>
        <p:nvGrpSpPr>
          <p:cNvPr id="124" name="群組 123"/>
          <p:cNvGrpSpPr>
            <a:grpSpLocks noChangeAspect="1"/>
          </p:cNvGrpSpPr>
          <p:nvPr/>
        </p:nvGrpSpPr>
        <p:grpSpPr>
          <a:xfrm>
            <a:off x="4500196" y="4048580"/>
            <a:ext cx="1863870" cy="1596243"/>
            <a:chOff x="2576406" y="4356026"/>
            <a:chExt cx="2355634" cy="2241326"/>
          </a:xfrm>
        </p:grpSpPr>
        <p:sp>
          <p:nvSpPr>
            <p:cNvPr id="125" name="圓角矩形 124"/>
            <p:cNvSpPr/>
            <p:nvPr/>
          </p:nvSpPr>
          <p:spPr>
            <a:xfrm>
              <a:off x="2576406" y="4356026"/>
              <a:ext cx="2355634" cy="2241326"/>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人才發展管理</a:t>
              </a:r>
            </a:p>
          </p:txBody>
        </p:sp>
        <p:sp>
          <p:nvSpPr>
            <p:cNvPr id="126" name="圓角矩形 125"/>
            <p:cNvSpPr/>
            <p:nvPr/>
          </p:nvSpPr>
          <p:spPr>
            <a:xfrm>
              <a:off x="2853472" y="4733012"/>
              <a:ext cx="1801503" cy="36637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員工發展管理</a:t>
              </a:r>
            </a:p>
          </p:txBody>
        </p:sp>
        <p:sp>
          <p:nvSpPr>
            <p:cNvPr id="127" name="圓角矩形 126"/>
            <p:cNvSpPr/>
            <p:nvPr/>
          </p:nvSpPr>
          <p:spPr>
            <a:xfrm>
              <a:off x="2853472" y="5205171"/>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發展目標</a:t>
              </a:r>
            </a:p>
          </p:txBody>
        </p:sp>
        <p:sp>
          <p:nvSpPr>
            <p:cNvPr id="128" name="圓角矩形 127"/>
            <p:cNvSpPr/>
            <p:nvPr/>
          </p:nvSpPr>
          <p:spPr>
            <a:xfrm>
              <a:off x="2853472" y="5673590"/>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發展項目</a:t>
              </a:r>
            </a:p>
          </p:txBody>
        </p:sp>
        <p:sp>
          <p:nvSpPr>
            <p:cNvPr id="129" name="圓角矩形 128"/>
            <p:cNvSpPr/>
            <p:nvPr/>
          </p:nvSpPr>
          <p:spPr>
            <a:xfrm>
              <a:off x="2853472" y="6142010"/>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年度必修</a:t>
              </a:r>
            </a:p>
          </p:txBody>
        </p:sp>
        <p:cxnSp>
          <p:nvCxnSpPr>
            <p:cNvPr id="130" name="肘形接點 141"/>
            <p:cNvCxnSpPr>
              <a:stCxn id="126" idx="2"/>
              <a:endCxn id="127" idx="0"/>
            </p:cNvCxnSpPr>
            <p:nvPr/>
          </p:nvCxnSpPr>
          <p:spPr>
            <a:xfrm>
              <a:off x="3754224" y="5099385"/>
              <a:ext cx="0" cy="105786"/>
            </a:xfrm>
            <a:prstGeom prst="straightConnector1">
              <a:avLst/>
            </a:prstGeom>
            <a:noFill/>
            <a:ln w="28575" cap="flat" cmpd="sng" algn="ctr">
              <a:solidFill>
                <a:srgbClr val="00B0F0"/>
              </a:solidFill>
              <a:prstDash val="solid"/>
              <a:tailEnd type="stealth"/>
            </a:ln>
            <a:effectLst/>
          </p:spPr>
        </p:cxnSp>
        <p:cxnSp>
          <p:nvCxnSpPr>
            <p:cNvPr id="131" name="肘形接點 144"/>
            <p:cNvCxnSpPr>
              <a:stCxn id="127" idx="2"/>
              <a:endCxn id="128" idx="0"/>
            </p:cNvCxnSpPr>
            <p:nvPr/>
          </p:nvCxnSpPr>
          <p:spPr>
            <a:xfrm>
              <a:off x="3754224" y="5567804"/>
              <a:ext cx="0" cy="105786"/>
            </a:xfrm>
            <a:prstGeom prst="straightConnector1">
              <a:avLst/>
            </a:prstGeom>
            <a:noFill/>
            <a:ln w="28575" cap="flat" cmpd="sng" algn="ctr">
              <a:solidFill>
                <a:srgbClr val="00B0F0"/>
              </a:solidFill>
              <a:prstDash val="solid"/>
              <a:tailEnd type="stealth"/>
            </a:ln>
            <a:effectLst/>
          </p:spPr>
        </p:cxnSp>
        <p:cxnSp>
          <p:nvCxnSpPr>
            <p:cNvPr id="132" name="肘形接點 147"/>
            <p:cNvCxnSpPr>
              <a:stCxn id="129" idx="0"/>
              <a:endCxn id="128" idx="2"/>
            </p:cNvCxnSpPr>
            <p:nvPr/>
          </p:nvCxnSpPr>
          <p:spPr>
            <a:xfrm flipV="1">
              <a:off x="3754224" y="6036223"/>
              <a:ext cx="0" cy="105787"/>
            </a:xfrm>
            <a:prstGeom prst="straightConnector1">
              <a:avLst/>
            </a:prstGeom>
            <a:noFill/>
            <a:ln w="28575" cap="flat" cmpd="sng" algn="ctr">
              <a:solidFill>
                <a:srgbClr val="00B0F0"/>
              </a:solidFill>
              <a:prstDash val="solid"/>
              <a:tailEnd type="stealth"/>
            </a:ln>
            <a:effectLst/>
          </p:spPr>
        </p:cxnSp>
      </p:grpSp>
      <p:cxnSp>
        <p:nvCxnSpPr>
          <p:cNvPr id="133" name="肘形接點 132"/>
          <p:cNvCxnSpPr>
            <a:cxnSpLocks noChangeAspect="1"/>
            <a:stCxn id="128" idx="3"/>
            <a:endCxn id="79" idx="1"/>
          </p:cNvCxnSpPr>
          <p:nvPr/>
        </p:nvCxnSpPr>
        <p:spPr>
          <a:xfrm flipV="1">
            <a:off x="6144843" y="4485315"/>
            <a:ext cx="488175" cy="630748"/>
          </a:xfrm>
          <a:prstGeom prst="bentConnector3">
            <a:avLst>
              <a:gd name="adj1" fmla="val 50000"/>
            </a:avLst>
          </a:prstGeom>
          <a:noFill/>
          <a:ln w="38100" cap="flat" cmpd="sng" algn="ctr">
            <a:solidFill>
              <a:schemeClr val="accent1">
                <a:lumMod val="75000"/>
              </a:schemeClr>
            </a:solidFill>
            <a:prstDash val="solid"/>
            <a:tailEnd type="stealth"/>
          </a:ln>
          <a:effectLst/>
        </p:spPr>
      </p:cxnSp>
      <p:cxnSp>
        <p:nvCxnSpPr>
          <p:cNvPr id="134" name="肘形接點 133"/>
          <p:cNvCxnSpPr>
            <a:cxnSpLocks noChangeAspect="1"/>
            <a:stCxn id="128" idx="3"/>
            <a:endCxn id="78" idx="1"/>
          </p:cNvCxnSpPr>
          <p:nvPr/>
        </p:nvCxnSpPr>
        <p:spPr>
          <a:xfrm flipV="1">
            <a:off x="6144842" y="4991888"/>
            <a:ext cx="498461" cy="126791"/>
          </a:xfrm>
          <a:prstGeom prst="bentConnector3">
            <a:avLst>
              <a:gd name="adj1" fmla="val 65471"/>
            </a:avLst>
          </a:prstGeom>
          <a:noFill/>
          <a:ln w="38100" cap="flat" cmpd="sng" algn="ctr">
            <a:solidFill>
              <a:schemeClr val="accent1">
                <a:lumMod val="75000"/>
              </a:schemeClr>
            </a:solidFill>
            <a:prstDash val="solid"/>
            <a:tailEnd type="stealth"/>
          </a:ln>
          <a:effectLst/>
        </p:spPr>
      </p:cxnSp>
      <p:grpSp>
        <p:nvGrpSpPr>
          <p:cNvPr id="135" name="群組 134"/>
          <p:cNvGrpSpPr>
            <a:grpSpLocks noChangeAspect="1"/>
          </p:cNvGrpSpPr>
          <p:nvPr/>
        </p:nvGrpSpPr>
        <p:grpSpPr>
          <a:xfrm>
            <a:off x="5278991" y="1902072"/>
            <a:ext cx="2085144" cy="1384643"/>
            <a:chOff x="3275856" y="1340768"/>
            <a:chExt cx="2635292" cy="1944216"/>
          </a:xfrm>
        </p:grpSpPr>
        <p:sp>
          <p:nvSpPr>
            <p:cNvPr id="136" name="圓角矩形 135"/>
            <p:cNvSpPr/>
            <p:nvPr/>
          </p:nvSpPr>
          <p:spPr>
            <a:xfrm flipH="1">
              <a:off x="3275856" y="1340768"/>
              <a:ext cx="2635292" cy="1944216"/>
            </a:xfrm>
            <a:prstGeom prst="roundRect">
              <a:avLst>
                <a:gd name="adj" fmla="val 6544"/>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職能管理</a:t>
              </a:r>
            </a:p>
          </p:txBody>
        </p:sp>
        <p:sp>
          <p:nvSpPr>
            <p:cNvPr id="137" name="圓角矩形 136"/>
            <p:cNvSpPr/>
            <p:nvPr/>
          </p:nvSpPr>
          <p:spPr>
            <a:xfrm>
              <a:off x="3329313" y="1821598"/>
              <a:ext cx="1250639" cy="50803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職能管理</a:t>
              </a:r>
            </a:p>
          </p:txBody>
        </p:sp>
        <p:sp>
          <p:nvSpPr>
            <p:cNvPr id="138" name="圓角矩形 137"/>
            <p:cNvSpPr/>
            <p:nvPr/>
          </p:nvSpPr>
          <p:spPr>
            <a:xfrm>
              <a:off x="3347864" y="2599460"/>
              <a:ext cx="1224135"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職能評鑑</a:t>
              </a:r>
            </a:p>
          </p:txBody>
        </p:sp>
        <p:cxnSp>
          <p:nvCxnSpPr>
            <p:cNvPr id="139" name="肘形接點 19"/>
            <p:cNvCxnSpPr>
              <a:stCxn id="137" idx="2"/>
              <a:endCxn id="138" idx="0"/>
            </p:cNvCxnSpPr>
            <p:nvPr/>
          </p:nvCxnSpPr>
          <p:spPr>
            <a:xfrm>
              <a:off x="3954633" y="2329636"/>
              <a:ext cx="5299" cy="269824"/>
            </a:xfrm>
            <a:prstGeom prst="straightConnector1">
              <a:avLst/>
            </a:prstGeom>
            <a:noFill/>
            <a:ln w="28575" cap="flat" cmpd="sng" algn="ctr">
              <a:solidFill>
                <a:srgbClr val="00B0F0"/>
              </a:solidFill>
              <a:prstDash val="solid"/>
              <a:tailEnd type="stealth"/>
            </a:ln>
            <a:effectLst/>
          </p:spPr>
        </p:cxnSp>
        <p:sp>
          <p:nvSpPr>
            <p:cNvPr id="140" name="圓角矩形 139"/>
            <p:cNvSpPr/>
            <p:nvPr/>
          </p:nvSpPr>
          <p:spPr>
            <a:xfrm>
              <a:off x="4788025" y="2599460"/>
              <a:ext cx="1080120"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分析報告</a:t>
              </a:r>
            </a:p>
          </p:txBody>
        </p:sp>
        <p:cxnSp>
          <p:nvCxnSpPr>
            <p:cNvPr id="141" name="肘形接點 19"/>
            <p:cNvCxnSpPr>
              <a:stCxn id="138" idx="3"/>
              <a:endCxn id="140" idx="1"/>
            </p:cNvCxnSpPr>
            <p:nvPr/>
          </p:nvCxnSpPr>
          <p:spPr>
            <a:xfrm>
              <a:off x="4571998" y="2853480"/>
              <a:ext cx="216027" cy="0"/>
            </a:xfrm>
            <a:prstGeom prst="straightConnector1">
              <a:avLst/>
            </a:prstGeom>
            <a:noFill/>
            <a:ln w="28575" cap="flat" cmpd="sng" algn="ctr">
              <a:solidFill>
                <a:srgbClr val="00B0F0"/>
              </a:solidFill>
              <a:prstDash val="solid"/>
              <a:tailEnd type="stealth"/>
            </a:ln>
            <a:effectLst/>
          </p:spPr>
        </p:cxnSp>
        <p:sp>
          <p:nvSpPr>
            <p:cNvPr id="142" name="圓角矩形 141"/>
            <p:cNvSpPr/>
            <p:nvPr/>
          </p:nvSpPr>
          <p:spPr>
            <a:xfrm>
              <a:off x="4761520" y="1824608"/>
              <a:ext cx="1080120"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職能字典</a:t>
              </a:r>
            </a:p>
          </p:txBody>
        </p:sp>
        <p:cxnSp>
          <p:nvCxnSpPr>
            <p:cNvPr id="143" name="肘形接點 19"/>
            <p:cNvCxnSpPr>
              <a:stCxn id="137" idx="3"/>
              <a:endCxn id="142" idx="1"/>
            </p:cNvCxnSpPr>
            <p:nvPr/>
          </p:nvCxnSpPr>
          <p:spPr>
            <a:xfrm>
              <a:off x="4579952" y="2075618"/>
              <a:ext cx="181568" cy="3010"/>
            </a:xfrm>
            <a:prstGeom prst="straightConnector1">
              <a:avLst/>
            </a:prstGeom>
            <a:noFill/>
            <a:ln w="28575" cap="flat" cmpd="sng" algn="ctr">
              <a:solidFill>
                <a:srgbClr val="00B0F0"/>
              </a:solidFill>
              <a:prstDash val="solid"/>
              <a:tailEnd type="stealth"/>
            </a:ln>
            <a:effectLst/>
          </p:spPr>
        </p:cxnSp>
      </p:grpSp>
      <p:cxnSp>
        <p:nvCxnSpPr>
          <p:cNvPr id="144" name="肘形接點 143"/>
          <p:cNvCxnSpPr>
            <a:cxnSpLocks noChangeAspect="1"/>
            <a:stCxn id="113" idx="2"/>
            <a:endCxn id="77" idx="0"/>
          </p:cNvCxnSpPr>
          <p:nvPr/>
        </p:nvCxnSpPr>
        <p:spPr>
          <a:xfrm rot="5400000">
            <a:off x="8117839" y="3728493"/>
            <a:ext cx="209269" cy="444100"/>
          </a:xfrm>
          <a:prstGeom prst="bentConnector3">
            <a:avLst>
              <a:gd name="adj1" fmla="val 40523"/>
            </a:avLst>
          </a:prstGeom>
          <a:noFill/>
          <a:ln w="38100" cap="flat" cmpd="sng" algn="ctr">
            <a:solidFill>
              <a:schemeClr val="accent1">
                <a:lumMod val="75000"/>
              </a:schemeClr>
            </a:solidFill>
            <a:prstDash val="solid"/>
            <a:tailEnd type="stealth"/>
          </a:ln>
          <a:effectLst/>
        </p:spPr>
      </p:cxnSp>
      <p:cxnSp>
        <p:nvCxnSpPr>
          <p:cNvPr id="145" name="肘形接點 144"/>
          <p:cNvCxnSpPr>
            <a:cxnSpLocks noChangeAspect="1"/>
            <a:stCxn id="104" idx="2"/>
            <a:endCxn id="103" idx="0"/>
          </p:cNvCxnSpPr>
          <p:nvPr/>
        </p:nvCxnSpPr>
        <p:spPr>
          <a:xfrm rot="16200000" flipH="1">
            <a:off x="3481161" y="4900959"/>
            <a:ext cx="163179" cy="2888"/>
          </a:xfrm>
          <a:prstGeom prst="bentConnector3">
            <a:avLst>
              <a:gd name="adj1" fmla="val 50000"/>
            </a:avLst>
          </a:prstGeom>
          <a:noFill/>
          <a:ln w="28575" cap="flat" cmpd="sng" algn="ctr">
            <a:solidFill>
              <a:srgbClr val="00B0F0"/>
            </a:solidFill>
            <a:prstDash val="solid"/>
            <a:tailEnd type="stealth"/>
          </a:ln>
          <a:effectLst/>
        </p:spPr>
      </p:cxnSp>
      <p:cxnSp>
        <p:nvCxnSpPr>
          <p:cNvPr id="146" name="肘形接點 19"/>
          <p:cNvCxnSpPr>
            <a:cxnSpLocks noChangeAspect="1"/>
            <a:stCxn id="138" idx="2"/>
            <a:endCxn id="108" idx="0"/>
          </p:cNvCxnSpPr>
          <p:nvPr/>
        </p:nvCxnSpPr>
        <p:spPr>
          <a:xfrm>
            <a:off x="5820258" y="3160313"/>
            <a:ext cx="14291" cy="284507"/>
          </a:xfrm>
          <a:prstGeom prst="straightConnector1">
            <a:avLst/>
          </a:prstGeom>
          <a:noFill/>
          <a:ln w="38100" cap="flat" cmpd="sng" algn="ctr">
            <a:solidFill>
              <a:schemeClr val="accent1">
                <a:lumMod val="75000"/>
              </a:schemeClr>
            </a:solidFill>
            <a:prstDash val="solid"/>
            <a:tailEnd type="stealth"/>
          </a:ln>
          <a:effectLst/>
        </p:spPr>
      </p:cxnSp>
      <p:sp>
        <p:nvSpPr>
          <p:cNvPr id="147" name="矩形 146"/>
          <p:cNvSpPr>
            <a:spLocks noChangeAspect="1"/>
          </p:cNvSpPr>
          <p:nvPr/>
        </p:nvSpPr>
        <p:spPr>
          <a:xfrm>
            <a:off x="2797917" y="1543927"/>
            <a:ext cx="6643677" cy="256418"/>
          </a:xfrm>
          <a:prstGeom prst="rect">
            <a:avLst/>
          </a:prstGeom>
          <a:gradFill rotWithShape="1">
            <a:gsLst>
              <a:gs pos="0">
                <a:srgbClr val="D2D2D2">
                  <a:tint val="50000"/>
                  <a:satMod val="300000"/>
                </a:srgbClr>
              </a:gs>
              <a:gs pos="35000">
                <a:srgbClr val="D2D2D2">
                  <a:tint val="37000"/>
                  <a:satMod val="300000"/>
                </a:srgbClr>
              </a:gs>
              <a:gs pos="100000">
                <a:srgbClr val="D2D2D2">
                  <a:tint val="15000"/>
                  <a:satMod val="350000"/>
                </a:srgbClr>
              </a:gs>
            </a:gsLst>
            <a:lin ang="16200000" scaled="1"/>
          </a:gradFill>
          <a:ln w="9525" cap="flat" cmpd="sng" algn="ctr">
            <a:solidFill>
              <a:srgbClr val="D2D2D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HCM</a:t>
            </a: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入口管理</a:t>
            </a:r>
          </a:p>
        </p:txBody>
      </p:sp>
      <p:grpSp>
        <p:nvGrpSpPr>
          <p:cNvPr id="13" name="群組 12"/>
          <p:cNvGrpSpPr/>
          <p:nvPr/>
        </p:nvGrpSpPr>
        <p:grpSpPr>
          <a:xfrm>
            <a:off x="2794778" y="1896879"/>
            <a:ext cx="2393675" cy="1601907"/>
            <a:chOff x="823686" y="1124743"/>
            <a:chExt cx="2965402" cy="2204804"/>
          </a:xfrm>
        </p:grpSpPr>
        <p:sp>
          <p:nvSpPr>
            <p:cNvPr id="92" name="圓角矩形 91"/>
            <p:cNvSpPr/>
            <p:nvPr/>
          </p:nvSpPr>
          <p:spPr>
            <a:xfrm>
              <a:off x="823686" y="1124743"/>
              <a:ext cx="2965402" cy="2204804"/>
            </a:xfrm>
            <a:prstGeom prst="roundRect">
              <a:avLst>
                <a:gd name="adj" fmla="val 6764"/>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MBO/</a:t>
              </a: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績效管理</a:t>
              </a:r>
            </a:p>
          </p:txBody>
        </p:sp>
        <p:cxnSp>
          <p:nvCxnSpPr>
            <p:cNvPr id="98" name="肘形接點 71"/>
            <p:cNvCxnSpPr>
              <a:stCxn id="148" idx="3"/>
              <a:endCxn id="149" idx="1"/>
            </p:cNvCxnSpPr>
            <p:nvPr/>
          </p:nvCxnSpPr>
          <p:spPr>
            <a:xfrm flipV="1">
              <a:off x="1398431" y="2345412"/>
              <a:ext cx="258498" cy="2613"/>
            </a:xfrm>
            <a:prstGeom prst="bentConnector3">
              <a:avLst>
                <a:gd name="adj1" fmla="val 50000"/>
              </a:avLst>
            </a:prstGeom>
            <a:noFill/>
            <a:ln w="28575" cap="flat" cmpd="sng" algn="ctr">
              <a:solidFill>
                <a:srgbClr val="00B0F0"/>
              </a:solidFill>
              <a:prstDash val="solid"/>
              <a:tailEnd type="stealth"/>
            </a:ln>
            <a:effectLst/>
          </p:spPr>
        </p:cxnSp>
        <p:cxnSp>
          <p:nvCxnSpPr>
            <p:cNvPr id="99" name="肘形接點 71"/>
            <p:cNvCxnSpPr>
              <a:stCxn id="149" idx="2"/>
              <a:endCxn id="150" idx="0"/>
            </p:cNvCxnSpPr>
            <p:nvPr/>
          </p:nvCxnSpPr>
          <p:spPr>
            <a:xfrm>
              <a:off x="2269884" y="2594408"/>
              <a:ext cx="157" cy="152534"/>
            </a:xfrm>
            <a:prstGeom prst="straightConnector1">
              <a:avLst/>
            </a:prstGeom>
            <a:noFill/>
            <a:ln w="28575" cap="flat" cmpd="sng" algn="ctr">
              <a:solidFill>
                <a:srgbClr val="00B0F0"/>
              </a:solidFill>
              <a:prstDash val="solid"/>
              <a:tailEnd type="stealth"/>
            </a:ln>
            <a:effectLst/>
          </p:spPr>
        </p:cxnSp>
        <p:sp>
          <p:nvSpPr>
            <p:cNvPr id="151" name="圓角矩形 150"/>
            <p:cNvSpPr/>
            <p:nvPr/>
          </p:nvSpPr>
          <p:spPr>
            <a:xfrm>
              <a:off x="3200642" y="1515090"/>
              <a:ext cx="488458" cy="166861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績效改善計畫</a:t>
              </a:r>
            </a:p>
          </p:txBody>
        </p:sp>
        <p:sp>
          <p:nvSpPr>
            <p:cNvPr id="93" name="圓角矩形 92"/>
            <p:cNvSpPr/>
            <p:nvPr/>
          </p:nvSpPr>
          <p:spPr>
            <a:xfrm>
              <a:off x="1526649" y="1518857"/>
              <a:ext cx="1483248" cy="43302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工作改善方案</a:t>
              </a:r>
            </a:p>
          </p:txBody>
        </p:sp>
        <p:sp>
          <p:nvSpPr>
            <p:cNvPr id="148" name="圓角矩形 147"/>
            <p:cNvSpPr/>
            <p:nvPr/>
          </p:nvSpPr>
          <p:spPr>
            <a:xfrm>
              <a:off x="909973" y="1512345"/>
              <a:ext cx="488458" cy="167135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設定目標</a:t>
              </a:r>
            </a:p>
          </p:txBody>
        </p:sp>
      </p:grpSp>
      <p:cxnSp>
        <p:nvCxnSpPr>
          <p:cNvPr id="6" name="肘形接點 5"/>
          <p:cNvCxnSpPr>
            <a:stCxn id="151" idx="1"/>
            <a:endCxn id="150" idx="3"/>
          </p:cNvCxnSpPr>
          <p:nvPr/>
        </p:nvCxnSpPr>
        <p:spPr>
          <a:xfrm rot="10800000" flipV="1">
            <a:off x="4457052" y="2786654"/>
            <a:ext cx="256406" cy="469746"/>
          </a:xfrm>
          <a:prstGeom prst="bentConnector3">
            <a:avLst>
              <a:gd name="adj1" fmla="val 50000"/>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肘形接點 71"/>
          <p:cNvCxnSpPr>
            <a:stCxn id="148" idx="3"/>
            <a:endCxn id="150" idx="1"/>
          </p:cNvCxnSpPr>
          <p:nvPr/>
        </p:nvCxnSpPr>
        <p:spPr>
          <a:xfrm>
            <a:off x="3258713" y="2785658"/>
            <a:ext cx="208787" cy="470743"/>
          </a:xfrm>
          <a:prstGeom prst="bentConnector3">
            <a:avLst>
              <a:gd name="adj1" fmla="val 50000"/>
            </a:avLst>
          </a:prstGeom>
          <a:noFill/>
          <a:ln w="28575" cap="flat" cmpd="sng" algn="ctr">
            <a:solidFill>
              <a:srgbClr val="00B0F0"/>
            </a:solidFill>
            <a:prstDash val="solid"/>
            <a:tailEnd type="stealth"/>
          </a:ln>
          <a:effectLst/>
        </p:spPr>
      </p:cxnSp>
      <p:cxnSp>
        <p:nvCxnSpPr>
          <p:cNvPr id="9" name="肘形接點 8"/>
          <p:cNvCxnSpPr>
            <a:stCxn id="137" idx="1"/>
            <a:endCxn id="92" idx="3"/>
          </p:cNvCxnSpPr>
          <p:nvPr/>
        </p:nvCxnSpPr>
        <p:spPr>
          <a:xfrm rot="10800000" flipV="1">
            <a:off x="5188452" y="2425421"/>
            <a:ext cx="132836" cy="272411"/>
          </a:xfrm>
          <a:prstGeom prst="bentConnector3">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9" name="圓角矩形 148"/>
          <p:cNvSpPr/>
          <p:nvPr/>
        </p:nvSpPr>
        <p:spPr>
          <a:xfrm>
            <a:off x="3467372" y="2602851"/>
            <a:ext cx="989554" cy="36181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管理目標</a:t>
            </a:r>
          </a:p>
        </p:txBody>
      </p:sp>
      <p:sp>
        <p:nvSpPr>
          <p:cNvPr id="150" name="圓角矩形 149"/>
          <p:cNvSpPr/>
          <p:nvPr/>
        </p:nvSpPr>
        <p:spPr>
          <a:xfrm>
            <a:off x="3467499" y="3075492"/>
            <a:ext cx="989554" cy="36181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績效評核</a:t>
            </a:r>
          </a:p>
        </p:txBody>
      </p:sp>
      <p:cxnSp>
        <p:nvCxnSpPr>
          <p:cNvPr id="159" name="直線單箭頭接點 158"/>
          <p:cNvCxnSpPr>
            <a:stCxn id="93" idx="2"/>
            <a:endCxn id="149" idx="0"/>
          </p:cNvCxnSpPr>
          <p:nvPr/>
        </p:nvCxnSpPr>
        <p:spPr>
          <a:xfrm>
            <a:off x="3960849" y="2497842"/>
            <a:ext cx="1300" cy="10500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6475478" y="4943858"/>
            <a:ext cx="3055385" cy="788727"/>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91" name="矩形 90"/>
          <p:cNvSpPr/>
          <p:nvPr/>
        </p:nvSpPr>
        <p:spPr>
          <a:xfrm>
            <a:off x="2713534" y="1427044"/>
            <a:ext cx="6817328" cy="475022"/>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文字方塊 3"/>
          <p:cNvSpPr txBox="1"/>
          <p:nvPr/>
        </p:nvSpPr>
        <p:spPr>
          <a:xfrm>
            <a:off x="2216728" y="6141309"/>
            <a:ext cx="864736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人才管理系統，有非常多的表單及操作流程，複雜且關聯緊密。最顯而易見的</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系統邊界</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，是有明確職責的 </a:t>
            </a:r>
            <a:r>
              <a:rPr kumimoji="0" lang="en-US" altLang="zh-TW" sz="1800" b="1"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PORTAL</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，以及數位學習相關的</a:t>
            </a:r>
            <a:r>
              <a:rPr kumimoji="0" lang="zh-TW" altLang="en-US" sz="1800" b="1"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教材管理與學習追蹤</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p>
        </p:txBody>
      </p:sp>
    </p:spTree>
    <p:extLst>
      <p:ext uri="{BB962C8B-B14F-4D97-AF65-F5344CB8AC3E}">
        <p14:creationId xmlns:p14="http://schemas.microsoft.com/office/powerpoint/2010/main" val="951610275"/>
      </p:ext>
    </p:extLst>
  </p:cSld>
  <p:clrMapOvr>
    <a:masterClrMapping/>
  </p:clrMapOvr>
  <mc:AlternateContent xmlns:mc="http://schemas.openxmlformats.org/markup-compatibility/2006" xmlns:p14="http://schemas.microsoft.com/office/powerpoint/2010/main">
    <mc:Choice Requires="p14">
      <p:transition spd="slow" p14:dur="2000" advTm="86654"/>
    </mc:Choice>
    <mc:Fallback xmlns="">
      <p:transition spd="slow" advTm="86654"/>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981200" y="1582616"/>
            <a:ext cx="7772400" cy="4768038"/>
          </a:xfrm>
        </p:spPr>
        <p:txBody>
          <a:bodyPr>
            <a:noAutofit/>
          </a:bodyPr>
          <a:lstStyle/>
          <a:p>
            <a:r>
              <a:rPr lang="zh-TW" altLang="en-US" sz="2000" b="1" dirty="0">
                <a:solidFill>
                  <a:srgbClr val="FFFF00"/>
                </a:solidFill>
              </a:rPr>
              <a:t>維護困難</a:t>
            </a:r>
            <a:r>
              <a:rPr lang="en-US" altLang="zh-TW" sz="2000" b="1" dirty="0">
                <a:solidFill>
                  <a:srgbClr val="FFFF00"/>
                </a:solidFill>
              </a:rPr>
              <a:t>:</a:t>
            </a:r>
            <a:r>
              <a:rPr lang="zh-TW" altLang="en-US" sz="2000" b="1" dirty="0">
                <a:solidFill>
                  <a:srgbClr val="FFFF00"/>
                </a:solidFill>
              </a:rPr>
              <a:t> </a:t>
            </a:r>
            <a:r>
              <a:rPr lang="zh-TW" altLang="en-US" sz="2000" dirty="0"/>
              <a:t>大型單體式 </a:t>
            </a:r>
            <a:r>
              <a:rPr lang="en-US" altLang="zh-TW" sz="2000" dirty="0"/>
              <a:t>(Monolithic Apps) </a:t>
            </a:r>
            <a:r>
              <a:rPr lang="zh-TW" altLang="en-US" sz="2000" dirty="0"/>
              <a:t>開發、維護、更新、測試都很困難。改一行 </a:t>
            </a:r>
            <a:r>
              <a:rPr lang="en-US" altLang="zh-TW" sz="2000" dirty="0"/>
              <a:t>code</a:t>
            </a:r>
            <a:r>
              <a:rPr lang="zh-TW" altLang="en-US" sz="2000" dirty="0"/>
              <a:t> 就要測試所有功能；</a:t>
            </a:r>
            <a:endParaRPr lang="en-US" altLang="zh-TW" sz="2000" dirty="0"/>
          </a:p>
          <a:p>
            <a:pPr lvl="1"/>
            <a:endParaRPr lang="en-US" altLang="zh-TW" sz="1800" dirty="0"/>
          </a:p>
          <a:p>
            <a:r>
              <a:rPr lang="zh-TW" altLang="en-US" sz="2000" b="1" dirty="0">
                <a:solidFill>
                  <a:srgbClr val="FFFF00"/>
                </a:solidFill>
              </a:rPr>
              <a:t>擴充困難</a:t>
            </a:r>
            <a:r>
              <a:rPr lang="en-US" altLang="zh-TW" sz="2000" b="1" dirty="0">
                <a:solidFill>
                  <a:srgbClr val="FFFF00"/>
                </a:solidFill>
              </a:rPr>
              <a:t>:</a:t>
            </a:r>
            <a:r>
              <a:rPr lang="zh-TW" altLang="en-US" sz="2000" b="1" dirty="0">
                <a:solidFill>
                  <a:srgbClr val="FFFF00"/>
                </a:solidFill>
              </a:rPr>
              <a:t> </a:t>
            </a:r>
            <a:r>
              <a:rPr lang="zh-TW" altLang="en-US" sz="2000" dirty="0"/>
              <a:t>由於服務無法分割，只能整體進行擴充，複雜度高。系統失敗也會導致整個 </a:t>
            </a:r>
            <a:r>
              <a:rPr lang="en-US" altLang="zh-TW" sz="2000" dirty="0"/>
              <a:t>App</a:t>
            </a:r>
            <a:r>
              <a:rPr lang="zh-TW" altLang="en-US" sz="2000" dirty="0"/>
              <a:t> </a:t>
            </a:r>
            <a:r>
              <a:rPr lang="en-US" altLang="zh-TW" sz="2000" dirty="0"/>
              <a:t>Pool</a:t>
            </a:r>
            <a:r>
              <a:rPr lang="zh-TW" altLang="en-US" sz="2000" dirty="0"/>
              <a:t> </a:t>
            </a:r>
            <a:r>
              <a:rPr lang="en-US" altLang="zh-TW" sz="2000" dirty="0"/>
              <a:t>Failure,</a:t>
            </a:r>
            <a:r>
              <a:rPr lang="zh-TW" altLang="en-US" sz="2000" dirty="0"/>
              <a:t> 無法隔離 </a:t>
            </a:r>
            <a:r>
              <a:rPr lang="en-US" altLang="zh-TW" sz="2000" dirty="0"/>
              <a:t>Application</a:t>
            </a:r>
            <a:r>
              <a:rPr lang="zh-TW" altLang="en-US" sz="2000" dirty="0"/>
              <a:t> 內的部分元件 </a:t>
            </a:r>
            <a:r>
              <a:rPr lang="en-US" altLang="zh-TW" sz="2000" dirty="0"/>
              <a:t>Failure.</a:t>
            </a:r>
          </a:p>
          <a:p>
            <a:pPr lvl="1"/>
            <a:endParaRPr lang="en-US" altLang="zh-TW" sz="1800" dirty="0"/>
          </a:p>
          <a:p>
            <a:r>
              <a:rPr lang="zh-TW" altLang="en-US" sz="2000" b="1" dirty="0">
                <a:solidFill>
                  <a:srgbClr val="FFFF00"/>
                </a:solidFill>
              </a:rPr>
              <a:t>雲端化困難</a:t>
            </a:r>
            <a:r>
              <a:rPr lang="en-US" altLang="zh-TW" sz="2000" b="1" dirty="0">
                <a:solidFill>
                  <a:srgbClr val="FFFF00"/>
                </a:solidFill>
              </a:rPr>
              <a:t>:</a:t>
            </a:r>
            <a:r>
              <a:rPr lang="zh-TW" altLang="en-US" sz="2000" b="1" dirty="0">
                <a:solidFill>
                  <a:srgbClr val="FFFF00"/>
                </a:solidFill>
              </a:rPr>
              <a:t> </a:t>
            </a:r>
            <a:r>
              <a:rPr lang="zh-TW" altLang="en-US" sz="2000" dirty="0"/>
              <a:t>難以朝向雲端化發展 </a:t>
            </a:r>
            <a:r>
              <a:rPr lang="en-US" altLang="zh-TW" sz="2000" dirty="0"/>
              <a:t>(</a:t>
            </a:r>
            <a:r>
              <a:rPr lang="zh-TW" altLang="en-US" sz="2000" dirty="0"/>
              <a:t>我們想將部分服務切割出來，改由原廠直接從雲端提供服務</a:t>
            </a:r>
            <a:r>
              <a:rPr lang="en-US" altLang="zh-TW" sz="2000" dirty="0"/>
              <a:t>)</a:t>
            </a:r>
            <a:r>
              <a:rPr lang="zh-TW" altLang="en-US" sz="2000" dirty="0"/>
              <a:t>。同時系統非多租戶設計，要大量佈署同樣服務給不同客戶的效率及使用率也不佳。</a:t>
            </a:r>
            <a:endParaRPr lang="en-US" altLang="zh-TW" sz="2000" dirty="0"/>
          </a:p>
          <a:p>
            <a:endParaRPr lang="en-US" altLang="zh-TW" sz="2000" dirty="0"/>
          </a:p>
          <a:p>
            <a:r>
              <a:rPr lang="zh-TW" altLang="en-US" sz="2000" b="1" dirty="0">
                <a:solidFill>
                  <a:srgbClr val="FFFF00"/>
                </a:solidFill>
              </a:rPr>
              <a:t>佈署困難</a:t>
            </a:r>
            <a:r>
              <a:rPr lang="en-US" altLang="zh-TW" sz="2000" b="1" dirty="0">
                <a:solidFill>
                  <a:srgbClr val="FFFF00"/>
                </a:solidFill>
              </a:rPr>
              <a:t>:</a:t>
            </a:r>
            <a:r>
              <a:rPr lang="zh-TW" altLang="en-US" sz="2000" b="1" dirty="0">
                <a:solidFill>
                  <a:srgbClr val="FFFF00"/>
                </a:solidFill>
              </a:rPr>
              <a:t> </a:t>
            </a:r>
            <a:r>
              <a:rPr lang="en-US" altLang="zh-TW" sz="2000" dirty="0"/>
              <a:t>Container </a:t>
            </a:r>
            <a:r>
              <a:rPr lang="zh-TW" altLang="en-US" sz="2000" dirty="0"/>
              <a:t>技術能解決佈署問題，但是</a:t>
            </a:r>
            <a:r>
              <a:rPr lang="en-US" altLang="zh-TW" sz="2000" dirty="0"/>
              <a:t> Docker </a:t>
            </a:r>
            <a:r>
              <a:rPr lang="zh-TW" altLang="en-US" sz="2000" dirty="0"/>
              <a:t>必須架構在 </a:t>
            </a:r>
            <a:r>
              <a:rPr lang="en-US" altLang="zh-TW" sz="2000" dirty="0"/>
              <a:t>Linux</a:t>
            </a:r>
            <a:r>
              <a:rPr lang="zh-TW" altLang="en-US" sz="2000" dirty="0"/>
              <a:t> 上，</a:t>
            </a:r>
            <a:r>
              <a:rPr lang="en-US" altLang="zh-TW" sz="2000" dirty="0"/>
              <a:t>.NET Developer</a:t>
            </a:r>
            <a:r>
              <a:rPr lang="zh-TW" altLang="en-US" sz="2000" dirty="0"/>
              <a:t> 難以直接使用。</a:t>
            </a:r>
            <a:endParaRPr lang="en-US" altLang="zh-TW" sz="2000" dirty="0"/>
          </a:p>
          <a:p>
            <a:pPr lvl="1"/>
            <a:endParaRPr lang="en-US" altLang="zh-TW" sz="1800" dirty="0"/>
          </a:p>
        </p:txBody>
      </p:sp>
      <p:sp>
        <p:nvSpPr>
          <p:cNvPr id="2" name="標題 1"/>
          <p:cNvSpPr>
            <a:spLocks noGrp="1"/>
          </p:cNvSpPr>
          <p:nvPr>
            <p:ph type="title"/>
          </p:nvPr>
        </p:nvSpPr>
        <p:spPr/>
        <p:txBody>
          <a:bodyPr>
            <a:noAutofit/>
          </a:bodyPr>
          <a:lstStyle/>
          <a:p>
            <a:r>
              <a:rPr lang="zh-TW" altLang="en-US" sz="3200" b="1" dirty="0"/>
              <a:t>實作上的難題</a:t>
            </a:r>
            <a:r>
              <a:rPr lang="en-US" altLang="zh-TW" sz="3200" b="1" dirty="0"/>
              <a:t/>
            </a:r>
            <a:br>
              <a:rPr lang="en-US" altLang="zh-TW" sz="3200" b="1" dirty="0"/>
            </a:br>
            <a:endParaRPr lang="zh-TW" altLang="en-US" sz="3200" b="1" dirty="0"/>
          </a:p>
        </p:txBody>
      </p:sp>
    </p:spTree>
    <p:extLst>
      <p:ext uri="{BB962C8B-B14F-4D97-AF65-F5344CB8AC3E}">
        <p14:creationId xmlns:p14="http://schemas.microsoft.com/office/powerpoint/2010/main" val="392480199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600" b="1" dirty="0"/>
              <a:t>系統 </a:t>
            </a:r>
            <a:r>
              <a:rPr lang="en-US" altLang="zh-TW" sz="3600" b="1" dirty="0"/>
              <a:t>codebase</a:t>
            </a:r>
            <a:r>
              <a:rPr lang="zh-TW" altLang="en-US" sz="3600" b="1" dirty="0"/>
              <a:t> 規模</a:t>
            </a:r>
          </a:p>
        </p:txBody>
      </p:sp>
      <p:sp>
        <p:nvSpPr>
          <p:cNvPr id="3" name="內容版面配置區 2"/>
          <p:cNvSpPr>
            <a:spLocks noGrp="1"/>
          </p:cNvSpPr>
          <p:nvPr>
            <p:ph idx="1"/>
          </p:nvPr>
        </p:nvSpPr>
        <p:spPr>
          <a:xfrm>
            <a:off x="1981200" y="2142068"/>
            <a:ext cx="7772400" cy="4481470"/>
          </a:xfrm>
        </p:spPr>
        <p:txBody>
          <a:bodyPr>
            <a:normAutofit/>
          </a:bodyPr>
          <a:lstStyle/>
          <a:p>
            <a:r>
              <a:rPr lang="en-US" altLang="zh-TW" sz="2800" b="1" dirty="0">
                <a:solidFill>
                  <a:srgbClr val="FFFF00"/>
                </a:solidFill>
              </a:rPr>
              <a:t>3000+</a:t>
            </a:r>
            <a:r>
              <a:rPr lang="en-US" altLang="zh-TW" sz="2800" dirty="0"/>
              <a:t> Pages &amp; Controls (*.</a:t>
            </a:r>
            <a:r>
              <a:rPr lang="en-US" altLang="zh-TW" sz="2800" dirty="0" err="1"/>
              <a:t>aspx</a:t>
            </a:r>
            <a:r>
              <a:rPr lang="en-US" altLang="zh-TW" sz="2800" dirty="0"/>
              <a:t>, *.</a:t>
            </a:r>
            <a:r>
              <a:rPr lang="en-US" altLang="zh-TW" sz="2800" dirty="0" err="1"/>
              <a:t>ascx</a:t>
            </a:r>
            <a:r>
              <a:rPr lang="en-US" altLang="zh-TW" sz="2800" dirty="0"/>
              <a:t>)</a:t>
            </a:r>
          </a:p>
          <a:p>
            <a:endParaRPr lang="en-US" altLang="zh-TW" sz="2800" dirty="0"/>
          </a:p>
          <a:p>
            <a:r>
              <a:rPr lang="en-US" altLang="zh-TW" sz="2800" b="1" dirty="0">
                <a:solidFill>
                  <a:srgbClr val="FFFF00"/>
                </a:solidFill>
              </a:rPr>
              <a:t>4500+ </a:t>
            </a:r>
            <a:r>
              <a:rPr lang="en-US" altLang="zh-TW" sz="2800" dirty="0"/>
              <a:t>Code Files (*.</a:t>
            </a:r>
            <a:r>
              <a:rPr lang="en-US" altLang="zh-TW" sz="2800" dirty="0" err="1"/>
              <a:t>cs</a:t>
            </a:r>
            <a:r>
              <a:rPr lang="en-US" altLang="zh-TW" sz="2800" dirty="0"/>
              <a:t>), </a:t>
            </a:r>
            <a:r>
              <a:rPr lang="en-US" altLang="zh-TW" sz="2800" b="1" dirty="0">
                <a:solidFill>
                  <a:srgbClr val="FFFF00"/>
                </a:solidFill>
              </a:rPr>
              <a:t>800,000</a:t>
            </a:r>
            <a:r>
              <a:rPr lang="en-US" altLang="zh-TW" sz="2800" dirty="0"/>
              <a:t> lines</a:t>
            </a:r>
          </a:p>
          <a:p>
            <a:endParaRPr lang="en-US" altLang="zh-TW" sz="2800" dirty="0"/>
          </a:p>
          <a:p>
            <a:r>
              <a:rPr lang="en-US" altLang="zh-TW" sz="2800" b="1" dirty="0">
                <a:solidFill>
                  <a:srgbClr val="FFFF00"/>
                </a:solidFill>
              </a:rPr>
              <a:t>35</a:t>
            </a:r>
            <a:r>
              <a:rPr lang="en-US" altLang="zh-TW" sz="2800" dirty="0"/>
              <a:t> minutes compile time (@ intel i5 CPU, 8G ram), </a:t>
            </a:r>
            <a:r>
              <a:rPr lang="en-US" altLang="zh-TW" sz="2800" b="1" dirty="0">
                <a:solidFill>
                  <a:srgbClr val="FFFF00"/>
                </a:solidFill>
              </a:rPr>
              <a:t>85</a:t>
            </a:r>
            <a:r>
              <a:rPr lang="en-US" altLang="zh-TW" sz="2800" dirty="0"/>
              <a:t> minutes build + deploy time</a:t>
            </a:r>
          </a:p>
          <a:p>
            <a:endParaRPr lang="zh-TW" altLang="en-US" sz="2000" dirty="0"/>
          </a:p>
        </p:txBody>
      </p:sp>
    </p:spTree>
    <p:extLst>
      <p:ext uri="{BB962C8B-B14F-4D97-AF65-F5344CB8AC3E}">
        <p14:creationId xmlns:p14="http://schemas.microsoft.com/office/powerpoint/2010/main" val="159575331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改版開發步驟</a:t>
            </a:r>
            <a:r>
              <a:rPr lang="en-US" altLang="zh-TW" dirty="0" smtClean="0"/>
              <a:t>:</a:t>
            </a:r>
            <a:endParaRPr lang="zh-TW" altLang="en-US" dirty="0"/>
          </a:p>
        </p:txBody>
      </p:sp>
      <p:sp>
        <p:nvSpPr>
          <p:cNvPr id="3" name="內容版面配置區 2"/>
          <p:cNvSpPr>
            <a:spLocks noGrp="1"/>
          </p:cNvSpPr>
          <p:nvPr>
            <p:ph idx="1"/>
          </p:nvPr>
        </p:nvSpPr>
        <p:spPr/>
        <p:txBody>
          <a:bodyPr>
            <a:noAutofit/>
          </a:bodyPr>
          <a:lstStyle/>
          <a:p>
            <a:r>
              <a:rPr lang="zh-TW" altLang="en-US" b="1" dirty="0" smtClean="0">
                <a:solidFill>
                  <a:srgbClr val="FFFF00"/>
                </a:solidFill>
              </a:rPr>
              <a:t>切割</a:t>
            </a:r>
            <a:r>
              <a:rPr lang="en-US" altLang="zh-TW" dirty="0" smtClean="0"/>
              <a:t>:</a:t>
            </a:r>
            <a:r>
              <a:rPr lang="zh-TW" altLang="en-US" dirty="0" smtClean="0"/>
              <a:t> 找出系統的邊界，挑出適合切割出獨立的微服務區塊</a:t>
            </a:r>
            <a:endParaRPr lang="en-US" altLang="zh-TW" dirty="0" smtClean="0"/>
          </a:p>
          <a:p>
            <a:r>
              <a:rPr lang="zh-TW" altLang="en-US" b="1" dirty="0" smtClean="0">
                <a:solidFill>
                  <a:srgbClr val="FFFF00"/>
                </a:solidFill>
              </a:rPr>
              <a:t>介面</a:t>
            </a:r>
            <a:r>
              <a:rPr lang="en-US" altLang="zh-TW" dirty="0" smtClean="0"/>
              <a:t>:</a:t>
            </a:r>
            <a:r>
              <a:rPr lang="zh-TW" altLang="en-US" dirty="0" smtClean="0"/>
              <a:t> 定義 </a:t>
            </a:r>
            <a:r>
              <a:rPr lang="en-US" altLang="zh-TW" dirty="0" smtClean="0"/>
              <a:t>API</a:t>
            </a:r>
            <a:r>
              <a:rPr lang="zh-TW" altLang="en-US" dirty="0" smtClean="0"/>
              <a:t> </a:t>
            </a:r>
            <a:r>
              <a:rPr lang="en-US" altLang="zh-TW" dirty="0" smtClean="0"/>
              <a:t>, PROTOCOL, </a:t>
            </a:r>
            <a:r>
              <a:rPr lang="zh-TW" altLang="en-US" dirty="0" smtClean="0"/>
              <a:t>對應的 </a:t>
            </a:r>
            <a:r>
              <a:rPr lang="en-US" altLang="zh-TW" dirty="0" smtClean="0"/>
              <a:t>SDK, </a:t>
            </a:r>
            <a:r>
              <a:rPr lang="zh-TW" altLang="en-US" dirty="0" smtClean="0">
                <a:solidFill>
                  <a:srgbClr val="FFFF00"/>
                </a:solidFill>
              </a:rPr>
              <a:t>版本相容</a:t>
            </a:r>
            <a:r>
              <a:rPr lang="zh-TW" altLang="en-US" dirty="0">
                <a:solidFill>
                  <a:srgbClr val="FFFF00"/>
                </a:solidFill>
              </a:rPr>
              <a:t>性</a:t>
            </a:r>
            <a:r>
              <a:rPr lang="zh-TW" altLang="en-US" dirty="0" smtClean="0">
                <a:solidFill>
                  <a:srgbClr val="FFFF00"/>
                </a:solidFill>
              </a:rPr>
              <a:t>與安全性原則</a:t>
            </a:r>
            <a:endParaRPr lang="en-US" altLang="zh-TW" dirty="0" smtClean="0">
              <a:solidFill>
                <a:srgbClr val="FFFF00"/>
              </a:solidFill>
            </a:endParaRPr>
          </a:p>
          <a:p>
            <a:r>
              <a:rPr lang="zh-TW" altLang="en-US" b="1" dirty="0" smtClean="0">
                <a:solidFill>
                  <a:srgbClr val="FFFF00"/>
                </a:solidFill>
              </a:rPr>
              <a:t>架構安全</a:t>
            </a:r>
            <a:r>
              <a:rPr lang="en-US" altLang="zh-TW" dirty="0" smtClean="0"/>
              <a:t>:</a:t>
            </a:r>
            <a:r>
              <a:rPr lang="zh-TW" altLang="en-US" dirty="0" smtClean="0"/>
              <a:t> 服務之間的安全機制，採用授權 </a:t>
            </a:r>
            <a:r>
              <a:rPr lang="en-US" altLang="zh-TW" dirty="0" smtClean="0"/>
              <a:t>TOKEN,</a:t>
            </a:r>
            <a:r>
              <a:rPr lang="zh-TW" altLang="en-US" dirty="0" smtClean="0"/>
              <a:t> </a:t>
            </a:r>
            <a:r>
              <a:rPr lang="en-US" altLang="zh-TW" dirty="0" smtClean="0"/>
              <a:t>JSON</a:t>
            </a:r>
            <a:r>
              <a:rPr lang="zh-TW" altLang="en-US" dirty="0" smtClean="0"/>
              <a:t> </a:t>
            </a:r>
            <a:r>
              <a:rPr lang="en-US" altLang="zh-TW" dirty="0" smtClean="0"/>
              <a:t>+</a:t>
            </a:r>
            <a:r>
              <a:rPr lang="zh-TW" altLang="en-US" dirty="0" smtClean="0"/>
              <a:t> 數位簽章</a:t>
            </a:r>
            <a:r>
              <a:rPr lang="en-US" altLang="zh-TW" dirty="0" smtClean="0"/>
              <a:t>(AES)</a:t>
            </a:r>
          </a:p>
          <a:p>
            <a:endParaRPr lang="en-US" altLang="zh-TW" b="1" dirty="0" smtClean="0">
              <a:solidFill>
                <a:srgbClr val="FFFF00"/>
              </a:solidFill>
            </a:endParaRPr>
          </a:p>
          <a:p>
            <a:r>
              <a:rPr lang="zh-TW" altLang="en-US" b="1" dirty="0" smtClean="0">
                <a:solidFill>
                  <a:srgbClr val="FFFF00"/>
                </a:solidFill>
              </a:rPr>
              <a:t>框架</a:t>
            </a:r>
            <a:r>
              <a:rPr lang="en-US" altLang="zh-TW" dirty="0" smtClean="0"/>
              <a:t>:</a:t>
            </a:r>
            <a:r>
              <a:rPr lang="zh-TW" altLang="en-US" dirty="0" smtClean="0"/>
              <a:t> 決定服務要採用的開發技術、</a:t>
            </a:r>
            <a:r>
              <a:rPr lang="zh-TW" altLang="en-US" dirty="0" smtClean="0">
                <a:solidFill>
                  <a:srgbClr val="FFFF00"/>
                </a:solidFill>
              </a:rPr>
              <a:t>框架</a:t>
            </a:r>
            <a:r>
              <a:rPr lang="zh-TW" altLang="en-US" dirty="0" smtClean="0"/>
              <a:t>、執行環境</a:t>
            </a:r>
            <a:endParaRPr lang="en-US" altLang="zh-TW" dirty="0" smtClean="0"/>
          </a:p>
          <a:p>
            <a:r>
              <a:rPr lang="zh-TW" altLang="en-US" b="1" dirty="0" smtClean="0">
                <a:solidFill>
                  <a:srgbClr val="FFFF00"/>
                </a:solidFill>
              </a:rPr>
              <a:t>重構</a:t>
            </a:r>
            <a:r>
              <a:rPr lang="en-US" altLang="zh-TW" dirty="0" smtClean="0"/>
              <a:t>:</a:t>
            </a:r>
            <a:r>
              <a:rPr lang="zh-TW" altLang="en-US" dirty="0" smtClean="0"/>
              <a:t> 用重構 </a:t>
            </a:r>
            <a:r>
              <a:rPr lang="en-US" altLang="zh-TW" dirty="0" smtClean="0"/>
              <a:t>+</a:t>
            </a:r>
            <a:r>
              <a:rPr lang="zh-TW" altLang="en-US" dirty="0" smtClean="0"/>
              <a:t> 單元測試，</a:t>
            </a:r>
            <a:r>
              <a:rPr lang="zh-TW" altLang="en-US" dirty="0" smtClean="0">
                <a:solidFill>
                  <a:srgbClr val="FFFF00"/>
                </a:solidFill>
              </a:rPr>
              <a:t>逐步改善</a:t>
            </a:r>
            <a:r>
              <a:rPr lang="zh-TW" altLang="en-US" dirty="0" smtClean="0"/>
              <a:t>原本</a:t>
            </a:r>
            <a:r>
              <a:rPr lang="zh-TW" altLang="en-US" dirty="0"/>
              <a:t>的</a:t>
            </a:r>
            <a:r>
              <a:rPr lang="zh-TW" altLang="en-US" dirty="0" smtClean="0"/>
              <a:t>系統架構，切割出獨立服務</a:t>
            </a:r>
            <a:endParaRPr lang="en-US" altLang="zh-TW" dirty="0" smtClean="0"/>
          </a:p>
          <a:p>
            <a:r>
              <a:rPr lang="zh-TW" altLang="en-US" b="1" dirty="0" smtClean="0">
                <a:solidFill>
                  <a:srgbClr val="FFFF00"/>
                </a:solidFill>
              </a:rPr>
              <a:t>測試</a:t>
            </a:r>
            <a:r>
              <a:rPr lang="en-US" altLang="zh-TW" dirty="0" smtClean="0"/>
              <a:t>:</a:t>
            </a:r>
            <a:r>
              <a:rPr lang="zh-TW" altLang="en-US" dirty="0" smtClean="0"/>
              <a:t> 佈署容易，可局部更新，</a:t>
            </a:r>
            <a:r>
              <a:rPr lang="zh-TW" altLang="en-US" dirty="0" smtClean="0">
                <a:solidFill>
                  <a:srgbClr val="FFFF00"/>
                </a:solidFill>
              </a:rPr>
              <a:t>可隨時使用真實的環境測試</a:t>
            </a:r>
            <a:endParaRPr lang="en-US" altLang="zh-TW" dirty="0">
              <a:solidFill>
                <a:srgbClr val="FFFF00"/>
              </a:solidFill>
            </a:endParaRPr>
          </a:p>
          <a:p>
            <a:r>
              <a:rPr lang="zh-TW" altLang="en-US" b="1" dirty="0" smtClean="0">
                <a:solidFill>
                  <a:srgbClr val="FFFF00"/>
                </a:solidFill>
              </a:rPr>
              <a:t>追蹤</a:t>
            </a:r>
            <a:r>
              <a:rPr lang="en-US" altLang="zh-TW" dirty="0" smtClean="0"/>
              <a:t>:</a:t>
            </a:r>
            <a:r>
              <a:rPr lang="zh-TW" altLang="en-US" dirty="0" smtClean="0"/>
              <a:t> 規劃統一的 </a:t>
            </a:r>
            <a:r>
              <a:rPr lang="en-US" altLang="zh-TW" dirty="0" smtClean="0"/>
              <a:t>LOG</a:t>
            </a:r>
            <a:r>
              <a:rPr lang="zh-TW" altLang="en-US" dirty="0" smtClean="0"/>
              <a:t> 機制，</a:t>
            </a:r>
            <a:r>
              <a:rPr lang="zh-TW" altLang="en-US" dirty="0" smtClean="0">
                <a:solidFill>
                  <a:srgbClr val="FFFF00"/>
                </a:solidFill>
              </a:rPr>
              <a:t>按操作序號追蹤</a:t>
            </a:r>
            <a:r>
              <a:rPr lang="zh-TW" altLang="en-US" dirty="0" smtClean="0"/>
              <a:t>，解決跨服務問題排除</a:t>
            </a:r>
            <a:endParaRPr lang="en-US" altLang="zh-TW" dirty="0" smtClean="0"/>
          </a:p>
          <a:p>
            <a:endParaRPr lang="en-US" altLang="zh-TW" b="1" dirty="0" smtClean="0">
              <a:solidFill>
                <a:srgbClr val="FFFF00"/>
              </a:solidFill>
            </a:endParaRPr>
          </a:p>
          <a:p>
            <a:r>
              <a:rPr lang="zh-TW" altLang="en-US" b="1" dirty="0" smtClean="0">
                <a:solidFill>
                  <a:srgbClr val="FFFF00"/>
                </a:solidFill>
              </a:rPr>
              <a:t>監控</a:t>
            </a:r>
            <a:r>
              <a:rPr lang="en-US" altLang="zh-TW" dirty="0"/>
              <a:t>:</a:t>
            </a:r>
            <a:r>
              <a:rPr lang="zh-TW" altLang="en-US" dirty="0"/>
              <a:t> 服務運作狀況，服務效能表現，服務失敗後的處理原則</a:t>
            </a:r>
            <a:endParaRPr lang="en-US" altLang="zh-TW" dirty="0"/>
          </a:p>
          <a:p>
            <a:r>
              <a:rPr lang="zh-TW" altLang="en-US" b="1" dirty="0" smtClean="0">
                <a:solidFill>
                  <a:srgbClr val="FFFF00"/>
                </a:solidFill>
              </a:rPr>
              <a:t>壓測</a:t>
            </a:r>
            <a:r>
              <a:rPr lang="en-US" altLang="zh-TW" dirty="0" smtClean="0"/>
              <a:t>:</a:t>
            </a:r>
            <a:r>
              <a:rPr lang="zh-TW" altLang="en-US" dirty="0" smtClean="0"/>
              <a:t> 了解單一服務效能瓶頸，與運作規模的上限</a:t>
            </a:r>
            <a:endParaRPr lang="en-US" altLang="zh-TW" dirty="0" smtClean="0"/>
          </a:p>
        </p:txBody>
      </p:sp>
    </p:spTree>
    <p:extLst>
      <p:ext uri="{BB962C8B-B14F-4D97-AF65-F5344CB8AC3E}">
        <p14:creationId xmlns:p14="http://schemas.microsoft.com/office/powerpoint/2010/main" val="277250544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原本的架構 </a:t>
            </a:r>
            <a:r>
              <a:rPr lang="en-US" altLang="zh-TW" dirty="0" smtClean="0"/>
              <a:t>(Before 2014)</a:t>
            </a:r>
            <a:br>
              <a:rPr lang="en-US" altLang="zh-TW" dirty="0" smtClean="0"/>
            </a:br>
            <a:endParaRPr lang="zh-TW" altLang="en-US" dirty="0"/>
          </a:p>
        </p:txBody>
      </p:sp>
      <p:pic>
        <p:nvPicPr>
          <p:cNvPr id="3" name="圖片 2"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977" y="4235926"/>
            <a:ext cx="1040607" cy="1278779"/>
          </a:xfrm>
          <a:prstGeom prst="rect">
            <a:avLst/>
          </a:prstGeom>
        </p:spPr>
      </p:pic>
      <p:sp>
        <p:nvSpPr>
          <p:cNvPr id="9" name="矩形 8"/>
          <p:cNvSpPr/>
          <p:nvPr/>
        </p:nvSpPr>
        <p:spPr>
          <a:xfrm>
            <a:off x="4009294" y="1772789"/>
            <a:ext cx="4021015" cy="1992923"/>
          </a:xfrm>
          <a:prstGeom prst="rect">
            <a:avLst/>
          </a:prstGeom>
          <a:solidFill>
            <a:srgbClr val="FFFFFF">
              <a:alpha val="50196"/>
            </a:srgbClr>
          </a:solidFill>
          <a:ln>
            <a:solidFill>
              <a:schemeClr val="tx1">
                <a:lumMod val="95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4" name="圖片 3"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0128" y="4232758"/>
            <a:ext cx="1113692" cy="1281947"/>
          </a:xfrm>
          <a:prstGeom prst="rect">
            <a:avLst/>
          </a:prstGeom>
        </p:spPr>
      </p:pic>
      <p:pic>
        <p:nvPicPr>
          <p:cNvPr id="6" name="圖片 5"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0626" y="2099156"/>
            <a:ext cx="1022655" cy="1224736"/>
          </a:xfrm>
          <a:prstGeom prst="rect">
            <a:avLst/>
          </a:prstGeom>
        </p:spPr>
      </p:pic>
      <p:pic>
        <p:nvPicPr>
          <p:cNvPr id="7" name="圖片 6"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4318" y="2099156"/>
            <a:ext cx="1022655" cy="1224736"/>
          </a:xfrm>
          <a:prstGeom prst="rect">
            <a:avLst/>
          </a:prstGeom>
        </p:spPr>
      </p:pic>
      <p:pic>
        <p:nvPicPr>
          <p:cNvPr id="8" name="圖片 7"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38010" y="2099156"/>
            <a:ext cx="1022655" cy="1224736"/>
          </a:xfrm>
          <a:prstGeom prst="rect">
            <a:avLst/>
          </a:prstGeom>
        </p:spPr>
      </p:pic>
      <p:sp>
        <p:nvSpPr>
          <p:cNvPr id="10" name="文字方塊 9"/>
          <p:cNvSpPr txBox="1"/>
          <p:nvPr/>
        </p:nvSpPr>
        <p:spPr>
          <a:xfrm>
            <a:off x="5377755" y="3371858"/>
            <a:ext cx="26222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Web Server (IIS)</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With NLB</a:t>
            </a:r>
          </a:p>
        </p:txBody>
      </p:sp>
      <p:sp>
        <p:nvSpPr>
          <p:cNvPr id="11" name="文字方塊 10"/>
          <p:cNvSpPr txBox="1"/>
          <p:nvPr/>
        </p:nvSpPr>
        <p:spPr>
          <a:xfrm>
            <a:off x="4680254" y="5477282"/>
            <a:ext cx="11976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Microsoft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5995414"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6" name="直線單箭頭接點 15"/>
          <p:cNvCxnSpPr>
            <a:endCxn id="3" idx="0"/>
          </p:cNvCxnSpPr>
          <p:nvPr/>
        </p:nvCxnSpPr>
        <p:spPr>
          <a:xfrm flipH="1">
            <a:off x="5433280" y="3765711"/>
            <a:ext cx="264136" cy="470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4" idx="0"/>
          </p:cNvCxnSpPr>
          <p:nvPr/>
        </p:nvCxnSpPr>
        <p:spPr>
          <a:xfrm>
            <a:off x="6406296" y="3789157"/>
            <a:ext cx="300679" cy="443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27005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圓角矩形 43"/>
          <p:cNvSpPr/>
          <p:nvPr/>
        </p:nvSpPr>
        <p:spPr>
          <a:xfrm>
            <a:off x="8017159" y="4604265"/>
            <a:ext cx="1563447" cy="2098307"/>
          </a:xfrm>
          <a:prstGeom prst="roundRect">
            <a:avLst>
              <a:gd name="adj" fmla="val 143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4232045" y="4604265"/>
            <a:ext cx="2129293" cy="2098307"/>
          </a:xfrm>
          <a:prstGeom prst="roundRect">
            <a:avLst>
              <a:gd name="adj" fmla="val 143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 name="圓角矩形 3"/>
          <p:cNvSpPr/>
          <p:nvPr/>
        </p:nvSpPr>
        <p:spPr>
          <a:xfrm>
            <a:off x="2946440" y="2169329"/>
            <a:ext cx="2129293" cy="166216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normAutofit/>
          </a:bodyPr>
          <a:lstStyle/>
          <a:p>
            <a:r>
              <a:rPr lang="zh-TW" altLang="en-US" dirty="0"/>
              <a:t>微</a:t>
            </a:r>
            <a:r>
              <a:rPr lang="zh-TW" altLang="en-US" dirty="0" smtClean="0"/>
              <a:t>服務版</a:t>
            </a:r>
            <a:r>
              <a:rPr lang="zh-TW" altLang="en-US" dirty="0"/>
              <a:t>本</a:t>
            </a:r>
            <a:r>
              <a:rPr lang="zh-TW" altLang="en-US" dirty="0" smtClean="0"/>
              <a:t>的架構 </a:t>
            </a:r>
            <a:r>
              <a:rPr lang="en-US" altLang="zh-TW" dirty="0" smtClean="0"/>
              <a:t>(2016)</a:t>
            </a:r>
            <a:br>
              <a:rPr lang="en-US" altLang="zh-TW" dirty="0" smtClean="0"/>
            </a:br>
            <a:endParaRPr lang="zh-TW" altLang="en-US" dirty="0"/>
          </a:p>
        </p:txBody>
      </p:sp>
      <p:pic>
        <p:nvPicPr>
          <p:cNvPr id="3" name="圖片 2"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0513" y="4733457"/>
            <a:ext cx="1040607" cy="1278779"/>
          </a:xfrm>
          <a:prstGeom prst="rect">
            <a:avLst/>
          </a:prstGeom>
        </p:spPr>
      </p:pic>
      <p:pic>
        <p:nvPicPr>
          <p:cNvPr id="6" name="圖片 5"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05591" y="2258801"/>
            <a:ext cx="1022655" cy="1224736"/>
          </a:xfrm>
          <a:prstGeom prst="rect">
            <a:avLst/>
          </a:prstGeom>
        </p:spPr>
      </p:pic>
      <p:pic>
        <p:nvPicPr>
          <p:cNvPr id="7" name="圖片 6"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9283" y="2258801"/>
            <a:ext cx="1022655" cy="1224736"/>
          </a:xfrm>
          <a:prstGeom prst="rect">
            <a:avLst/>
          </a:prstGeom>
        </p:spPr>
      </p:pic>
      <p:pic>
        <p:nvPicPr>
          <p:cNvPr id="8" name="圖片 7"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2975" y="2258801"/>
            <a:ext cx="1022655" cy="1224736"/>
          </a:xfrm>
          <a:prstGeom prst="rect">
            <a:avLst/>
          </a:prstGeom>
        </p:spPr>
      </p:pic>
      <p:sp>
        <p:nvSpPr>
          <p:cNvPr id="11" name="文字方塊 10"/>
          <p:cNvSpPr txBox="1"/>
          <p:nvPr/>
        </p:nvSpPr>
        <p:spPr>
          <a:xfrm>
            <a:off x="4325016" y="5946208"/>
            <a:ext cx="199381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Subversion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Content Repository</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6404355" y="5946208"/>
            <a:ext cx="119763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4" name="圖片 13"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9171" y="823297"/>
            <a:ext cx="1022655" cy="1224736"/>
          </a:xfrm>
          <a:prstGeom prst="rect">
            <a:avLst/>
          </a:prstGeom>
        </p:spPr>
      </p:pic>
      <p:pic>
        <p:nvPicPr>
          <p:cNvPr id="15" name="圖片 14"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03550" y="823297"/>
            <a:ext cx="1022655" cy="1224736"/>
          </a:xfrm>
          <a:prstGeom prst="rect">
            <a:avLst/>
          </a:prstGeom>
        </p:spPr>
      </p:pic>
      <p:pic>
        <p:nvPicPr>
          <p:cNvPr id="17" name="圖片 16"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2705" y="4730288"/>
            <a:ext cx="1022655" cy="1224736"/>
          </a:xfrm>
          <a:prstGeom prst="rect">
            <a:avLst/>
          </a:prstGeom>
        </p:spPr>
      </p:pic>
      <p:pic>
        <p:nvPicPr>
          <p:cNvPr id="19" name="圖片 18"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4390" y="2258801"/>
            <a:ext cx="1022655" cy="1224736"/>
          </a:xfrm>
          <a:prstGeom prst="rect">
            <a:avLst/>
          </a:prstGeom>
        </p:spPr>
      </p:pic>
      <p:pic>
        <p:nvPicPr>
          <p:cNvPr id="20" name="圖片 19"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0316" y="4733457"/>
            <a:ext cx="1040607" cy="1278779"/>
          </a:xfrm>
          <a:prstGeom prst="rect">
            <a:avLst/>
          </a:prstGeom>
        </p:spPr>
      </p:pic>
      <p:sp>
        <p:nvSpPr>
          <p:cNvPr id="21" name="文字方塊 20"/>
          <p:cNvSpPr txBox="1"/>
          <p:nvPr/>
        </p:nvSpPr>
        <p:spPr>
          <a:xfrm>
            <a:off x="8103550" y="5946207"/>
            <a:ext cx="11559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Job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6612398" y="3462165"/>
            <a:ext cx="13034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HCM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文字方塊 22"/>
          <p:cNvSpPr txBox="1"/>
          <p:nvPr/>
        </p:nvSpPr>
        <p:spPr>
          <a:xfrm>
            <a:off x="3322139" y="3462165"/>
            <a:ext cx="14870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Course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4116958" y="1577386"/>
            <a:ext cx="30280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Reverse Proxy + Load Balancer</a:t>
            </a:r>
          </a:p>
        </p:txBody>
      </p:sp>
      <p:cxnSp>
        <p:nvCxnSpPr>
          <p:cNvPr id="13" name="直線單箭頭接點 12"/>
          <p:cNvCxnSpPr/>
          <p:nvPr/>
        </p:nvCxnSpPr>
        <p:spPr>
          <a:xfrm>
            <a:off x="4502377" y="3802210"/>
            <a:ext cx="555075" cy="996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5" idx="3"/>
            <a:endCxn id="8" idx="3"/>
          </p:cNvCxnSpPr>
          <p:nvPr/>
        </p:nvCxnSpPr>
        <p:spPr>
          <a:xfrm flipH="1">
            <a:off x="8955630" y="1435665"/>
            <a:ext cx="170575" cy="1435504"/>
          </a:xfrm>
          <a:prstGeom prst="bentConnector3">
            <a:avLst>
              <a:gd name="adj1" fmla="val -13401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接點 27"/>
          <p:cNvCxnSpPr>
            <a:stCxn id="14" idx="1"/>
            <a:endCxn id="19" idx="1"/>
          </p:cNvCxnSpPr>
          <p:nvPr/>
        </p:nvCxnSpPr>
        <p:spPr>
          <a:xfrm rot="10800000" flipV="1">
            <a:off x="3724391" y="1435665"/>
            <a:ext cx="3344781" cy="1435504"/>
          </a:xfrm>
          <a:prstGeom prst="bentConnector3">
            <a:avLst>
              <a:gd name="adj1" fmla="val 1068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5772311" y="3795620"/>
            <a:ext cx="955935" cy="980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flipH="1">
            <a:off x="7070816" y="3831497"/>
            <a:ext cx="122502" cy="925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7672698" y="3831498"/>
            <a:ext cx="953164" cy="8647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781909" y="4232031"/>
            <a:ext cx="2954655"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第一階段</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將 </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上課</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、教材儲存、</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Web Job</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、負載平衡</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等</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明顯系統邊界的服務切割，</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獨立成單獨運作的服務。</a:t>
            </a:r>
          </a:p>
        </p:txBody>
      </p:sp>
      <p:sp>
        <p:nvSpPr>
          <p:cNvPr id="10" name="文字方塊 9"/>
          <p:cNvSpPr txBox="1"/>
          <p:nvPr/>
        </p:nvSpPr>
        <p:spPr>
          <a:xfrm>
            <a:off x="9315360" y="2594951"/>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8168221" y="4097810"/>
            <a:ext cx="7649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msmq</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1" name="文字方塊 30"/>
          <p:cNvSpPr txBox="1"/>
          <p:nvPr/>
        </p:nvSpPr>
        <p:spPr>
          <a:xfrm>
            <a:off x="7069170" y="4167077"/>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3" name="文字方塊 32"/>
          <p:cNvSpPr txBox="1"/>
          <p:nvPr/>
        </p:nvSpPr>
        <p:spPr>
          <a:xfrm>
            <a:off x="5699724" y="4167077"/>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5" name="文字方塊 34"/>
          <p:cNvSpPr txBox="1"/>
          <p:nvPr/>
        </p:nvSpPr>
        <p:spPr>
          <a:xfrm>
            <a:off x="4161956" y="4167077"/>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6" name="文字方塊 35"/>
          <p:cNvSpPr txBox="1"/>
          <p:nvPr/>
        </p:nvSpPr>
        <p:spPr>
          <a:xfrm>
            <a:off x="2946440" y="2605098"/>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37" name="直線單箭頭接點 36"/>
          <p:cNvCxnSpPr/>
          <p:nvPr/>
        </p:nvCxnSpPr>
        <p:spPr>
          <a:xfrm flipH="1">
            <a:off x="7468618" y="5109194"/>
            <a:ext cx="790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7654387" y="4802269"/>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39" name="直線單箭頭接點 38"/>
          <p:cNvCxnSpPr>
            <a:stCxn id="6" idx="1"/>
            <a:endCxn id="19" idx="3"/>
          </p:cNvCxnSpPr>
          <p:nvPr/>
        </p:nvCxnSpPr>
        <p:spPr>
          <a:xfrm flipH="1">
            <a:off x="4747044" y="2871169"/>
            <a:ext cx="958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p:cNvSpPr txBox="1"/>
          <p:nvPr/>
        </p:nvSpPr>
        <p:spPr>
          <a:xfrm>
            <a:off x="4760603" y="2552496"/>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41" name="直線單箭頭接點 40"/>
          <p:cNvCxnSpPr/>
          <p:nvPr/>
        </p:nvCxnSpPr>
        <p:spPr>
          <a:xfrm flipH="1" flipV="1">
            <a:off x="4747044" y="3277441"/>
            <a:ext cx="3525968" cy="15606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4984064" y="3455369"/>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9092712"/>
      </p:ext>
    </p:extLst>
  </p:cSld>
  <p:clrMapOvr>
    <a:masterClrMapping/>
  </p:clrMapOvr>
  <p:timing>
    <p:tnLst>
      <p:par>
        <p:cTn id="1" dur="indefinite" restart="never" nodeType="tmRoot"/>
      </p:par>
    </p:tnLst>
  </p:timing>
</p:sld>
</file>

<file path=ppt/theme/_rels/theme4.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4.xml><?xml version="1.0" encoding="utf-8"?>
<a:theme xmlns:a="http://schemas.openxmlformats.org/drawingml/2006/main" name="天體">
  <a:themeElements>
    <a:clrScheme name="天體">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天體">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體">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4310</TotalTime>
  <Words>6044</Words>
  <Application>Microsoft Office PowerPoint</Application>
  <PresentationFormat>寬螢幕</PresentationFormat>
  <Paragraphs>1175</Paragraphs>
  <Slides>143</Slides>
  <Notes>127</Notes>
  <HiddenSlides>4</HiddenSlides>
  <MMClips>0</MMClips>
  <ScaleCrop>false</ScaleCrop>
  <HeadingPairs>
    <vt:vector size="6" baseType="variant">
      <vt:variant>
        <vt:lpstr>使用字型</vt:lpstr>
      </vt:variant>
      <vt:variant>
        <vt:i4>17</vt:i4>
      </vt:variant>
      <vt:variant>
        <vt:lpstr>佈景主題</vt:lpstr>
      </vt:variant>
      <vt:variant>
        <vt:i4>4</vt:i4>
      </vt:variant>
      <vt:variant>
        <vt:lpstr>投影片標題</vt:lpstr>
      </vt:variant>
      <vt:variant>
        <vt:i4>143</vt:i4>
      </vt:variant>
    </vt:vector>
  </HeadingPairs>
  <TitlesOfParts>
    <vt:vector size="164" baseType="lpstr">
      <vt:lpstr>Blender Pro Book</vt:lpstr>
      <vt:lpstr>KodchiangUPC</vt:lpstr>
      <vt:lpstr>MS PGothic</vt:lpstr>
      <vt:lpstr>微軟正黑體</vt:lpstr>
      <vt:lpstr>新細明體</vt:lpstr>
      <vt:lpstr>Arial</vt:lpstr>
      <vt:lpstr>Calibri</vt:lpstr>
      <vt:lpstr>Calibri Light</vt:lpstr>
      <vt:lpstr>Consolas</vt:lpstr>
      <vt:lpstr>Courier New</vt:lpstr>
      <vt:lpstr>Segoe UI</vt:lpstr>
      <vt:lpstr>Segoe UI Black</vt:lpstr>
      <vt:lpstr>Segoe UI Light</vt:lpstr>
      <vt:lpstr>Segoe UI Semibold</vt:lpstr>
      <vt:lpstr>Segoe UI Semilight</vt:lpstr>
      <vt:lpstr>Times New Roman</vt:lpstr>
      <vt:lpstr>Wingdings</vt:lpstr>
      <vt:lpstr>回顧</vt:lpstr>
      <vt:lpstr>5-30721_Build_2016_Template_Dark</vt:lpstr>
      <vt:lpstr>5-30721_Build_2016_Template_Light</vt:lpstr>
      <vt:lpstr>天體</vt:lpstr>
      <vt:lpstr>大型 Web Application 轉移到 微服務的經驗分享</vt:lpstr>
      <vt:lpstr>PowerPoint 簡報</vt:lpstr>
      <vt:lpstr>Background…</vt:lpstr>
      <vt:lpstr>實際案例分享:  如何 “微服務化” 人才發展管理系統?</vt:lpstr>
      <vt:lpstr>Orca HCM View (功能模組架構) </vt:lpstr>
      <vt:lpstr>我們的 "單體式" 系統有多複雜?</vt:lpstr>
      <vt:lpstr>實作上的難題 </vt:lpstr>
      <vt:lpstr>Microservices Basic</vt:lpstr>
      <vt:lpstr>PowerPoint 簡報</vt:lpstr>
      <vt:lpstr>微服務的隱藏成本!</vt:lpstr>
      <vt:lpstr>PowerPoint 簡報</vt:lpstr>
      <vt:lpstr>改版開發步驟:</vt:lpstr>
      <vt:lpstr>PowerPoint 簡報</vt:lpstr>
      <vt:lpstr>原本的架構 (Before 2014) </vt:lpstr>
      <vt:lpstr>微服務版本的架構 (2016) </vt:lpstr>
      <vt:lpstr>PowerPoint 簡報</vt:lpstr>
      <vt:lpstr>雲端化的佈署?</vt:lpstr>
      <vt:lpstr>PowerPoint 簡報</vt:lpstr>
      <vt:lpstr>同時服務多組客戶的佈署方式 (TBD, 2017)  </vt:lpstr>
      <vt:lpstr>採用 Windows container, 簡化佈署的複雜度  </vt:lpstr>
      <vt:lpstr>"一窩蜂驅動開發" Hype Driven Development</vt:lpstr>
      <vt:lpstr>PowerPoint 簡報</vt:lpstr>
      <vt:lpstr>PowerPoint 簡報</vt:lpstr>
      <vt:lpstr>PowerPoint 簡報</vt:lpstr>
      <vt:lpstr>PowerPoint 簡報</vt:lpstr>
      <vt:lpstr>安德魯是誰?</vt:lpstr>
      <vt:lpstr>AGENDA (ALL)</vt:lpstr>
      <vt:lpstr>AGENDA (12/15)</vt:lpstr>
      <vt:lpstr>Microservices vs. Monoliths</vt:lpstr>
      <vt:lpstr>PowerPoint 簡報</vt:lpstr>
      <vt:lpstr>PowerPoint 簡報</vt:lpstr>
      <vt:lpstr>Microservices Overview</vt:lpstr>
      <vt:lpstr>PowerPoint 簡報</vt:lpstr>
      <vt:lpstr>PowerPoint 簡報</vt:lpstr>
      <vt:lpstr>PowerPoint 簡報</vt:lpstr>
      <vt:lpstr>Cloud Native Arch.</vt:lpstr>
      <vt:lpstr>PowerPoint 簡報</vt:lpstr>
      <vt:lpstr>PowerPoint 簡報</vt:lpstr>
      <vt:lpstr>PowerPoint 簡報</vt:lpstr>
      <vt:lpstr>PowerPoint 簡報</vt:lpstr>
      <vt:lpstr>Cloud Native的五个层面</vt:lpstr>
      <vt:lpstr>PowerPoint 簡報</vt:lpstr>
      <vt:lpstr>PowerPoint 簡報</vt:lpstr>
      <vt:lpstr>PowerPoint 簡報</vt:lpstr>
      <vt:lpstr>PowerPoint 簡報</vt:lpstr>
      <vt:lpstr>PowerPoint 簡報</vt:lpstr>
      <vt:lpstr>PowerPoint 簡報</vt:lpstr>
      <vt:lpstr>小結 &amp; 討論</vt:lpstr>
      <vt:lpstr>Basic Concept</vt:lpstr>
      <vt:lpstr>PowerPoint 簡報</vt:lpstr>
      <vt:lpstr>State Architectures:</vt:lpstr>
      <vt:lpstr>定義: 什麼是 “微服務” ?</vt:lpstr>
      <vt:lpstr>為何要採用 “微服務架構” ?                            ~ “小巧，並且專注做好每一件事”</vt:lpstr>
      <vt:lpstr>架構師: 如何將系統改為微服務架構的步驟? </vt:lpstr>
      <vt:lpstr>PowerPoint 簡報</vt:lpstr>
      <vt:lpstr>Container</vt:lpstr>
      <vt:lpstr>微服務佈署: 使用容器技術 (container)</vt:lpstr>
      <vt:lpstr>PowerPoint 簡報</vt:lpstr>
      <vt:lpstr>用統一規格封裝微服務，統一佈署與管理 (Infrastructure as code) </vt:lpstr>
      <vt:lpstr>PowerPoint 簡報</vt:lpstr>
      <vt:lpstr>PowerPoint 簡報</vt:lpstr>
      <vt:lpstr>PowerPoint 簡報</vt:lpstr>
      <vt:lpstr>Top 5 Benefits of Docker</vt:lpstr>
      <vt:lpstr>Demo: build, (ship) and run asp.net app</vt:lpstr>
      <vt:lpstr>DOCKER 建議的開發流程: BUILD &gt; SHIP &gt; RUN  </vt:lpstr>
      <vt:lpstr>DEMO 流程與環境  </vt:lpstr>
      <vt:lpstr>Demo: risk without hyper-v isolation</vt:lpstr>
      <vt:lpstr>小結 &amp; 討論</vt:lpstr>
      <vt:lpstr>Immutable Server</vt:lpstr>
      <vt:lpstr>What Is: “JUST ENOUGH” Concept?</vt:lpstr>
      <vt:lpstr>我們需要的其實只有…</vt:lpstr>
      <vt:lpstr>OS As “Library”</vt:lpstr>
      <vt:lpstr>如果 OS 跟 APP 一樣，用過即丟…</vt:lpstr>
      <vt:lpstr>Immutable Server (Before)</vt:lpstr>
      <vt:lpstr>Immutable Server (After)</vt:lpstr>
      <vt:lpstr>PowerPoint 簡報</vt:lpstr>
      <vt:lpstr>PowerPoint 簡報</vt:lpstr>
      <vt:lpstr>PowerPoint 簡報</vt:lpstr>
      <vt:lpstr>PowerPoint 簡報</vt:lpstr>
      <vt:lpstr>OS As “Library”</vt:lpstr>
      <vt:lpstr>PowerPoint 簡報</vt:lpstr>
      <vt:lpstr>小結 &amp; 討論</vt:lpstr>
      <vt:lpstr>PowerPoint 簡報</vt:lpstr>
      <vt:lpstr>DevOps</vt:lpstr>
      <vt:lpstr>PowerPoint 簡報</vt:lpstr>
      <vt:lpstr>PowerPoint 簡報</vt:lpstr>
      <vt:lpstr>PowerPoint 簡報</vt:lpstr>
      <vt:lpstr>PowerPoint 簡報</vt:lpstr>
      <vt:lpstr>PowerPoint 簡報</vt:lpstr>
      <vt:lpstr>非微軟陣營的 DevOps 做法 (參考) </vt:lpstr>
      <vt:lpstr>小結 &amp; 討論</vt:lpstr>
      <vt:lpstr>PowerPoint 簡報</vt:lpstr>
      <vt:lpstr>實際案例分享:  如何 “微服務化” 人才發展管理系統?</vt:lpstr>
      <vt:lpstr>Orca HCM View (功能模組架構)  </vt:lpstr>
      <vt:lpstr>實作上的難題 </vt:lpstr>
      <vt:lpstr>系統 codebase 規模</vt:lpstr>
      <vt:lpstr>改版開發步驟:</vt:lpstr>
      <vt:lpstr>原本的架構 (Before 2014) </vt:lpstr>
      <vt:lpstr>微服務版本的架構 (2016) </vt:lpstr>
      <vt:lpstr>同時服務多組客戶的佈署方式 (TBD, 2017)  </vt:lpstr>
      <vt:lpstr>採用 Windows container, 簡化佈署的複雜度  </vt:lpstr>
      <vt:lpstr>PowerPoint 簡報</vt:lpstr>
      <vt:lpstr>參考資源: HYPER-v container  </vt:lpstr>
      <vt:lpstr>小結 &amp; 討論</vt:lpstr>
      <vt:lpstr>Question?</vt:lpstr>
      <vt:lpstr>小結 &amp; 討論</vt:lpstr>
      <vt:lpstr>NEXT Sessions:</vt:lpstr>
      <vt:lpstr>請準備:</vt:lpstr>
      <vt:lpstr>PowerPoint 簡報</vt:lpstr>
      <vt:lpstr>謝謝大家 </vt:lpstr>
      <vt:lpstr>Fast Deployment</vt:lpstr>
      <vt:lpstr>What Is Azure Service Fabric?</vt:lpstr>
      <vt:lpstr>Microsoft Azure Service Fabric A platform for reliable, hyperscale, microservice-based applications</vt:lpstr>
      <vt:lpstr>PowerPoint 簡報</vt:lpstr>
      <vt:lpstr> </vt:lpstr>
      <vt:lpstr>Service type</vt:lpstr>
      <vt:lpstr>Application type</vt:lpstr>
      <vt:lpstr>Microservices with Azure Service Fabric</vt:lpstr>
      <vt:lpstr>Service Fabric Microservices</vt:lpstr>
      <vt:lpstr>Handling Machine Failures</vt:lpstr>
      <vt:lpstr>Stateful Microservices - Replication</vt:lpstr>
      <vt:lpstr>Service Fabric Programming Models </vt:lpstr>
      <vt:lpstr>PowerPoint 簡報</vt:lpstr>
      <vt:lpstr>Transactionally Modifying Reliable Data</vt:lpstr>
      <vt:lpstr>PowerPoint 簡報</vt:lpstr>
      <vt:lpstr>Running Microservices at Scale</vt:lpstr>
      <vt:lpstr>Service partitioning</vt:lpstr>
      <vt:lpstr>Monitoring your Services</vt:lpstr>
      <vt:lpstr>Diagnostics and Troubleshooting</vt:lpstr>
      <vt:lpstr>Application Upgrade</vt:lpstr>
      <vt:lpstr>Real Customers and Workloads</vt:lpstr>
      <vt:lpstr>PowerPoint 簡報</vt:lpstr>
      <vt:lpstr>PowerPoint 簡報</vt:lpstr>
      <vt:lpstr>Conclusion</vt:lpstr>
      <vt:lpstr>Takeaways</vt:lpstr>
      <vt:lpstr>Q&amp;A</vt:lpstr>
      <vt:lpstr>Call to Action</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Token 入門</dc:title>
  <dc:creator>Andrew Wu</dc:creator>
  <cp:lastModifiedBy>Andrew Wu</cp:lastModifiedBy>
  <cp:revision>96</cp:revision>
  <dcterms:created xsi:type="dcterms:W3CDTF">2016-11-15T09:34:15Z</dcterms:created>
  <dcterms:modified xsi:type="dcterms:W3CDTF">2017-02-15T16:53:51Z</dcterms:modified>
</cp:coreProperties>
</file>